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797" r:id="rId1"/>
    <p:sldMasterId id="2147483798" r:id="rId2"/>
    <p:sldMasterId id="2147483810" r:id="rId3"/>
  </p:sldMasterIdLst>
  <p:sldIdLst>
    <p:sldId id="274" r:id="rId4"/>
    <p:sldId id="275" r:id="rId5"/>
    <p:sldId id="276" r:id="rId6"/>
    <p:sldId id="277" r:id="rId7"/>
    <p:sldId id="278" r:id="rId8"/>
    <p:sldId id="279" r:id="rId9"/>
    <p:sldId id="280" r:id="rId10"/>
    <p:sldId id="283" r:id="rId11"/>
    <p:sldId id="284" r:id="rId12"/>
    <p:sldId id="292" r:id="rId13"/>
    <p:sldId id="293" r:id="rId14"/>
    <p:sldId id="294" r:id="rId15"/>
    <p:sldId id="295" r:id="rId16"/>
    <p:sldId id="296" r:id="rId17"/>
    <p:sldId id="299" r:id="rId18"/>
    <p:sldId id="298" r:id="rId19"/>
    <p:sldId id="300" r:id="rId20"/>
    <p:sldId id="305" r:id="rId21"/>
    <p:sldId id="304" r:id="rId22"/>
    <p:sldId id="297" r:id="rId23"/>
    <p:sldId id="306" r:id="rId24"/>
    <p:sldId id="307" r:id="rId25"/>
    <p:sldId id="309" r:id="rId26"/>
    <p:sldId id="308" r:id="rId27"/>
    <p:sldId id="311" r:id="rId28"/>
    <p:sldId id="310" r:id="rId29"/>
    <p:sldId id="312" r:id="rId30"/>
    <p:sldId id="313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56" r:id="rId39"/>
    <p:sldId id="257" r:id="rId40"/>
    <p:sldId id="258" r:id="rId41"/>
    <p:sldId id="259" r:id="rId42"/>
    <p:sldId id="260" r:id="rId43"/>
    <p:sldId id="261" r:id="rId44"/>
    <p:sldId id="262" r:id="rId45"/>
    <p:sldId id="263" r:id="rId46"/>
    <p:sldId id="264" r:id="rId47"/>
    <p:sldId id="265" r:id="rId48"/>
    <p:sldId id="266" r:id="rId49"/>
    <p:sldId id="267" r:id="rId50"/>
    <p:sldId id="268" r:id="rId51"/>
    <p:sldId id="269" r:id="rId52"/>
    <p:sldId id="270" r:id="rId53"/>
    <p:sldId id="314" r:id="rId54"/>
    <p:sldId id="271" r:id="rId55"/>
    <p:sldId id="272" r:id="rId56"/>
    <p:sldId id="273" r:id="rId57"/>
  </p:sldIdLst>
  <p:sldSz cx="12192000" cy="6858000"/>
  <p:notesSz cx="6858000" cy="9144000"/>
  <p:embeddedFontLst>
    <p:embeddedFont>
      <p:font typeface="KoPubWorld돋움체 Bold" panose="020B0600000101010101" charset="-127"/>
      <p:bold r:id="rId58"/>
    </p:embeddedFont>
    <p:embeddedFont>
      <p:font typeface="Arial Rounded MT Bold" panose="020F0704030504030204" pitchFamily="34" charset="0"/>
      <p:regular r:id="rId59"/>
    </p:embeddedFont>
    <p:embeddedFont>
      <p:font typeface="Calibri" panose="020F0502020204030204" pitchFamily="34" charset="0"/>
      <p:regular r:id="rId60"/>
      <p:bold r:id="rId61"/>
      <p:italic r:id="rId62"/>
      <p:boldItalic r:id="rId63"/>
    </p:embeddedFont>
    <p:embeddedFont>
      <p:font typeface="Cambria Math" panose="02040503050406030204" pitchFamily="18" charset="0"/>
      <p:regular r:id="rId64"/>
    </p:embeddedFont>
    <p:embeddedFont>
      <p:font typeface="맑은 고딕" panose="020B0503020000020004" pitchFamily="50" charset="-127"/>
      <p:regular r:id="rId65"/>
      <p:bold r:id="rId6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55084586-8267-4B5A-A0AE-FEBB7214ABDB}">
          <p14:sldIdLst>
            <p14:sldId id="274"/>
            <p14:sldId id="275"/>
            <p14:sldId id="276"/>
            <p14:sldId id="277"/>
            <p14:sldId id="278"/>
            <p14:sldId id="279"/>
            <p14:sldId id="280"/>
            <p14:sldId id="283"/>
            <p14:sldId id="284"/>
            <p14:sldId id="292"/>
            <p14:sldId id="293"/>
            <p14:sldId id="294"/>
            <p14:sldId id="295"/>
            <p14:sldId id="296"/>
            <p14:sldId id="299"/>
            <p14:sldId id="298"/>
            <p14:sldId id="300"/>
            <p14:sldId id="305"/>
            <p14:sldId id="304"/>
            <p14:sldId id="297"/>
            <p14:sldId id="306"/>
            <p14:sldId id="307"/>
            <p14:sldId id="309"/>
            <p14:sldId id="308"/>
            <p14:sldId id="311"/>
            <p14:sldId id="310"/>
            <p14:sldId id="312"/>
            <p14:sldId id="313"/>
            <p14:sldId id="285"/>
            <p14:sldId id="286"/>
            <p14:sldId id="287"/>
            <p14:sldId id="288"/>
            <p14:sldId id="289"/>
            <p14:sldId id="290"/>
            <p14:sldId id="291"/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314"/>
            <p14:sldId id="271"/>
            <p14:sldId id="272"/>
            <p14:sldId id="273"/>
          </p14:sldIdLst>
        </p14:section>
        <p14:section name="제목 없는 구역" id="{C228FF0D-1C02-4FAF-9E73-15207B29DB0D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59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E1CF"/>
    <a:srgbClr val="DCCB9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:hp="http://schemas.haansoft.com/office/presentation/8.0" xmlns:dsp="http://schemas.microsoft.com/office/drawing/2008/diagram" xmlns:dgm="http://schemas.openxmlformats.org/drawingml/2006/diagram" xmlns:c="http://schemas.openxmlformats.org/drawingml/2006/chart" xmlns="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471" autoAdjust="0"/>
    <p:restoredTop sz="94660"/>
  </p:normalViewPr>
  <p:slideViewPr>
    <p:cSldViewPr snapToGrid="0">
      <p:cViewPr varScale="1">
        <p:scale>
          <a:sx n="66" d="100"/>
          <a:sy n="66" d="100"/>
        </p:scale>
        <p:origin x="84" y="1104"/>
      </p:cViewPr>
      <p:guideLst>
        <p:guide orient="horz" pos="2159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font" Target="fonts/font6.fntdata"/><Relationship Id="rId68" Type="http://schemas.openxmlformats.org/officeDocument/2006/relationships/viewProps" Target="view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font" Target="fonts/font1.fntdata"/><Relationship Id="rId66" Type="http://schemas.openxmlformats.org/officeDocument/2006/relationships/font" Target="fonts/font9.fntdata"/><Relationship Id="rId5" Type="http://schemas.openxmlformats.org/officeDocument/2006/relationships/slide" Target="slides/slide2.xml"/><Relationship Id="rId61" Type="http://schemas.openxmlformats.org/officeDocument/2006/relationships/font" Target="fonts/font4.fntdata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font" Target="fonts/font7.fntdata"/><Relationship Id="rId69" Type="http://schemas.openxmlformats.org/officeDocument/2006/relationships/theme" Target="theme/theme1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font" Target="fonts/font2.fntdata"/><Relationship Id="rId67" Type="http://schemas.openxmlformats.org/officeDocument/2006/relationships/presProps" Target="presProps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font" Target="fonts/font5.fntdata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font" Target="fonts/font3.fntdata"/><Relationship Id="rId65" Type="http://schemas.openxmlformats.org/officeDocument/2006/relationships/font" Target="fonts/font8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D5522-3839-4786-9C5B-D08C8CBB3EFC}" type="datetimeFigureOut">
              <a:rPr lang="ko-KR" altLang="en-US" smtClean="0"/>
              <a:t>2021-12-10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3394BB-F1FA-4725-8406-C65A4117F5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48597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D5522-3839-4786-9C5B-D08C8CBB3EFC}" type="datetimeFigureOut">
              <a:rPr lang="ko-KR" altLang="en-US" smtClean="0"/>
              <a:t>2021-12-10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3394BB-F1FA-4725-8406-C65A4117F5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13457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D5522-3839-4786-9C5B-D08C8CBB3EFC}" type="datetimeFigureOut">
              <a:rPr lang="ko-KR" altLang="en-US" smtClean="0"/>
              <a:t>2021-12-10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3394BB-F1FA-4725-8406-C65A4117F5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13001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D5522-3839-4786-9C5B-D08C8CBB3EFC}" type="datetimeFigureOut">
              <a:rPr lang="ko-KR" altLang="en-US" smtClean="0"/>
              <a:t>2021-12-10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3394BB-F1FA-4725-8406-C65A4117F5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11887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D5522-3839-4786-9C5B-D08C8CBB3EFC}" type="datetimeFigureOut">
              <a:rPr lang="ko-KR" altLang="en-US" smtClean="0"/>
              <a:t>2021-12-10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3394BB-F1FA-4725-8406-C65A4117F5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00161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D5522-3839-4786-9C5B-D08C8CBB3EFC}" type="datetimeFigureOut">
              <a:rPr lang="ko-KR" altLang="en-US" smtClean="0"/>
              <a:t>2021-12-10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3394BB-F1FA-4725-8406-C65A4117F5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78327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D5522-3839-4786-9C5B-D08C8CBB3EFC}" type="datetimeFigureOut">
              <a:rPr lang="ko-KR" altLang="en-US" smtClean="0"/>
              <a:t>2021-12-10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3394BB-F1FA-4725-8406-C65A4117F5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976904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D5522-3839-4786-9C5B-D08C8CBB3EFC}" type="datetimeFigureOut">
              <a:rPr lang="ko-KR" altLang="en-US" smtClean="0"/>
              <a:t>2021-12-10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3394BB-F1FA-4725-8406-C65A4117F5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04611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D5522-3839-4786-9C5B-D08C8CBB3EFC}" type="datetimeFigureOut">
              <a:rPr lang="ko-KR" altLang="en-US" smtClean="0"/>
              <a:t>2021-12-10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3394BB-F1FA-4725-8406-C65A4117F5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361184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D5522-3839-4786-9C5B-D08C8CBB3EFC}" type="datetimeFigureOut">
              <a:rPr lang="ko-KR" altLang="en-US" smtClean="0"/>
              <a:t>2021-12-10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3394BB-F1FA-4725-8406-C65A4117F5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672611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D5522-3839-4786-9C5B-D08C8CBB3EFC}" type="datetimeFigureOut">
              <a:rPr lang="ko-KR" altLang="en-US" smtClean="0"/>
              <a:t>2021-12-10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3394BB-F1FA-4725-8406-C65A4117F5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68151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D5522-3839-4786-9C5B-D08C8CBB3EFC}" type="datetimeFigureOut">
              <a:rPr lang="ko-KR" altLang="en-US" smtClean="0"/>
              <a:t>2021-12-10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3394BB-F1FA-4725-8406-C65A4117F5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048582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D5522-3839-4786-9C5B-D08C8CBB3EFC}" type="datetimeFigureOut">
              <a:rPr lang="ko-KR" altLang="en-US" smtClean="0"/>
              <a:t>2021-12-10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3394BB-F1FA-4725-8406-C65A4117F5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109527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D5522-3839-4786-9C5B-D08C8CBB3EFC}" type="datetimeFigureOut">
              <a:rPr lang="ko-KR" altLang="en-US" smtClean="0"/>
              <a:t>2021-12-10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3394BB-F1FA-4725-8406-C65A4117F5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993874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D5522-3839-4786-9C5B-D08C8CBB3EFC}" type="datetimeFigureOut">
              <a:rPr lang="ko-KR" altLang="en-US" smtClean="0"/>
              <a:t>2021-12-10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3394BB-F1FA-4725-8406-C65A4117F5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382491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399" y="2130425"/>
            <a:ext cx="10363198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799" y="3886200"/>
            <a:ext cx="853439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0A130E-E3B8-4EBE-931F-81B26B8448AA}" type="datetime1">
              <a:rPr lang="ko-KR" altLang="en-US" smtClean="0"/>
              <a:pPr/>
              <a:t>2021-12-10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C6A38-4290-41DD-B95C-4155372FD4A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520165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3836A-82A3-4C8B-9D31-CD724F3673ED}" type="datetime1">
              <a:rPr lang="ko-KR" altLang="en-US" smtClean="0"/>
              <a:pPr/>
              <a:t>2021-12-10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803477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EBAF6-36D0-4DD8-B695-D4C1B37E35D6}" type="datetime1">
              <a:rPr lang="ko-KR" altLang="en-US" smtClean="0"/>
              <a:pPr/>
              <a:t>2021-12-10</a:t>
            </a:fld>
            <a:endParaRPr lang="ko-KR" altLang="en-US"/>
          </a:p>
        </p:txBody>
      </p:sp>
      <p:sp>
        <p:nvSpPr>
          <p:cNvPr id="3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280918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3" y="4406900"/>
            <a:ext cx="10363198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3" y="2906713"/>
            <a:ext cx="10363198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728D28-603B-4EFC-80F8-17E5E9107035}" type="datetime1">
              <a:rPr lang="ko-KR" altLang="en-US" smtClean="0"/>
              <a:pPr/>
              <a:t>2021-12-10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960446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A1F4E-0809-4239-8034-C38E431DAF92}" type="datetime1">
              <a:rPr lang="ko-KR" altLang="en-US" smtClean="0"/>
              <a:pPr/>
              <a:t>2021-12-10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580279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DA496-7307-4E8B-88DE-CB97B48BAB6F}" type="datetime1">
              <a:rPr lang="ko-KR" altLang="en-US" smtClean="0"/>
              <a:pPr/>
              <a:t>2021-12-10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369806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표 개체 틀 2"/>
          <p:cNvSpPr>
            <a:spLocks noGrp="1"/>
          </p:cNvSpPr>
          <p:nvPr>
            <p:ph type="tbl" sz="quarter" idx="13"/>
          </p:nvPr>
        </p:nvSpPr>
        <p:spPr>
          <a:xfrm>
            <a:off x="608037" y="1643063"/>
            <a:ext cx="10972798" cy="4525200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r>
              <a:rPr lang="ko-KR" altLang="en-US"/>
              <a:t>표를 추가하려면 아이콘을 클릭하십시오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21E90-850C-410B-8B89-8394F580CFDA}" type="datetime1">
              <a:rPr lang="ko-KR" altLang="en-US" smtClean="0"/>
              <a:pPr/>
              <a:t>2021-12-10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53414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D5522-3839-4786-9C5B-D08C8CBB3EFC}" type="datetimeFigureOut">
              <a:rPr lang="ko-KR" altLang="en-US" smtClean="0"/>
              <a:t>2021-12-10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3394BB-F1FA-4725-8406-C65A4117F5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470831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09599" y="160020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2"/>
          </p:nvPr>
        </p:nvSpPr>
        <p:spPr>
          <a:xfrm>
            <a:off x="6197599" y="160020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3"/>
          </p:nvPr>
        </p:nvSpPr>
        <p:spPr>
          <a:xfrm>
            <a:off x="608037" y="398422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6036" y="398422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E7E28-9336-4363-8674-B91477D8F243}" type="datetime1">
              <a:rPr lang="ko-KR" altLang="en-US" smtClean="0"/>
              <a:pPr/>
              <a:t>2021-12-10</a:t>
            </a:fld>
            <a:endParaRPr lang="ko-KR" altLang="en-US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037579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6" y="4800600"/>
            <a:ext cx="7315199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6" y="612775"/>
            <a:ext cx="7315199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6" y="5367338"/>
            <a:ext cx="7315199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E7E28-9336-4363-8674-B91477D8F243}" type="datetime1">
              <a:rPr lang="ko-KR" altLang="en-US" smtClean="0"/>
              <a:pPr/>
              <a:t>2021-12-10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848208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2130425"/>
            <a:ext cx="12192000" cy="1470025"/>
          </a:xfrm>
        </p:spPr>
        <p:txBody>
          <a:bodyPr>
            <a:normAutofit/>
          </a:bodyPr>
          <a:lstStyle>
            <a:lvl1pPr>
              <a:defRPr sz="44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48888-F454-4AD2-BA62-3AF29D9807C0}" type="datetime1">
              <a:rPr lang="ko-KR" altLang="en-US" smtClean="0"/>
              <a:pPr/>
              <a:t>2021-12-10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511459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99" y="274638"/>
            <a:ext cx="10972798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4" hasCustomPrompt="1"/>
          </p:nvPr>
        </p:nvSpPr>
        <p:spPr>
          <a:xfrm>
            <a:off x="2857477" y="2214563"/>
            <a:ext cx="6477021" cy="3214687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</a:lstStyle>
          <a:p>
            <a:pPr lvl="0"/>
            <a:r>
              <a:rPr lang="ko-KR" altLang="en-US"/>
              <a:t>첫째 목차</a:t>
            </a:r>
          </a:p>
          <a:p>
            <a:pPr lvl="0"/>
            <a:r>
              <a:rPr lang="ko-KR" altLang="en-US"/>
              <a:t>둘째 목차</a:t>
            </a:r>
          </a:p>
          <a:p>
            <a:pPr lvl="0"/>
            <a:r>
              <a:rPr lang="ko-KR" altLang="en-US"/>
              <a:t>셋째 목차</a:t>
            </a:r>
          </a:p>
          <a:p>
            <a:pPr lvl="0"/>
            <a:r>
              <a:rPr lang="ko-KR" altLang="en-US"/>
              <a:t>넷째 목차</a:t>
            </a:r>
          </a:p>
          <a:p>
            <a:pPr lvl="0"/>
            <a:r>
              <a:rPr lang="ko-KR" altLang="en-US"/>
              <a:t>다섯째 목차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FEC12-A4C9-4837-AF94-AD867782C04C}" type="datetime1">
              <a:rPr lang="ko-KR" altLang="en-US" smtClean="0"/>
              <a:pPr/>
              <a:t>2021-12-10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883263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199" y="274638"/>
            <a:ext cx="2743199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599" y="274638"/>
            <a:ext cx="8026399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F84A3-4F29-4053-ACFD-1BAF2D3F140C}" type="datetime1">
              <a:rPr lang="ko-KR" altLang="en-US" smtClean="0"/>
              <a:pPr/>
              <a:t>2021-12-10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0390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D5522-3839-4786-9C5B-D08C8CBB3EFC}" type="datetimeFigureOut">
              <a:rPr lang="ko-KR" altLang="en-US" smtClean="0"/>
              <a:t>2021-12-10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3394BB-F1FA-4725-8406-C65A4117F5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74778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D5522-3839-4786-9C5B-D08C8CBB3EFC}" type="datetimeFigureOut">
              <a:rPr lang="ko-KR" altLang="en-US" smtClean="0"/>
              <a:t>2021-12-10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3394BB-F1FA-4725-8406-C65A4117F5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20172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D5522-3839-4786-9C5B-D08C8CBB3EFC}" type="datetimeFigureOut">
              <a:rPr lang="ko-KR" altLang="en-US" smtClean="0"/>
              <a:t>2021-12-10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3394BB-F1FA-4725-8406-C65A4117F5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80570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D5522-3839-4786-9C5B-D08C8CBB3EFC}" type="datetimeFigureOut">
              <a:rPr lang="ko-KR" altLang="en-US" smtClean="0"/>
              <a:t>2021-12-10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3394BB-F1FA-4725-8406-C65A4117F5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25321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D5522-3839-4786-9C5B-D08C8CBB3EFC}" type="datetimeFigureOut">
              <a:rPr lang="ko-KR" altLang="en-US" smtClean="0"/>
              <a:t>2021-12-10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3394BB-F1FA-4725-8406-C65A4117F5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78312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D5522-3839-4786-9C5B-D08C8CBB3EFC}" type="datetimeFigureOut">
              <a:rPr lang="ko-KR" altLang="en-US" smtClean="0"/>
              <a:t>2021-12-10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3394BB-F1FA-4725-8406-C65A4117F5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37770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AD5522-3839-4786-9C5B-D08C8CBB3EFC}" type="datetimeFigureOut">
              <a:rPr lang="ko-KR" altLang="en-US" smtClean="0"/>
              <a:t>2021-12-10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3394BB-F1FA-4725-8406-C65A4117F5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40927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AD5522-3839-4786-9C5B-D08C8CBB3EFC}" type="datetimeFigureOut">
              <a:rPr lang="ko-KR" altLang="en-US" smtClean="0"/>
              <a:t>2021-12-10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3394BB-F1FA-4725-8406-C65A4117F5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09018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9" r:id="rId1"/>
    <p:sldLayoutId id="2147483800" r:id="rId2"/>
    <p:sldLayoutId id="2147483801" r:id="rId3"/>
    <p:sldLayoutId id="2147483802" r:id="rId4"/>
    <p:sldLayoutId id="2147483803" r:id="rId5"/>
    <p:sldLayoutId id="2147483804" r:id="rId6"/>
    <p:sldLayoutId id="2147483805" r:id="rId7"/>
    <p:sldLayoutId id="2147483806" r:id="rId8"/>
    <p:sldLayoutId id="2147483807" r:id="rId9"/>
    <p:sldLayoutId id="2147483808" r:id="rId10"/>
    <p:sldLayoutId id="214748380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599" y="274638"/>
            <a:ext cx="109727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599" y="1600200"/>
            <a:ext cx="10972798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5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22D86A-5F52-4165-8473-F1B836277586}" type="datetime1">
              <a:rPr lang="ko-KR" altLang="en-US" smtClean="0"/>
              <a:pPr/>
              <a:t>2021-12-10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599" y="6356350"/>
            <a:ext cx="3860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5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40303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1" r:id="rId1"/>
    <p:sldLayoutId id="2147483812" r:id="rId2"/>
    <p:sldLayoutId id="2147483813" r:id="rId3"/>
    <p:sldLayoutId id="2147483814" r:id="rId4"/>
    <p:sldLayoutId id="2147483815" r:id="rId5"/>
    <p:sldLayoutId id="2147483816" r:id="rId6"/>
    <p:sldLayoutId id="2147483817" r:id="rId7"/>
    <p:sldLayoutId id="2147483818" r:id="rId8"/>
    <p:sldLayoutId id="2147483819" r:id="rId9"/>
    <p:sldLayoutId id="2147483820" r:id="rId10"/>
    <p:sldLayoutId id="2147483821" r:id="rId11"/>
    <p:sldLayoutId id="2147483822" r:id="rId12"/>
  </p:sldLayoutIdLst>
  <p:hf sldNum="0"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rtl="0" eaLnBrk="1" latinLnBrk="1" hangingPunct="1">
        <a:defRPr>
          <a:solidFill>
            <a:schemeClr val="tx2"/>
          </a:solidFill>
        </a:defRPr>
      </a:lvl2pPr>
      <a:lvl3pPr rtl="0" eaLnBrk="1" latinLnBrk="1" hangingPunct="1">
        <a:defRPr>
          <a:solidFill>
            <a:schemeClr val="tx2"/>
          </a:solidFill>
        </a:defRPr>
      </a:lvl3pPr>
      <a:lvl4pPr rtl="0" eaLnBrk="1" latinLnBrk="1" hangingPunct="1">
        <a:defRPr>
          <a:solidFill>
            <a:schemeClr val="tx2"/>
          </a:solidFill>
        </a:defRPr>
      </a:lvl4pPr>
      <a:lvl5pPr rtl="0" eaLnBrk="1" latinLnBrk="1" hangingPunct="1">
        <a:defRPr>
          <a:solidFill>
            <a:schemeClr val="tx2"/>
          </a:solidFill>
        </a:defRPr>
      </a:lvl5pPr>
      <a:lvl6pPr rtl="0" eaLnBrk="1" latinLnBrk="1" hangingPunct="1">
        <a:defRPr>
          <a:solidFill>
            <a:schemeClr val="tx2"/>
          </a:solidFill>
        </a:defRPr>
      </a:lvl6pPr>
      <a:lvl7pPr rtl="0" eaLnBrk="1" latinLnBrk="1" hangingPunct="1">
        <a:defRPr>
          <a:solidFill>
            <a:schemeClr val="tx2"/>
          </a:solidFill>
        </a:defRPr>
      </a:lvl7pPr>
      <a:lvl8pPr rtl="0" eaLnBrk="1" latinLnBrk="1" hangingPunct="1">
        <a:defRPr>
          <a:solidFill>
            <a:schemeClr val="tx2"/>
          </a:solidFill>
        </a:defRPr>
      </a:lvl8pPr>
      <a:lvl9pPr rtl="0"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5.png"/><Relationship Id="rId7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.png"/><Relationship Id="rId5" Type="http://schemas.microsoft.com/office/2007/relationships/hdphoto" Target="../media/hdphoto1.wdp"/><Relationship Id="rId4" Type="http://schemas.openxmlformats.org/officeDocument/2006/relationships/image" Target="../media/image3.png"/><Relationship Id="rId9" Type="http://schemas.microsoft.com/office/2007/relationships/hdphoto" Target="../media/hdphoto3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gyejr95/league-of-legends-challenger-ranked-games2020?select=Challenger_Ranked_Games.csv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5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6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5.png"/><Relationship Id="rId7" Type="http://schemas.microsoft.com/office/2007/relationships/hdphoto" Target="../media/hdphoto3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png"/><Relationship Id="rId11" Type="http://schemas.microsoft.com/office/2007/relationships/hdphoto" Target="../media/hdphoto4.wdp"/><Relationship Id="rId5" Type="http://schemas.microsoft.com/office/2007/relationships/hdphoto" Target="../media/hdphoto1.wdp"/><Relationship Id="rId10" Type="http://schemas.openxmlformats.org/officeDocument/2006/relationships/image" Target="../media/image16.png"/><Relationship Id="rId4" Type="http://schemas.openxmlformats.org/officeDocument/2006/relationships/image" Target="../media/image3.png"/><Relationship Id="rId9" Type="http://schemas.microsoft.com/office/2007/relationships/hdphoto" Target="../media/hdphoto5.wdp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1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microsoft.com/office/2007/relationships/hdphoto" Target="../media/hdphoto5.wdp"/><Relationship Id="rId3" Type="http://schemas.openxmlformats.org/officeDocument/2006/relationships/image" Target="../media/image5.png"/><Relationship Id="rId7" Type="http://schemas.microsoft.com/office/2007/relationships/hdphoto" Target="../media/hdphoto2.wdp"/><Relationship Id="rId12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.png"/><Relationship Id="rId11" Type="http://schemas.microsoft.com/office/2007/relationships/hdphoto" Target="../media/hdphoto6.wdp"/><Relationship Id="rId5" Type="http://schemas.microsoft.com/office/2007/relationships/hdphoto" Target="../media/hdphoto1.wdp"/><Relationship Id="rId10" Type="http://schemas.openxmlformats.org/officeDocument/2006/relationships/image" Target="../media/image30.png"/><Relationship Id="rId4" Type="http://schemas.openxmlformats.org/officeDocument/2006/relationships/image" Target="../media/image3.png"/><Relationship Id="rId9" Type="http://schemas.microsoft.com/office/2007/relationships/hdphoto" Target="../media/hdphoto3.wdp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Relationship Id="rId6" Type="http://schemas.microsoft.com/office/2007/relationships/hdphoto" Target="../media/hdphoto2.wdp"/><Relationship Id="rId5" Type="http://schemas.openxmlformats.org/officeDocument/2006/relationships/image" Target="../media/image4.png"/><Relationship Id="rId4" Type="http://schemas.microsoft.com/office/2007/relationships/hdphoto" Target="../media/hdphoto1.wdp"/><Relationship Id="rId9" Type="http://schemas.microsoft.com/office/2007/relationships/hdphoto" Target="../media/hdphoto3.wdp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65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12" Type="http://schemas.openxmlformats.org/officeDocument/2006/relationships/image" Target="../media/image6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8.png"/><Relationship Id="rId11" Type="http://schemas.openxmlformats.org/officeDocument/2006/relationships/image" Target="../media/image63.png"/><Relationship Id="rId5" Type="http://schemas.openxmlformats.org/officeDocument/2006/relationships/image" Target="../media/image57.png"/><Relationship Id="rId10" Type="http://schemas.openxmlformats.org/officeDocument/2006/relationships/image" Target="../media/image62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Relationship Id="rId14" Type="http://schemas.openxmlformats.org/officeDocument/2006/relationships/image" Target="../media/image6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7" Type="http://schemas.openxmlformats.org/officeDocument/2006/relationships/image" Target="../media/image80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81.png"/><Relationship Id="rId4" Type="http://schemas.openxmlformats.org/officeDocument/2006/relationships/image" Target="../media/image8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80.png"/><Relationship Id="rId7" Type="http://schemas.openxmlformats.org/officeDocument/2006/relationships/image" Target="../media/image90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5" Type="http://schemas.openxmlformats.org/officeDocument/2006/relationships/image" Target="../media/image87.png"/><Relationship Id="rId4" Type="http://schemas.openxmlformats.org/officeDocument/2006/relationships/image" Target="../media/image88.png"/><Relationship Id="rId9" Type="http://schemas.openxmlformats.org/officeDocument/2006/relationships/image" Target="../media/image9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7" Type="http://schemas.openxmlformats.org/officeDocument/2006/relationships/image" Target="../media/image78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8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1.png"/><Relationship Id="rId7" Type="http://schemas.openxmlformats.org/officeDocument/2006/relationships/image" Target="../media/image8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.png"/><Relationship Id="rId11" Type="http://schemas.openxmlformats.org/officeDocument/2006/relationships/image" Target="../media/image15.svg"/><Relationship Id="rId5" Type="http://schemas.openxmlformats.org/officeDocument/2006/relationships/image" Target="../media/image13.svg"/><Relationship Id="rId10" Type="http://schemas.openxmlformats.org/officeDocument/2006/relationships/image" Target="../media/image14.png"/><Relationship Id="rId4" Type="http://schemas.openxmlformats.org/officeDocument/2006/relationships/image" Target="../media/image12.png"/><Relationship Id="rId9" Type="http://schemas.openxmlformats.org/officeDocument/2006/relationships/image" Target="../media/image10.sv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7" Type="http://schemas.openxmlformats.org/officeDocument/2006/relationships/image" Target="../media/image81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80.png"/><Relationship Id="rId4" Type="http://schemas.openxmlformats.org/officeDocument/2006/relationships/image" Target="../media/image8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5.png"/><Relationship Id="rId7" Type="http://schemas.microsoft.com/office/2007/relationships/hdphoto" Target="../media/hdphoto4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6.png"/><Relationship Id="rId5" Type="http://schemas.microsoft.com/office/2007/relationships/hdphoto" Target="../media/hdphoto3.wdp"/><Relationship Id="rId4" Type="http://schemas.openxmlformats.org/officeDocument/2006/relationships/image" Target="../media/image6.png"/><Relationship Id="rId9" Type="http://schemas.microsoft.com/office/2007/relationships/hdphoto" Target="../media/hdphoto5.wdp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13" Type="http://schemas.openxmlformats.org/officeDocument/2006/relationships/image" Target="../media/image28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1.sv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svg"/><Relationship Id="rId4" Type="http://schemas.openxmlformats.org/officeDocument/2006/relationships/image" Target="../media/image19.svg"/><Relationship Id="rId9" Type="http://schemas.openxmlformats.org/officeDocument/2006/relationships/image" Target="../media/image24.png"/><Relationship Id="rId14" Type="http://schemas.openxmlformats.org/officeDocument/2006/relationships/image" Target="../media/image29.sv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30.png"/><Relationship Id="rId7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Relationship Id="rId6" Type="http://schemas.microsoft.com/office/2007/relationships/hdphoto" Target="../media/hdphoto5.wdp"/><Relationship Id="rId5" Type="http://schemas.openxmlformats.org/officeDocument/2006/relationships/image" Target="../media/image17.png"/><Relationship Id="rId4" Type="http://schemas.microsoft.com/office/2007/relationships/hdphoto" Target="../media/hdphoto6.wdp"/><Relationship Id="rId9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12" Type="http://schemas.openxmlformats.org/officeDocument/2006/relationships/image" Target="../media/image40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4.sv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0" Type="http://schemas.openxmlformats.org/officeDocument/2006/relationships/image" Target="../media/image38.svg"/><Relationship Id="rId4" Type="http://schemas.openxmlformats.org/officeDocument/2006/relationships/image" Target="../media/image32.svg"/><Relationship Id="rId9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그림 40" descr="http://event.leagueoflegends.co.kr/beemo-Teemo/img/beemo-top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" r="17336" b="69"/>
          <a:stretch/>
        </p:blipFill>
        <p:spPr bwMode="auto">
          <a:xfrm>
            <a:off x="2133600" y="0"/>
            <a:ext cx="10058400" cy="6858000"/>
          </a:xfrm>
          <a:custGeom>
            <a:avLst/>
            <a:gdLst>
              <a:gd name="connsiteX0" fmla="*/ 0 w 7886701"/>
              <a:gd name="connsiteY0" fmla="*/ 0 h 6858000"/>
              <a:gd name="connsiteX1" fmla="*/ 7886701 w 7886701"/>
              <a:gd name="connsiteY1" fmla="*/ 0 h 6858000"/>
              <a:gd name="connsiteX2" fmla="*/ 7886701 w 7886701"/>
              <a:gd name="connsiteY2" fmla="*/ 6858000 h 6858000"/>
              <a:gd name="connsiteX3" fmla="*/ 0 w 788670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86701" h="6858000">
                <a:moveTo>
                  <a:pt x="0" y="0"/>
                </a:moveTo>
                <a:lnTo>
                  <a:pt x="7886701" y="0"/>
                </a:lnTo>
                <a:lnTo>
                  <a:pt x="7886701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-65680" y="0"/>
            <a:ext cx="4305300" cy="6890544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85888" y="882015"/>
            <a:ext cx="398998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>
                <a:latin typeface="+mn-ea"/>
                <a:cs typeface="KoPubWorld돋움체 Bold" panose="00000800000000000000" pitchFamily="2" charset="-127"/>
              </a:rPr>
              <a:t>기계학습을 통한</a:t>
            </a:r>
            <a:endParaRPr lang="en-US" altLang="ko-KR" sz="4000" dirty="0">
              <a:latin typeface="+mn-ea"/>
              <a:cs typeface="KoPubWorld돋움체 Bold" panose="00000800000000000000" pitchFamily="2" charset="-127"/>
            </a:endParaRPr>
          </a:p>
          <a:p>
            <a:pPr algn="ctr"/>
            <a:r>
              <a:rPr lang="ko-KR" altLang="en-US" sz="4000" dirty="0" err="1">
                <a:latin typeface="+mn-ea"/>
                <a:cs typeface="KoPubWorld돋움체 Bold" panose="00000800000000000000" pitchFamily="2" charset="-127"/>
              </a:rPr>
              <a:t>리그오브레전드</a:t>
            </a:r>
            <a:endParaRPr lang="en-US" altLang="ko-KR" sz="4000" dirty="0">
              <a:latin typeface="+mn-ea"/>
              <a:cs typeface="KoPubWorld돋움체 Bold" panose="00000800000000000000" pitchFamily="2" charset="-127"/>
            </a:endParaRPr>
          </a:p>
          <a:p>
            <a:pPr algn="ctr"/>
            <a:r>
              <a:rPr lang="ko-KR" altLang="en-US" sz="4000" dirty="0">
                <a:latin typeface="+mn-ea"/>
                <a:cs typeface="KoPubWorld돋움체 Bold" panose="00000800000000000000" pitchFamily="2" charset="-127"/>
              </a:rPr>
              <a:t>승부 예측</a:t>
            </a:r>
            <a:endParaRPr lang="en-US" altLang="ko-KR" sz="4000" dirty="0">
              <a:latin typeface="+mn-ea"/>
              <a:cs typeface="KoPubWorld돋움체 Bold" panose="00000800000000000000" pitchFamily="2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515063" y="375120"/>
            <a:ext cx="419729" cy="426195"/>
            <a:chOff x="2755343" y="381525"/>
            <a:chExt cx="1106140" cy="1123180"/>
          </a:xfrm>
        </p:grpSpPr>
        <p:sp>
          <p:nvSpPr>
            <p:cNvPr id="16" name="자유형 15"/>
            <p:cNvSpPr/>
            <p:nvPr/>
          </p:nvSpPr>
          <p:spPr>
            <a:xfrm flipH="1" flipV="1">
              <a:off x="2937695" y="381525"/>
              <a:ext cx="838201" cy="1123180"/>
            </a:xfrm>
            <a:custGeom>
              <a:avLst/>
              <a:gdLst>
                <a:gd name="connsiteX0" fmla="*/ 723901 w 838201"/>
                <a:gd name="connsiteY0" fmla="*/ 114303 h 1123180"/>
                <a:gd name="connsiteX1" fmla="*/ 723901 w 838201"/>
                <a:gd name="connsiteY1" fmla="*/ 3 h 1123180"/>
                <a:gd name="connsiteX2" fmla="*/ 838201 w 838201"/>
                <a:gd name="connsiteY2" fmla="*/ 3 h 1123180"/>
                <a:gd name="connsiteX3" fmla="*/ 114300 w 838201"/>
                <a:gd name="connsiteY3" fmla="*/ 238126 h 1123180"/>
                <a:gd name="connsiteX4" fmla="*/ 0 w 838201"/>
                <a:gd name="connsiteY4" fmla="*/ 238126 h 1123180"/>
                <a:gd name="connsiteX5" fmla="*/ 114300 w 838201"/>
                <a:gd name="connsiteY5" fmla="*/ 2 h 1123180"/>
                <a:gd name="connsiteX6" fmla="*/ 723900 w 838201"/>
                <a:gd name="connsiteY6" fmla="*/ 1123178 h 1123180"/>
                <a:gd name="connsiteX7" fmla="*/ 485775 w 838201"/>
                <a:gd name="connsiteY7" fmla="*/ 1123178 h 1123180"/>
                <a:gd name="connsiteX8" fmla="*/ 485775 w 838201"/>
                <a:gd name="connsiteY8" fmla="*/ 238125 h 1123180"/>
                <a:gd name="connsiteX9" fmla="*/ 114300 w 838201"/>
                <a:gd name="connsiteY9" fmla="*/ 238125 h 1123180"/>
                <a:gd name="connsiteX10" fmla="*/ 114300 w 838201"/>
                <a:gd name="connsiteY10" fmla="*/ 0 h 1123180"/>
                <a:gd name="connsiteX11" fmla="*/ 723900 w 838201"/>
                <a:gd name="connsiteY11" fmla="*/ 0 h 1123180"/>
                <a:gd name="connsiteX12" fmla="*/ 723900 w 838201"/>
                <a:gd name="connsiteY12" fmla="*/ 238125 h 1123180"/>
                <a:gd name="connsiteX13" fmla="*/ 723900 w 838201"/>
                <a:gd name="connsiteY13" fmla="*/ 238125 h 1123180"/>
                <a:gd name="connsiteX14" fmla="*/ 838201 w 838201"/>
                <a:gd name="connsiteY14" fmla="*/ 1123180 h 1123180"/>
                <a:gd name="connsiteX15" fmla="*/ 723901 w 838201"/>
                <a:gd name="connsiteY15" fmla="*/ 1123180 h 1123180"/>
                <a:gd name="connsiteX16" fmla="*/ 723901 w 838201"/>
                <a:gd name="connsiteY16" fmla="*/ 1008880 h 1123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38201" h="1123180">
                  <a:moveTo>
                    <a:pt x="723901" y="114303"/>
                  </a:moveTo>
                  <a:lnTo>
                    <a:pt x="723901" y="3"/>
                  </a:lnTo>
                  <a:lnTo>
                    <a:pt x="838201" y="3"/>
                  </a:lnTo>
                  <a:close/>
                  <a:moveTo>
                    <a:pt x="114300" y="238126"/>
                  </a:moveTo>
                  <a:lnTo>
                    <a:pt x="0" y="238126"/>
                  </a:lnTo>
                  <a:lnTo>
                    <a:pt x="114300" y="2"/>
                  </a:lnTo>
                  <a:close/>
                  <a:moveTo>
                    <a:pt x="723900" y="1123178"/>
                  </a:moveTo>
                  <a:lnTo>
                    <a:pt x="485775" y="1123178"/>
                  </a:lnTo>
                  <a:lnTo>
                    <a:pt x="485775" y="238125"/>
                  </a:lnTo>
                  <a:lnTo>
                    <a:pt x="114300" y="238125"/>
                  </a:lnTo>
                  <a:lnTo>
                    <a:pt x="114300" y="0"/>
                  </a:lnTo>
                  <a:lnTo>
                    <a:pt x="723900" y="0"/>
                  </a:lnTo>
                  <a:lnTo>
                    <a:pt x="723900" y="238125"/>
                  </a:lnTo>
                  <a:lnTo>
                    <a:pt x="723900" y="238125"/>
                  </a:lnTo>
                  <a:close/>
                  <a:moveTo>
                    <a:pt x="838201" y="1123180"/>
                  </a:moveTo>
                  <a:lnTo>
                    <a:pt x="723901" y="1123180"/>
                  </a:lnTo>
                  <a:lnTo>
                    <a:pt x="723901" y="100888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자유형 16"/>
            <p:cNvSpPr/>
            <p:nvPr/>
          </p:nvSpPr>
          <p:spPr>
            <a:xfrm>
              <a:off x="2755343" y="403442"/>
              <a:ext cx="1106140" cy="1000518"/>
            </a:xfrm>
            <a:custGeom>
              <a:avLst/>
              <a:gdLst>
                <a:gd name="connsiteX0" fmla="*/ 236220 w 1106140"/>
                <a:gd name="connsiteY0" fmla="*/ 95869 h 1000518"/>
                <a:gd name="connsiteX1" fmla="*/ 236220 w 1106140"/>
                <a:gd name="connsiteY1" fmla="*/ 284366 h 1000518"/>
                <a:gd name="connsiteX2" fmla="*/ 209614 w 1106140"/>
                <a:gd name="connsiteY2" fmla="*/ 316613 h 1000518"/>
                <a:gd name="connsiteX3" fmla="*/ 138876 w 1106140"/>
                <a:gd name="connsiteY3" fmla="*/ 548193 h 1000518"/>
                <a:gd name="connsiteX4" fmla="*/ 209614 w 1106140"/>
                <a:gd name="connsiteY4" fmla="*/ 779773 h 1000518"/>
                <a:gd name="connsiteX5" fmla="*/ 236220 w 1106140"/>
                <a:gd name="connsiteY5" fmla="*/ 812020 h 1000518"/>
                <a:gd name="connsiteX6" fmla="*/ 236220 w 1106140"/>
                <a:gd name="connsiteY6" fmla="*/ 1000518 h 1000518"/>
                <a:gd name="connsiteX7" fmla="*/ 161991 w 1106140"/>
                <a:gd name="connsiteY7" fmla="*/ 939273 h 1000518"/>
                <a:gd name="connsiteX8" fmla="*/ 0 w 1106140"/>
                <a:gd name="connsiteY8" fmla="*/ 548193 h 1000518"/>
                <a:gd name="connsiteX9" fmla="*/ 161991 w 1106140"/>
                <a:gd name="connsiteY9" fmla="*/ 157114 h 1000518"/>
                <a:gd name="connsiteX10" fmla="*/ 601452 w 1106140"/>
                <a:gd name="connsiteY10" fmla="*/ 0 h 1000518"/>
                <a:gd name="connsiteX11" fmla="*/ 664533 w 1106140"/>
                <a:gd name="connsiteY11" fmla="*/ 6360 h 1000518"/>
                <a:gd name="connsiteX12" fmla="*/ 1106140 w 1106140"/>
                <a:gd name="connsiteY12" fmla="*/ 548193 h 1000518"/>
                <a:gd name="connsiteX13" fmla="*/ 1062677 w 1106140"/>
                <a:gd name="connsiteY13" fmla="*/ 763473 h 1000518"/>
                <a:gd name="connsiteX14" fmla="*/ 1041954 w 1106140"/>
                <a:gd name="connsiteY14" fmla="*/ 801653 h 1000518"/>
                <a:gd name="connsiteX15" fmla="*/ 878473 w 1106140"/>
                <a:gd name="connsiteY15" fmla="*/ 801653 h 1000518"/>
                <a:gd name="connsiteX16" fmla="*/ 896526 w 1106140"/>
                <a:gd name="connsiteY16" fmla="*/ 779773 h 1000518"/>
                <a:gd name="connsiteX17" fmla="*/ 967264 w 1106140"/>
                <a:gd name="connsiteY17" fmla="*/ 548193 h 1000518"/>
                <a:gd name="connsiteX18" fmla="*/ 636545 w 1106140"/>
                <a:gd name="connsiteY18" fmla="*/ 142414 h 1000518"/>
                <a:gd name="connsiteX19" fmla="*/ 601452 w 1106140"/>
                <a:gd name="connsiteY19" fmla="*/ 138876 h 1000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06140" h="1000518">
                  <a:moveTo>
                    <a:pt x="236220" y="95869"/>
                  </a:moveTo>
                  <a:lnTo>
                    <a:pt x="236220" y="284366"/>
                  </a:lnTo>
                  <a:lnTo>
                    <a:pt x="209614" y="316613"/>
                  </a:lnTo>
                  <a:cubicBezTo>
                    <a:pt x="164954" y="382719"/>
                    <a:pt x="138876" y="462411"/>
                    <a:pt x="138876" y="548193"/>
                  </a:cubicBezTo>
                  <a:cubicBezTo>
                    <a:pt x="138876" y="633976"/>
                    <a:pt x="164954" y="713667"/>
                    <a:pt x="209614" y="779773"/>
                  </a:cubicBezTo>
                  <a:lnTo>
                    <a:pt x="236220" y="812020"/>
                  </a:lnTo>
                  <a:lnTo>
                    <a:pt x="236220" y="1000518"/>
                  </a:lnTo>
                  <a:lnTo>
                    <a:pt x="161991" y="939273"/>
                  </a:lnTo>
                  <a:cubicBezTo>
                    <a:pt x="61905" y="839187"/>
                    <a:pt x="0" y="700919"/>
                    <a:pt x="0" y="548193"/>
                  </a:cubicBezTo>
                  <a:cubicBezTo>
                    <a:pt x="0" y="395467"/>
                    <a:pt x="61905" y="257200"/>
                    <a:pt x="161991" y="157114"/>
                  </a:cubicBezTo>
                  <a:close/>
                  <a:moveTo>
                    <a:pt x="601452" y="0"/>
                  </a:moveTo>
                  <a:lnTo>
                    <a:pt x="664533" y="6360"/>
                  </a:lnTo>
                  <a:cubicBezTo>
                    <a:pt x="916558" y="57931"/>
                    <a:pt x="1106140" y="280923"/>
                    <a:pt x="1106140" y="548193"/>
                  </a:cubicBezTo>
                  <a:cubicBezTo>
                    <a:pt x="1106140" y="624556"/>
                    <a:pt x="1090664" y="697305"/>
                    <a:pt x="1062677" y="763473"/>
                  </a:cubicBezTo>
                  <a:lnTo>
                    <a:pt x="1041954" y="801653"/>
                  </a:lnTo>
                  <a:lnTo>
                    <a:pt x="878473" y="801653"/>
                  </a:lnTo>
                  <a:lnTo>
                    <a:pt x="896526" y="779773"/>
                  </a:lnTo>
                  <a:cubicBezTo>
                    <a:pt x="941186" y="713667"/>
                    <a:pt x="967264" y="633976"/>
                    <a:pt x="967264" y="548193"/>
                  </a:cubicBezTo>
                  <a:cubicBezTo>
                    <a:pt x="967264" y="348034"/>
                    <a:pt x="825286" y="181036"/>
                    <a:pt x="636545" y="142414"/>
                  </a:cubicBezTo>
                  <a:lnTo>
                    <a:pt x="601452" y="13887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2" name="타원 11"/>
          <p:cNvSpPr/>
          <p:nvPr/>
        </p:nvSpPr>
        <p:spPr>
          <a:xfrm>
            <a:off x="3648273" y="493574"/>
            <a:ext cx="170581" cy="170581"/>
          </a:xfrm>
          <a:prstGeom prst="ellipse">
            <a:avLst/>
          </a:prstGeom>
          <a:solidFill>
            <a:srgbClr val="B2B2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Arial Rounded MT Bold" panose="020F0704030504030204" pitchFamily="34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?</a:t>
            </a:r>
            <a:endParaRPr lang="ko-KR" altLang="en-US" sz="1000" dirty="0">
              <a:latin typeface="Arial Rounded MT Bold" panose="020F0704030504030204" pitchFamily="34" charset="0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3" name="자유형 22"/>
          <p:cNvSpPr/>
          <p:nvPr/>
        </p:nvSpPr>
        <p:spPr>
          <a:xfrm rot="18900000">
            <a:off x="4589746" y="235457"/>
            <a:ext cx="355146" cy="355146"/>
          </a:xfrm>
          <a:custGeom>
            <a:avLst/>
            <a:gdLst/>
            <a:ahLst/>
            <a:cxnLst/>
            <a:rect l="l" t="t" r="r" b="b"/>
            <a:pathLst>
              <a:path w="355146" h="355146">
                <a:moveTo>
                  <a:pt x="127768" y="182511"/>
                </a:moveTo>
                <a:lnTo>
                  <a:pt x="95891" y="214388"/>
                </a:lnTo>
                <a:lnTo>
                  <a:pt x="131941" y="250438"/>
                </a:lnTo>
                <a:lnTo>
                  <a:pt x="163818" y="218561"/>
                </a:lnTo>
                <a:close/>
                <a:moveTo>
                  <a:pt x="224731" y="82884"/>
                </a:moveTo>
                <a:lnTo>
                  <a:pt x="195074" y="112541"/>
                </a:lnTo>
                <a:lnTo>
                  <a:pt x="142774" y="179403"/>
                </a:lnTo>
                <a:lnTo>
                  <a:pt x="166660" y="203288"/>
                </a:lnTo>
                <a:lnTo>
                  <a:pt x="233699" y="151166"/>
                </a:lnTo>
                <a:lnTo>
                  <a:pt x="263356" y="121509"/>
                </a:lnTo>
                <a:close/>
                <a:moveTo>
                  <a:pt x="347444" y="7702"/>
                </a:moveTo>
                <a:cubicBezTo>
                  <a:pt x="352203" y="12460"/>
                  <a:pt x="355146" y="19034"/>
                  <a:pt x="355146" y="26295"/>
                </a:cubicBezTo>
                <a:lnTo>
                  <a:pt x="355146" y="328851"/>
                </a:lnTo>
                <a:cubicBezTo>
                  <a:pt x="355146" y="343373"/>
                  <a:pt x="343373" y="355146"/>
                  <a:pt x="328851" y="355146"/>
                </a:cubicBezTo>
                <a:lnTo>
                  <a:pt x="26295" y="355146"/>
                </a:lnTo>
                <a:cubicBezTo>
                  <a:pt x="11773" y="355146"/>
                  <a:pt x="0" y="343373"/>
                  <a:pt x="0" y="328851"/>
                </a:cubicBezTo>
                <a:lnTo>
                  <a:pt x="0" y="26295"/>
                </a:lnTo>
                <a:cubicBezTo>
                  <a:pt x="0" y="11773"/>
                  <a:pt x="11773" y="0"/>
                  <a:pt x="26295" y="0"/>
                </a:cubicBezTo>
                <a:lnTo>
                  <a:pt x="328851" y="0"/>
                </a:lnTo>
                <a:cubicBezTo>
                  <a:pt x="336112" y="0"/>
                  <a:pt x="342686" y="2943"/>
                  <a:pt x="347444" y="7702"/>
                </a:cubicBezTo>
                <a:close/>
              </a:path>
            </a:pathLst>
          </a:custGeom>
          <a:solidFill>
            <a:srgbClr val="D950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모서리가 둥근 직사각형 21"/>
          <p:cNvSpPr/>
          <p:nvPr/>
        </p:nvSpPr>
        <p:spPr>
          <a:xfrm>
            <a:off x="383859" y="2920808"/>
            <a:ext cx="3537582" cy="504094"/>
          </a:xfrm>
          <a:prstGeom prst="roundRect">
            <a:avLst>
              <a:gd name="adj" fmla="val 7705"/>
            </a:avLst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ko-KR" altLang="en-US" sz="800" dirty="0" err="1">
                <a:solidFill>
                  <a:srgbClr val="84878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발표조</a:t>
            </a:r>
            <a:endParaRPr lang="en-US" altLang="ko-KR" sz="800" dirty="0">
              <a:solidFill>
                <a:srgbClr val="84878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500" dirty="0" err="1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머신러닝</a:t>
            </a:r>
            <a:r>
              <a:rPr lang="ko-KR" altLang="en-US" sz="15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15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6</a:t>
            </a:r>
            <a:r>
              <a:rPr lang="ko-KR" altLang="en-US" sz="15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조</a:t>
            </a:r>
            <a:endParaRPr lang="en-US" altLang="ko-KR" sz="1500" dirty="0">
              <a:solidFill>
                <a:schemeClr val="tx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383859" y="3639047"/>
            <a:ext cx="3537582" cy="504094"/>
          </a:xfrm>
          <a:prstGeom prst="roundRect">
            <a:avLst>
              <a:gd name="adj" fmla="val 7705"/>
            </a:avLst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ko-KR" altLang="en-US" sz="800" dirty="0">
                <a:solidFill>
                  <a:srgbClr val="84878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발표일자</a:t>
            </a:r>
            <a:endParaRPr lang="en-US" altLang="ko-KR" sz="800" dirty="0">
              <a:solidFill>
                <a:srgbClr val="84878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5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2021-12-10</a:t>
            </a:r>
            <a:endParaRPr lang="ko-KR" altLang="en-US" sz="1500" dirty="0">
              <a:solidFill>
                <a:schemeClr val="tx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52F34E7-FE0C-4B97-B65C-3B810A88CA7D}"/>
              </a:ext>
            </a:extLst>
          </p:cNvPr>
          <p:cNvSpPr txBox="1"/>
          <p:nvPr/>
        </p:nvSpPr>
        <p:spPr>
          <a:xfrm>
            <a:off x="413001" y="4553527"/>
            <a:ext cx="34335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201602078</a:t>
            </a: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프랑스어학부 유동환</a:t>
            </a:r>
            <a:endParaRPr lang="en-US" altLang="ko-KR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r>
              <a:rPr lang="en-US" altLang="ko-KR" sz="18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201702363 </a:t>
            </a: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경영학과       윤태현</a:t>
            </a:r>
            <a:endParaRPr lang="en-US" altLang="ko-KR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r>
              <a:rPr lang="en-US" altLang="ko-KR" sz="18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201900953 </a:t>
            </a:r>
            <a:r>
              <a:rPr lang="ko-KR" altLang="en-US" sz="18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스페인어과    김하연</a:t>
            </a:r>
            <a:endParaRPr lang="en-US" altLang="ko-KR" sz="1800" dirty="0">
              <a:solidFill>
                <a:schemeClr val="tx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409769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D60F8092-0924-425F-9280-81324E40EC9D}"/>
              </a:ext>
            </a:extLst>
          </p:cNvPr>
          <p:cNvCxnSpPr/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12700">
            <a:solidFill>
              <a:srgbClr val="2D38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6EDDD6B1-F3BD-438D-BFC6-7A459808E87F}"/>
              </a:ext>
            </a:extLst>
          </p:cNvPr>
          <p:cNvSpPr txBox="1"/>
          <p:nvPr/>
        </p:nvSpPr>
        <p:spPr>
          <a:xfrm>
            <a:off x="3070753" y="257175"/>
            <a:ext cx="12858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DCCB9A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주제선정</a:t>
            </a:r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D640E522-B954-4131-B708-42C72EE588F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704"/>
          <a:stretch/>
        </p:blipFill>
        <p:spPr>
          <a:xfrm>
            <a:off x="0" y="3020811"/>
            <a:ext cx="12192000" cy="3860799"/>
          </a:xfrm>
          <a:prstGeom prst="rect">
            <a:avLst/>
          </a:prstGeom>
        </p:spPr>
      </p:pic>
      <p:grpSp>
        <p:nvGrpSpPr>
          <p:cNvPr id="45" name="그룹 44">
            <a:extLst>
              <a:ext uri="{FF2B5EF4-FFF2-40B4-BE49-F238E27FC236}">
                <a16:creationId xmlns:a16="http://schemas.microsoft.com/office/drawing/2014/main" id="{D5664DC1-AEE2-4CBE-961D-5251B3CA8A9B}"/>
              </a:ext>
            </a:extLst>
          </p:cNvPr>
          <p:cNvGrpSpPr/>
          <p:nvPr/>
        </p:nvGrpSpPr>
        <p:grpSpPr>
          <a:xfrm>
            <a:off x="5145252" y="6207016"/>
            <a:ext cx="1901496" cy="400126"/>
            <a:chOff x="5010147" y="5981218"/>
            <a:chExt cx="2307565" cy="485574"/>
          </a:xfrm>
        </p:grpSpPr>
        <p:sp>
          <p:nvSpPr>
            <p:cNvPr id="46" name="자유형 38">
              <a:extLst>
                <a:ext uri="{FF2B5EF4-FFF2-40B4-BE49-F238E27FC236}">
                  <a16:creationId xmlns:a16="http://schemas.microsoft.com/office/drawing/2014/main" id="{811236B5-2FBD-4220-A672-8AF730B79F09}"/>
                </a:ext>
              </a:extLst>
            </p:cNvPr>
            <p:cNvSpPr/>
            <p:nvPr/>
          </p:nvSpPr>
          <p:spPr>
            <a:xfrm>
              <a:off x="5010147" y="5981218"/>
              <a:ext cx="2307565" cy="485574"/>
            </a:xfrm>
            <a:custGeom>
              <a:avLst/>
              <a:gdLst>
                <a:gd name="connsiteX0" fmla="*/ 242787 w 2307565"/>
                <a:gd name="connsiteY0" fmla="*/ 0 h 485574"/>
                <a:gd name="connsiteX1" fmla="*/ 247547 w 2307565"/>
                <a:gd name="connsiteY1" fmla="*/ 480 h 485574"/>
                <a:gd name="connsiteX2" fmla="*/ 247547 w 2307565"/>
                <a:gd name="connsiteY2" fmla="*/ 0 h 485574"/>
                <a:gd name="connsiteX3" fmla="*/ 2307565 w 2307565"/>
                <a:gd name="connsiteY3" fmla="*/ 0 h 485574"/>
                <a:gd name="connsiteX4" fmla="*/ 2307565 w 2307565"/>
                <a:gd name="connsiteY4" fmla="*/ 485573 h 485574"/>
                <a:gd name="connsiteX5" fmla="*/ 247547 w 2307565"/>
                <a:gd name="connsiteY5" fmla="*/ 485573 h 485574"/>
                <a:gd name="connsiteX6" fmla="*/ 247547 w 2307565"/>
                <a:gd name="connsiteY6" fmla="*/ 485094 h 485574"/>
                <a:gd name="connsiteX7" fmla="*/ 242787 w 2307565"/>
                <a:gd name="connsiteY7" fmla="*/ 485574 h 485574"/>
                <a:gd name="connsiteX8" fmla="*/ 0 w 2307565"/>
                <a:gd name="connsiteY8" fmla="*/ 242787 h 485574"/>
                <a:gd name="connsiteX9" fmla="*/ 242787 w 2307565"/>
                <a:gd name="connsiteY9" fmla="*/ 0 h 485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07565" h="485574">
                  <a:moveTo>
                    <a:pt x="242787" y="0"/>
                  </a:moveTo>
                  <a:lnTo>
                    <a:pt x="247547" y="480"/>
                  </a:lnTo>
                  <a:lnTo>
                    <a:pt x="247547" y="0"/>
                  </a:lnTo>
                  <a:lnTo>
                    <a:pt x="2307565" y="0"/>
                  </a:lnTo>
                  <a:lnTo>
                    <a:pt x="2307565" y="485573"/>
                  </a:lnTo>
                  <a:lnTo>
                    <a:pt x="247547" y="485573"/>
                  </a:lnTo>
                  <a:lnTo>
                    <a:pt x="247547" y="485094"/>
                  </a:lnTo>
                  <a:lnTo>
                    <a:pt x="242787" y="485574"/>
                  </a:lnTo>
                  <a:cubicBezTo>
                    <a:pt x="108699" y="485574"/>
                    <a:pt x="0" y="376875"/>
                    <a:pt x="0" y="242787"/>
                  </a:cubicBezTo>
                  <a:cubicBezTo>
                    <a:pt x="0" y="108699"/>
                    <a:pt x="108699" y="0"/>
                    <a:pt x="242787" y="0"/>
                  </a:cubicBezTo>
                  <a:close/>
                </a:path>
              </a:pathLst>
            </a:custGeom>
            <a:solidFill>
              <a:srgbClr val="010812">
                <a:alpha val="50196"/>
              </a:srgbClr>
            </a:solidFill>
            <a:ln w="9525">
              <a:solidFill>
                <a:srgbClr val="6C5427"/>
              </a:solidFill>
            </a:ln>
            <a:effectLst>
              <a:outerShdw blurRad="63500" sx="102000" sy="102000" algn="ctr" rotWithShape="0">
                <a:prstClr val="black">
                  <a:alpha val="8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8AF3B812-2329-4F71-8E9E-73BB69D9AB9C}"/>
                </a:ext>
              </a:extLst>
            </p:cNvPr>
            <p:cNvGrpSpPr/>
            <p:nvPr/>
          </p:nvGrpSpPr>
          <p:grpSpPr>
            <a:xfrm>
              <a:off x="5072061" y="6038268"/>
              <a:ext cx="2145496" cy="371475"/>
              <a:chOff x="5060166" y="6133518"/>
              <a:chExt cx="2145496" cy="371475"/>
            </a:xfrm>
          </p:grpSpPr>
          <p:sp>
            <p:nvSpPr>
              <p:cNvPr id="48" name="타원 47">
                <a:extLst>
                  <a:ext uri="{FF2B5EF4-FFF2-40B4-BE49-F238E27FC236}">
                    <a16:creationId xmlns:a16="http://schemas.microsoft.com/office/drawing/2014/main" id="{113AAA5F-A436-4B68-BC69-42C747051961}"/>
                  </a:ext>
                </a:extLst>
              </p:cNvPr>
              <p:cNvSpPr/>
              <p:nvPr/>
            </p:nvSpPr>
            <p:spPr>
              <a:xfrm>
                <a:off x="5060166" y="6133518"/>
                <a:ext cx="371475" cy="371475"/>
              </a:xfrm>
              <a:prstGeom prst="ellipse">
                <a:avLst/>
              </a:prstGeom>
              <a:solidFill>
                <a:srgbClr val="1E2328"/>
              </a:solidFill>
              <a:ln w="28575">
                <a:gradFill flip="none" rotWithShape="1">
                  <a:gsLst>
                    <a:gs pos="23000">
                      <a:srgbClr val="C4A25C"/>
                    </a:gs>
                    <a:gs pos="0">
                      <a:srgbClr val="E0CFAE"/>
                    </a:gs>
                    <a:gs pos="48000">
                      <a:srgbClr val="BC9033"/>
                    </a:gs>
                    <a:gs pos="100000">
                      <a:srgbClr val="6C5427"/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E0CFAE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맑은 고딕" panose="020B0503020000020004" pitchFamily="50" charset="-127"/>
                    <a:cs typeface="Arial" panose="020B0604020202020204" pitchFamily="34" charset="0"/>
                  </a:rPr>
                  <a:t>X</a:t>
                </a:r>
                <a:endParaRPr kumimoji="0" lang="ko-KR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E0CFAE"/>
                  </a:solidFill>
                  <a:effectLst/>
                  <a:uLnTx/>
                  <a:uFillTx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49" name="자유형 21">
                <a:extLst>
                  <a:ext uri="{FF2B5EF4-FFF2-40B4-BE49-F238E27FC236}">
                    <a16:creationId xmlns:a16="http://schemas.microsoft.com/office/drawing/2014/main" id="{5E406609-75D0-4FBA-ADE5-215FD859DDE3}"/>
                  </a:ext>
                </a:extLst>
              </p:cNvPr>
              <p:cNvSpPr/>
              <p:nvPr/>
            </p:nvSpPr>
            <p:spPr>
              <a:xfrm>
                <a:off x="5431641" y="6133518"/>
                <a:ext cx="1774021" cy="371475"/>
              </a:xfrm>
              <a:custGeom>
                <a:avLst/>
                <a:gdLst>
                  <a:gd name="connsiteX0" fmla="*/ 2 w 1774021"/>
                  <a:gd name="connsiteY0" fmla="*/ 0 h 371475"/>
                  <a:gd name="connsiteX1" fmla="*/ 1588284 w 1774021"/>
                  <a:gd name="connsiteY1" fmla="*/ 0 h 371475"/>
                  <a:gd name="connsiteX2" fmla="*/ 1774021 w 1774021"/>
                  <a:gd name="connsiteY2" fmla="*/ 185738 h 371475"/>
                  <a:gd name="connsiteX3" fmla="*/ 1588284 w 1774021"/>
                  <a:gd name="connsiteY3" fmla="*/ 371475 h 371475"/>
                  <a:gd name="connsiteX4" fmla="*/ 0 w 1774021"/>
                  <a:gd name="connsiteY4" fmla="*/ 371475 h 371475"/>
                  <a:gd name="connsiteX5" fmla="*/ 16957 w 1774021"/>
                  <a:gd name="connsiteY5" fmla="*/ 357485 h 371475"/>
                  <a:gd name="connsiteX6" fmla="*/ 88097 w 1774021"/>
                  <a:gd name="connsiteY6" fmla="*/ 185737 h 371475"/>
                  <a:gd name="connsiteX7" fmla="*/ 16957 w 1774021"/>
                  <a:gd name="connsiteY7" fmla="*/ 13990 h 371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74021" h="371475">
                    <a:moveTo>
                      <a:pt x="2" y="0"/>
                    </a:moveTo>
                    <a:lnTo>
                      <a:pt x="1588284" y="0"/>
                    </a:lnTo>
                    <a:lnTo>
                      <a:pt x="1774021" y="185738"/>
                    </a:lnTo>
                    <a:lnTo>
                      <a:pt x="1588284" y="371475"/>
                    </a:lnTo>
                    <a:lnTo>
                      <a:pt x="0" y="371475"/>
                    </a:lnTo>
                    <a:lnTo>
                      <a:pt x="16957" y="357485"/>
                    </a:lnTo>
                    <a:cubicBezTo>
                      <a:pt x="60911" y="313531"/>
                      <a:pt x="88097" y="252809"/>
                      <a:pt x="88097" y="185737"/>
                    </a:cubicBezTo>
                    <a:cubicBezTo>
                      <a:pt x="88097" y="118666"/>
                      <a:pt x="60911" y="57944"/>
                      <a:pt x="16957" y="13990"/>
                    </a:cubicBezTo>
                    <a:close/>
                  </a:path>
                </a:pathLst>
              </a:custGeom>
              <a:solidFill>
                <a:srgbClr val="1E2328"/>
              </a:solidFill>
              <a:ln w="28575">
                <a:gradFill flip="none" rotWithShape="1">
                  <a:gsLst>
                    <a:gs pos="0">
                      <a:srgbClr val="0496AB"/>
                    </a:gs>
                    <a:gs pos="100000">
                      <a:srgbClr val="007598"/>
                    </a:gs>
                  </a:gsLst>
                  <a:lin ang="54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90000"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3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A3C7C7"/>
                    </a:solidFill>
                    <a:effectLst/>
                    <a:uLnTx/>
                    <a:uFillTx/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확인</a:t>
                </a:r>
              </a:p>
            </p:txBody>
          </p:sp>
        </p:grpSp>
      </p:grp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741C09A8-6333-4049-83B5-2B1105AAB91A}"/>
              </a:ext>
            </a:extLst>
          </p:cNvPr>
          <p:cNvSpPr/>
          <p:nvPr/>
        </p:nvSpPr>
        <p:spPr>
          <a:xfrm>
            <a:off x="4506089" y="-3401"/>
            <a:ext cx="1544405" cy="838200"/>
          </a:xfrm>
          <a:prstGeom prst="rect">
            <a:avLst/>
          </a:prstGeom>
          <a:gradFill flip="none" rotWithShape="1">
            <a:gsLst>
              <a:gs pos="0">
                <a:srgbClr val="E0CFAE">
                  <a:alpha val="30000"/>
                </a:srgbClr>
              </a:gs>
              <a:gs pos="48000">
                <a:srgbClr val="E0CFAE">
                  <a:alpha val="10000"/>
                </a:srgbClr>
              </a:gs>
              <a:gs pos="100000">
                <a:srgbClr val="E0CFAE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4CACA3F9-E8F1-4051-AB88-EBDC86DC864E}"/>
              </a:ext>
            </a:extLst>
          </p:cNvPr>
          <p:cNvGrpSpPr/>
          <p:nvPr/>
        </p:nvGrpSpPr>
        <p:grpSpPr>
          <a:xfrm>
            <a:off x="311289" y="199972"/>
            <a:ext cx="2082661" cy="438248"/>
            <a:chOff x="5010147" y="5981226"/>
            <a:chExt cx="2307565" cy="485575"/>
          </a:xfrm>
        </p:grpSpPr>
        <p:sp>
          <p:nvSpPr>
            <p:cNvPr id="52" name="자유형 84">
              <a:extLst>
                <a:ext uri="{FF2B5EF4-FFF2-40B4-BE49-F238E27FC236}">
                  <a16:creationId xmlns:a16="http://schemas.microsoft.com/office/drawing/2014/main" id="{F3C96E19-9BFE-4938-B31B-932B30DDD050}"/>
                </a:ext>
              </a:extLst>
            </p:cNvPr>
            <p:cNvSpPr/>
            <p:nvPr/>
          </p:nvSpPr>
          <p:spPr>
            <a:xfrm>
              <a:off x="5010147" y="5981226"/>
              <a:ext cx="2307565" cy="485575"/>
            </a:xfrm>
            <a:custGeom>
              <a:avLst/>
              <a:gdLst>
                <a:gd name="connsiteX0" fmla="*/ 242787 w 2307565"/>
                <a:gd name="connsiteY0" fmla="*/ 0 h 485574"/>
                <a:gd name="connsiteX1" fmla="*/ 247547 w 2307565"/>
                <a:gd name="connsiteY1" fmla="*/ 480 h 485574"/>
                <a:gd name="connsiteX2" fmla="*/ 247547 w 2307565"/>
                <a:gd name="connsiteY2" fmla="*/ 0 h 485574"/>
                <a:gd name="connsiteX3" fmla="*/ 2307565 w 2307565"/>
                <a:gd name="connsiteY3" fmla="*/ 0 h 485574"/>
                <a:gd name="connsiteX4" fmla="*/ 2307565 w 2307565"/>
                <a:gd name="connsiteY4" fmla="*/ 485573 h 485574"/>
                <a:gd name="connsiteX5" fmla="*/ 247547 w 2307565"/>
                <a:gd name="connsiteY5" fmla="*/ 485573 h 485574"/>
                <a:gd name="connsiteX6" fmla="*/ 247547 w 2307565"/>
                <a:gd name="connsiteY6" fmla="*/ 485094 h 485574"/>
                <a:gd name="connsiteX7" fmla="*/ 242787 w 2307565"/>
                <a:gd name="connsiteY7" fmla="*/ 485574 h 485574"/>
                <a:gd name="connsiteX8" fmla="*/ 0 w 2307565"/>
                <a:gd name="connsiteY8" fmla="*/ 242787 h 485574"/>
                <a:gd name="connsiteX9" fmla="*/ 242787 w 2307565"/>
                <a:gd name="connsiteY9" fmla="*/ 0 h 485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07565" h="485574">
                  <a:moveTo>
                    <a:pt x="242787" y="0"/>
                  </a:moveTo>
                  <a:lnTo>
                    <a:pt x="247547" y="480"/>
                  </a:lnTo>
                  <a:lnTo>
                    <a:pt x="247547" y="0"/>
                  </a:lnTo>
                  <a:lnTo>
                    <a:pt x="2307565" y="0"/>
                  </a:lnTo>
                  <a:lnTo>
                    <a:pt x="2307565" y="485573"/>
                  </a:lnTo>
                  <a:lnTo>
                    <a:pt x="247547" y="485573"/>
                  </a:lnTo>
                  <a:lnTo>
                    <a:pt x="247547" y="485094"/>
                  </a:lnTo>
                  <a:lnTo>
                    <a:pt x="242787" y="485574"/>
                  </a:lnTo>
                  <a:cubicBezTo>
                    <a:pt x="108699" y="485574"/>
                    <a:pt x="0" y="376875"/>
                    <a:pt x="0" y="242787"/>
                  </a:cubicBezTo>
                  <a:cubicBezTo>
                    <a:pt x="0" y="108699"/>
                    <a:pt x="108699" y="0"/>
                    <a:pt x="242787" y="0"/>
                  </a:cubicBezTo>
                  <a:close/>
                </a:path>
              </a:pathLst>
            </a:custGeom>
            <a:solidFill>
              <a:srgbClr val="010812">
                <a:alpha val="50196"/>
              </a:srgbClr>
            </a:solidFill>
            <a:ln w="9525">
              <a:solidFill>
                <a:srgbClr val="6C5427"/>
              </a:solidFill>
            </a:ln>
            <a:effectLst>
              <a:outerShdw blurRad="63500" sx="102000" sy="102000" algn="ctr" rotWithShape="0">
                <a:prstClr val="black">
                  <a:alpha val="8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2A43903F-BA9D-47D7-884D-A4CD5239BCDA}"/>
                </a:ext>
              </a:extLst>
            </p:cNvPr>
            <p:cNvGrpSpPr/>
            <p:nvPr/>
          </p:nvGrpSpPr>
          <p:grpSpPr>
            <a:xfrm>
              <a:off x="5072061" y="6038268"/>
              <a:ext cx="2145496" cy="371476"/>
              <a:chOff x="5060167" y="6133518"/>
              <a:chExt cx="2145495" cy="371475"/>
            </a:xfrm>
          </p:grpSpPr>
          <p:sp>
            <p:nvSpPr>
              <p:cNvPr id="54" name="타원 53">
                <a:extLst>
                  <a:ext uri="{FF2B5EF4-FFF2-40B4-BE49-F238E27FC236}">
                    <a16:creationId xmlns:a16="http://schemas.microsoft.com/office/drawing/2014/main" id="{6E446EF2-BE41-4FE8-B2DB-17E794E285F5}"/>
                  </a:ext>
                </a:extLst>
              </p:cNvPr>
              <p:cNvSpPr/>
              <p:nvPr/>
            </p:nvSpPr>
            <p:spPr>
              <a:xfrm>
                <a:off x="5060167" y="6133518"/>
                <a:ext cx="371475" cy="371475"/>
              </a:xfrm>
              <a:prstGeom prst="ellipse">
                <a:avLst/>
              </a:prstGeom>
              <a:solidFill>
                <a:srgbClr val="1E2328"/>
              </a:solidFill>
              <a:ln w="28575">
                <a:gradFill flip="none" rotWithShape="1">
                  <a:gsLst>
                    <a:gs pos="23000">
                      <a:srgbClr val="C4A25C"/>
                    </a:gs>
                    <a:gs pos="0">
                      <a:srgbClr val="E0CFAE"/>
                    </a:gs>
                    <a:gs pos="48000">
                      <a:srgbClr val="BC9033"/>
                    </a:gs>
                    <a:gs pos="100000">
                      <a:srgbClr val="6C5427"/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E0CFAE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맑은 고딕" panose="020B0503020000020004" pitchFamily="50" charset="-127"/>
                    <a:cs typeface="Arial" panose="020B0604020202020204" pitchFamily="34" charset="0"/>
                  </a:rPr>
                  <a:t>!</a:t>
                </a:r>
                <a:endParaRPr kumimoji="0" lang="ko-KR" altLang="en-US" sz="1500" b="0" i="0" u="none" strike="noStrike" kern="1200" cap="none" spc="0" normalizeH="0" baseline="0" noProof="0" dirty="0">
                  <a:ln>
                    <a:noFill/>
                  </a:ln>
                  <a:solidFill>
                    <a:srgbClr val="E0CFAE"/>
                  </a:solidFill>
                  <a:effectLst/>
                  <a:uLnTx/>
                  <a:uFillTx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56" name="자유형 87">
                <a:extLst>
                  <a:ext uri="{FF2B5EF4-FFF2-40B4-BE49-F238E27FC236}">
                    <a16:creationId xmlns:a16="http://schemas.microsoft.com/office/drawing/2014/main" id="{4E8B0BB2-CCF7-4B33-AF30-D2BD7B5066E3}"/>
                  </a:ext>
                </a:extLst>
              </p:cNvPr>
              <p:cNvSpPr/>
              <p:nvPr/>
            </p:nvSpPr>
            <p:spPr>
              <a:xfrm>
                <a:off x="5431641" y="6133518"/>
                <a:ext cx="1774021" cy="371475"/>
              </a:xfrm>
              <a:custGeom>
                <a:avLst/>
                <a:gdLst>
                  <a:gd name="connsiteX0" fmla="*/ 2 w 1774021"/>
                  <a:gd name="connsiteY0" fmla="*/ 0 h 371475"/>
                  <a:gd name="connsiteX1" fmla="*/ 1588284 w 1774021"/>
                  <a:gd name="connsiteY1" fmla="*/ 0 h 371475"/>
                  <a:gd name="connsiteX2" fmla="*/ 1774021 w 1774021"/>
                  <a:gd name="connsiteY2" fmla="*/ 185738 h 371475"/>
                  <a:gd name="connsiteX3" fmla="*/ 1588284 w 1774021"/>
                  <a:gd name="connsiteY3" fmla="*/ 371475 h 371475"/>
                  <a:gd name="connsiteX4" fmla="*/ 0 w 1774021"/>
                  <a:gd name="connsiteY4" fmla="*/ 371475 h 371475"/>
                  <a:gd name="connsiteX5" fmla="*/ 16957 w 1774021"/>
                  <a:gd name="connsiteY5" fmla="*/ 357485 h 371475"/>
                  <a:gd name="connsiteX6" fmla="*/ 88097 w 1774021"/>
                  <a:gd name="connsiteY6" fmla="*/ 185737 h 371475"/>
                  <a:gd name="connsiteX7" fmla="*/ 16957 w 1774021"/>
                  <a:gd name="connsiteY7" fmla="*/ 13990 h 371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74021" h="371475">
                    <a:moveTo>
                      <a:pt x="2" y="0"/>
                    </a:moveTo>
                    <a:lnTo>
                      <a:pt x="1588284" y="0"/>
                    </a:lnTo>
                    <a:lnTo>
                      <a:pt x="1774021" y="185738"/>
                    </a:lnTo>
                    <a:lnTo>
                      <a:pt x="1588284" y="371475"/>
                    </a:lnTo>
                    <a:lnTo>
                      <a:pt x="0" y="371475"/>
                    </a:lnTo>
                    <a:lnTo>
                      <a:pt x="16957" y="357485"/>
                    </a:lnTo>
                    <a:cubicBezTo>
                      <a:pt x="60911" y="313531"/>
                      <a:pt x="88097" y="252809"/>
                      <a:pt x="88097" y="185737"/>
                    </a:cubicBezTo>
                    <a:cubicBezTo>
                      <a:pt x="88097" y="118666"/>
                      <a:pt x="60911" y="57944"/>
                      <a:pt x="16957" y="13990"/>
                    </a:cubicBezTo>
                    <a:close/>
                  </a:path>
                </a:pathLst>
              </a:custGeom>
              <a:solidFill>
                <a:srgbClr val="1E2328"/>
              </a:solidFill>
              <a:ln w="28575">
                <a:gradFill flip="none" rotWithShape="1">
                  <a:gsLst>
                    <a:gs pos="0">
                      <a:srgbClr val="0496AB"/>
                    </a:gs>
                    <a:gs pos="100000">
                      <a:srgbClr val="007598"/>
                    </a:gs>
                  </a:gsLst>
                  <a:lin ang="54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90000"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3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A3C7C7"/>
                    </a:solidFill>
                    <a:effectLst/>
                    <a:uLnTx/>
                    <a:uFillTx/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분석 데이터</a:t>
                </a:r>
              </a:p>
            </p:txBody>
          </p:sp>
        </p:grpSp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0FEEBEEB-7965-4EBA-9DF5-FA9FA6326758}"/>
              </a:ext>
            </a:extLst>
          </p:cNvPr>
          <p:cNvGrpSpPr/>
          <p:nvPr/>
        </p:nvGrpSpPr>
        <p:grpSpPr>
          <a:xfrm>
            <a:off x="3455830" y="1031816"/>
            <a:ext cx="3050116" cy="1143000"/>
            <a:chOff x="2273300" y="1031816"/>
            <a:chExt cx="3050116" cy="1143000"/>
          </a:xfrm>
        </p:grpSpPr>
        <p:pic>
          <p:nvPicPr>
            <p:cNvPr id="71" name="그림 70">
              <a:extLst>
                <a:ext uri="{FF2B5EF4-FFF2-40B4-BE49-F238E27FC236}">
                  <a16:creationId xmlns:a16="http://schemas.microsoft.com/office/drawing/2014/main" id="{49D96E08-9D60-401D-A3DE-44FA2AD7C86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22207" b="37989" l="5947" r="14554"/>
                      </a14:imgEffect>
                    </a14:imgLayer>
                  </a14:imgProps>
                </a:ext>
              </a:extLst>
            </a:blip>
            <a:srcRect l="5897" t="22262" r="85920" b="62008"/>
            <a:stretch/>
          </p:blipFill>
          <p:spPr>
            <a:xfrm>
              <a:off x="2273300" y="1138856"/>
              <a:ext cx="911225" cy="981295"/>
            </a:xfrm>
            <a:prstGeom prst="rect">
              <a:avLst/>
            </a:prstGeom>
            <a:effectLst>
              <a:outerShdw blurRad="25400" sx="105000" sy="105000" algn="ctr" rotWithShape="0">
                <a:prstClr val="black"/>
              </a:outerShdw>
            </a:effectLst>
          </p:spPr>
        </p:pic>
        <p:pic>
          <p:nvPicPr>
            <p:cNvPr id="72" name="그림 71">
              <a:extLst>
                <a:ext uri="{FF2B5EF4-FFF2-40B4-BE49-F238E27FC236}">
                  <a16:creationId xmlns:a16="http://schemas.microsoft.com/office/drawing/2014/main" id="{582E6C8B-8EF8-4921-863F-F60F6AADF6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5000" l="19620" r="89241"/>
                      </a14:imgEffect>
                    </a14:imgLayer>
                  </a14:imgProps>
                </a:ext>
              </a:extLst>
            </a:blip>
            <a:srcRect l="24392" r="16537"/>
            <a:stretch/>
          </p:blipFill>
          <p:spPr>
            <a:xfrm>
              <a:off x="4434416" y="1031816"/>
              <a:ext cx="889000" cy="1143000"/>
            </a:xfrm>
            <a:prstGeom prst="rect">
              <a:avLst/>
            </a:prstGeom>
            <a:effectLst>
              <a:outerShdw blurRad="25400" sx="105000" sy="105000" algn="ctr" rotWithShape="0">
                <a:prstClr val="black"/>
              </a:outerShdw>
            </a:effectLst>
          </p:spPr>
        </p:pic>
      </p:grpSp>
      <p:sp>
        <p:nvSpPr>
          <p:cNvPr id="73" name="모서리가 둥근 직사각형 66">
            <a:extLst>
              <a:ext uri="{FF2B5EF4-FFF2-40B4-BE49-F238E27FC236}">
                <a16:creationId xmlns:a16="http://schemas.microsoft.com/office/drawing/2014/main" id="{1B193B36-4AD9-4DB7-9076-B4399CA37302}"/>
              </a:ext>
            </a:extLst>
          </p:cNvPr>
          <p:cNvSpPr/>
          <p:nvPr/>
        </p:nvSpPr>
        <p:spPr>
          <a:xfrm>
            <a:off x="2154901" y="2232379"/>
            <a:ext cx="3159126" cy="1739937"/>
          </a:xfrm>
          <a:prstGeom prst="roundRect">
            <a:avLst>
              <a:gd name="adj" fmla="val 50000"/>
            </a:avLst>
          </a:prstGeom>
          <a:solidFill>
            <a:srgbClr val="FFFFFF">
              <a:alpha val="30000"/>
            </a:srgbClr>
          </a:solidFill>
          <a:effectLst>
            <a:softEdge rad="635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616FAFCA-B35A-4D92-AF5B-570423904036}"/>
              </a:ext>
            </a:extLst>
          </p:cNvPr>
          <p:cNvSpPr txBox="1"/>
          <p:nvPr/>
        </p:nvSpPr>
        <p:spPr>
          <a:xfrm>
            <a:off x="3172114" y="2090360"/>
            <a:ext cx="1478656" cy="709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E8E1CF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E8E1CF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번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E8E1CF"/>
              </a:solidFill>
              <a:effectLst/>
              <a:uLnTx/>
              <a:uFillTx/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 dirty="0">
                <a:solidFill>
                  <a:srgbClr val="E8E1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분석 데이터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srgbClr val="E8E1CF"/>
              </a:solidFill>
              <a:effectLst/>
              <a:uLnTx/>
              <a:uFillTx/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94F187AA-5853-48C0-8465-0BE6630B028C}"/>
              </a:ext>
            </a:extLst>
          </p:cNvPr>
          <p:cNvSpPr txBox="1"/>
          <p:nvPr/>
        </p:nvSpPr>
        <p:spPr>
          <a:xfrm>
            <a:off x="4650770" y="2090360"/>
            <a:ext cx="2744094" cy="709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E8E1CF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E8E1CF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번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E8E1CF"/>
              </a:solidFill>
              <a:effectLst/>
              <a:uLnTx/>
              <a:uFillTx/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E8E1CF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데이터 </a:t>
            </a:r>
            <a:r>
              <a:rPr kumimoji="0" lang="ko-KR" alt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E8E1CF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전처리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srgbClr val="E8E1CF"/>
              </a:solidFill>
              <a:effectLst/>
              <a:uLnTx/>
              <a:uFillTx/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CF2928F0-15A7-49FD-B468-9C8407B9B0AB}"/>
              </a:ext>
            </a:extLst>
          </p:cNvPr>
          <p:cNvSpPr txBox="1"/>
          <p:nvPr/>
        </p:nvSpPr>
        <p:spPr>
          <a:xfrm>
            <a:off x="7365957" y="2090360"/>
            <a:ext cx="1653405" cy="709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E8E1CF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3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E8E1CF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번</a:t>
            </a:r>
          </a:p>
          <a:p>
            <a:pPr marL="0" marR="0" lvl="0" indent="0" algn="ctr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 dirty="0">
                <a:solidFill>
                  <a:srgbClr val="E8E1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데이터 시각화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srgbClr val="E8E1CF"/>
              </a:solidFill>
              <a:effectLst/>
              <a:uLnTx/>
              <a:uFillTx/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56E020FD-3979-4ECE-B6F9-D1B92A30BE21}"/>
              </a:ext>
            </a:extLst>
          </p:cNvPr>
          <p:cNvCxnSpPr/>
          <p:nvPr/>
        </p:nvCxnSpPr>
        <p:spPr>
          <a:xfrm>
            <a:off x="1041400" y="3020811"/>
            <a:ext cx="10109200" cy="0"/>
          </a:xfrm>
          <a:prstGeom prst="line">
            <a:avLst/>
          </a:prstGeom>
          <a:ln w="12700">
            <a:solidFill>
              <a:srgbClr val="50676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9" name="그림 78">
            <a:extLst>
              <a:ext uri="{FF2B5EF4-FFF2-40B4-BE49-F238E27FC236}">
                <a16:creationId xmlns:a16="http://schemas.microsoft.com/office/drawing/2014/main" id="{840FE89C-3B07-4D6E-ADA2-84EBEE87B935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375" b="96094" l="9804" r="89542"/>
                    </a14:imgEffect>
                  </a14:imgLayer>
                </a14:imgProps>
              </a:ext>
            </a:extLst>
          </a:blip>
          <a:srcRect l="22972" t="15109" r="13411" b="7026"/>
          <a:stretch/>
        </p:blipFill>
        <p:spPr>
          <a:xfrm>
            <a:off x="7709271" y="1203325"/>
            <a:ext cx="927100" cy="949326"/>
          </a:xfrm>
          <a:prstGeom prst="rect">
            <a:avLst/>
          </a:prstGeom>
          <a:effectLst>
            <a:outerShdw blurRad="25400" sx="105000" sy="105000" algn="ctr" rotWithShape="0">
              <a:prstClr val="black"/>
            </a:outerShdw>
          </a:effectLst>
        </p:spPr>
      </p:pic>
      <p:sp>
        <p:nvSpPr>
          <p:cNvPr id="80" name="TextBox 79">
            <a:extLst>
              <a:ext uri="{FF2B5EF4-FFF2-40B4-BE49-F238E27FC236}">
                <a16:creationId xmlns:a16="http://schemas.microsoft.com/office/drawing/2014/main" id="{0C972E1A-21EA-4585-A243-1408FF46C210}"/>
              </a:ext>
            </a:extLst>
          </p:cNvPr>
          <p:cNvSpPr txBox="1"/>
          <p:nvPr/>
        </p:nvSpPr>
        <p:spPr>
          <a:xfrm>
            <a:off x="3070753" y="257175"/>
            <a:ext cx="12858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DCCB9A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주제선정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DE8A6055-C708-4BB6-BB88-EC7A2022F822}"/>
              </a:ext>
            </a:extLst>
          </p:cNvPr>
          <p:cNvSpPr txBox="1"/>
          <p:nvPr/>
        </p:nvSpPr>
        <p:spPr>
          <a:xfrm>
            <a:off x="6141506" y="254289"/>
            <a:ext cx="12858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dirty="0">
                <a:solidFill>
                  <a:srgbClr val="DCCB9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분석 결과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DCCB9A"/>
              </a:solidFill>
              <a:effectLst/>
              <a:uLnTx/>
              <a:uFillTx/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11FE0B58-CC72-4E89-97D1-B0A93ADB0AE9}"/>
              </a:ext>
            </a:extLst>
          </p:cNvPr>
          <p:cNvSpPr txBox="1"/>
          <p:nvPr/>
        </p:nvSpPr>
        <p:spPr>
          <a:xfrm>
            <a:off x="4410840" y="254289"/>
            <a:ext cx="17327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E8E1CF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데이터</a:t>
            </a:r>
            <a:r>
              <a:rPr lang="en-US" altLang="ko-KR" sz="2000" b="1" dirty="0">
                <a:solidFill>
                  <a:srgbClr val="E8E1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kumimoji="0" lang="ko-KR" alt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E8E1CF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전처리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E8E1CF"/>
              </a:solidFill>
              <a:effectLst/>
              <a:uLnTx/>
              <a:uFillTx/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81907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D60F8092-0924-425F-9280-81324E40EC9D}"/>
              </a:ext>
            </a:extLst>
          </p:cNvPr>
          <p:cNvCxnSpPr/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12700">
            <a:solidFill>
              <a:srgbClr val="2D38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4CACA3F9-E8F1-4051-AB88-EBDC86DC864E}"/>
              </a:ext>
            </a:extLst>
          </p:cNvPr>
          <p:cNvGrpSpPr/>
          <p:nvPr/>
        </p:nvGrpSpPr>
        <p:grpSpPr>
          <a:xfrm>
            <a:off x="311289" y="199972"/>
            <a:ext cx="2082661" cy="438248"/>
            <a:chOff x="5010147" y="5981226"/>
            <a:chExt cx="2307565" cy="485575"/>
          </a:xfrm>
        </p:grpSpPr>
        <p:sp>
          <p:nvSpPr>
            <p:cNvPr id="52" name="자유형 84">
              <a:extLst>
                <a:ext uri="{FF2B5EF4-FFF2-40B4-BE49-F238E27FC236}">
                  <a16:creationId xmlns:a16="http://schemas.microsoft.com/office/drawing/2014/main" id="{F3C96E19-9BFE-4938-B31B-932B30DDD050}"/>
                </a:ext>
              </a:extLst>
            </p:cNvPr>
            <p:cNvSpPr/>
            <p:nvPr/>
          </p:nvSpPr>
          <p:spPr>
            <a:xfrm>
              <a:off x="5010147" y="5981226"/>
              <a:ext cx="2307565" cy="485575"/>
            </a:xfrm>
            <a:custGeom>
              <a:avLst/>
              <a:gdLst>
                <a:gd name="connsiteX0" fmla="*/ 242787 w 2307565"/>
                <a:gd name="connsiteY0" fmla="*/ 0 h 485574"/>
                <a:gd name="connsiteX1" fmla="*/ 247547 w 2307565"/>
                <a:gd name="connsiteY1" fmla="*/ 480 h 485574"/>
                <a:gd name="connsiteX2" fmla="*/ 247547 w 2307565"/>
                <a:gd name="connsiteY2" fmla="*/ 0 h 485574"/>
                <a:gd name="connsiteX3" fmla="*/ 2307565 w 2307565"/>
                <a:gd name="connsiteY3" fmla="*/ 0 h 485574"/>
                <a:gd name="connsiteX4" fmla="*/ 2307565 w 2307565"/>
                <a:gd name="connsiteY4" fmla="*/ 485573 h 485574"/>
                <a:gd name="connsiteX5" fmla="*/ 247547 w 2307565"/>
                <a:gd name="connsiteY5" fmla="*/ 485573 h 485574"/>
                <a:gd name="connsiteX6" fmla="*/ 247547 w 2307565"/>
                <a:gd name="connsiteY6" fmla="*/ 485094 h 485574"/>
                <a:gd name="connsiteX7" fmla="*/ 242787 w 2307565"/>
                <a:gd name="connsiteY7" fmla="*/ 485574 h 485574"/>
                <a:gd name="connsiteX8" fmla="*/ 0 w 2307565"/>
                <a:gd name="connsiteY8" fmla="*/ 242787 h 485574"/>
                <a:gd name="connsiteX9" fmla="*/ 242787 w 2307565"/>
                <a:gd name="connsiteY9" fmla="*/ 0 h 485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07565" h="485574">
                  <a:moveTo>
                    <a:pt x="242787" y="0"/>
                  </a:moveTo>
                  <a:lnTo>
                    <a:pt x="247547" y="480"/>
                  </a:lnTo>
                  <a:lnTo>
                    <a:pt x="247547" y="0"/>
                  </a:lnTo>
                  <a:lnTo>
                    <a:pt x="2307565" y="0"/>
                  </a:lnTo>
                  <a:lnTo>
                    <a:pt x="2307565" y="485573"/>
                  </a:lnTo>
                  <a:lnTo>
                    <a:pt x="247547" y="485573"/>
                  </a:lnTo>
                  <a:lnTo>
                    <a:pt x="247547" y="485094"/>
                  </a:lnTo>
                  <a:lnTo>
                    <a:pt x="242787" y="485574"/>
                  </a:lnTo>
                  <a:cubicBezTo>
                    <a:pt x="108699" y="485574"/>
                    <a:pt x="0" y="376875"/>
                    <a:pt x="0" y="242787"/>
                  </a:cubicBezTo>
                  <a:cubicBezTo>
                    <a:pt x="0" y="108699"/>
                    <a:pt x="108699" y="0"/>
                    <a:pt x="242787" y="0"/>
                  </a:cubicBezTo>
                  <a:close/>
                </a:path>
              </a:pathLst>
            </a:custGeom>
            <a:solidFill>
              <a:srgbClr val="010812">
                <a:alpha val="50196"/>
              </a:srgbClr>
            </a:solidFill>
            <a:ln w="9525">
              <a:solidFill>
                <a:srgbClr val="6C5427"/>
              </a:solidFill>
            </a:ln>
            <a:effectLst>
              <a:outerShdw blurRad="63500" sx="102000" sy="102000" algn="ctr" rotWithShape="0">
                <a:prstClr val="black">
                  <a:alpha val="8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2A43903F-BA9D-47D7-884D-A4CD5239BCDA}"/>
                </a:ext>
              </a:extLst>
            </p:cNvPr>
            <p:cNvGrpSpPr/>
            <p:nvPr/>
          </p:nvGrpSpPr>
          <p:grpSpPr>
            <a:xfrm>
              <a:off x="5072061" y="6038268"/>
              <a:ext cx="2145496" cy="371476"/>
              <a:chOff x="5060167" y="6133518"/>
              <a:chExt cx="2145495" cy="371475"/>
            </a:xfrm>
          </p:grpSpPr>
          <p:sp>
            <p:nvSpPr>
              <p:cNvPr id="54" name="타원 53">
                <a:extLst>
                  <a:ext uri="{FF2B5EF4-FFF2-40B4-BE49-F238E27FC236}">
                    <a16:creationId xmlns:a16="http://schemas.microsoft.com/office/drawing/2014/main" id="{6E446EF2-BE41-4FE8-B2DB-17E794E285F5}"/>
                  </a:ext>
                </a:extLst>
              </p:cNvPr>
              <p:cNvSpPr/>
              <p:nvPr/>
            </p:nvSpPr>
            <p:spPr>
              <a:xfrm>
                <a:off x="5060167" y="6133518"/>
                <a:ext cx="371475" cy="371475"/>
              </a:xfrm>
              <a:prstGeom prst="ellipse">
                <a:avLst/>
              </a:prstGeom>
              <a:solidFill>
                <a:srgbClr val="1E2328"/>
              </a:solidFill>
              <a:ln w="28575">
                <a:gradFill flip="none" rotWithShape="1">
                  <a:gsLst>
                    <a:gs pos="23000">
                      <a:srgbClr val="C4A25C"/>
                    </a:gs>
                    <a:gs pos="0">
                      <a:srgbClr val="E0CFAE"/>
                    </a:gs>
                    <a:gs pos="48000">
                      <a:srgbClr val="BC9033"/>
                    </a:gs>
                    <a:gs pos="100000">
                      <a:srgbClr val="6C5427"/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E0CFAE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맑은 고딕" panose="020B0503020000020004" pitchFamily="50" charset="-127"/>
                    <a:cs typeface="Arial" panose="020B0604020202020204" pitchFamily="34" charset="0"/>
                  </a:rPr>
                  <a:t>!</a:t>
                </a:r>
                <a:endParaRPr kumimoji="0" lang="ko-KR" altLang="en-US" sz="1500" b="0" i="0" u="none" strike="noStrike" kern="1200" cap="none" spc="0" normalizeH="0" baseline="0" noProof="0" dirty="0">
                  <a:ln>
                    <a:noFill/>
                  </a:ln>
                  <a:solidFill>
                    <a:srgbClr val="E0CFAE"/>
                  </a:solidFill>
                  <a:effectLst/>
                  <a:uLnTx/>
                  <a:uFillTx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56" name="자유형 87">
                <a:extLst>
                  <a:ext uri="{FF2B5EF4-FFF2-40B4-BE49-F238E27FC236}">
                    <a16:creationId xmlns:a16="http://schemas.microsoft.com/office/drawing/2014/main" id="{4E8B0BB2-CCF7-4B33-AF30-D2BD7B5066E3}"/>
                  </a:ext>
                </a:extLst>
              </p:cNvPr>
              <p:cNvSpPr/>
              <p:nvPr/>
            </p:nvSpPr>
            <p:spPr>
              <a:xfrm>
                <a:off x="5431641" y="6133518"/>
                <a:ext cx="1774021" cy="371475"/>
              </a:xfrm>
              <a:custGeom>
                <a:avLst/>
                <a:gdLst>
                  <a:gd name="connsiteX0" fmla="*/ 2 w 1774021"/>
                  <a:gd name="connsiteY0" fmla="*/ 0 h 371475"/>
                  <a:gd name="connsiteX1" fmla="*/ 1588284 w 1774021"/>
                  <a:gd name="connsiteY1" fmla="*/ 0 h 371475"/>
                  <a:gd name="connsiteX2" fmla="*/ 1774021 w 1774021"/>
                  <a:gd name="connsiteY2" fmla="*/ 185738 h 371475"/>
                  <a:gd name="connsiteX3" fmla="*/ 1588284 w 1774021"/>
                  <a:gd name="connsiteY3" fmla="*/ 371475 h 371475"/>
                  <a:gd name="connsiteX4" fmla="*/ 0 w 1774021"/>
                  <a:gd name="connsiteY4" fmla="*/ 371475 h 371475"/>
                  <a:gd name="connsiteX5" fmla="*/ 16957 w 1774021"/>
                  <a:gd name="connsiteY5" fmla="*/ 357485 h 371475"/>
                  <a:gd name="connsiteX6" fmla="*/ 88097 w 1774021"/>
                  <a:gd name="connsiteY6" fmla="*/ 185737 h 371475"/>
                  <a:gd name="connsiteX7" fmla="*/ 16957 w 1774021"/>
                  <a:gd name="connsiteY7" fmla="*/ 13990 h 371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74021" h="371475">
                    <a:moveTo>
                      <a:pt x="2" y="0"/>
                    </a:moveTo>
                    <a:lnTo>
                      <a:pt x="1588284" y="0"/>
                    </a:lnTo>
                    <a:lnTo>
                      <a:pt x="1774021" y="185738"/>
                    </a:lnTo>
                    <a:lnTo>
                      <a:pt x="1588284" y="371475"/>
                    </a:lnTo>
                    <a:lnTo>
                      <a:pt x="0" y="371475"/>
                    </a:lnTo>
                    <a:lnTo>
                      <a:pt x="16957" y="357485"/>
                    </a:lnTo>
                    <a:cubicBezTo>
                      <a:pt x="60911" y="313531"/>
                      <a:pt x="88097" y="252809"/>
                      <a:pt x="88097" y="185737"/>
                    </a:cubicBezTo>
                    <a:cubicBezTo>
                      <a:pt x="88097" y="118666"/>
                      <a:pt x="60911" y="57944"/>
                      <a:pt x="16957" y="13990"/>
                    </a:cubicBezTo>
                    <a:close/>
                  </a:path>
                </a:pathLst>
              </a:custGeom>
              <a:solidFill>
                <a:srgbClr val="1E2328"/>
              </a:solidFill>
              <a:ln w="28575">
                <a:gradFill flip="none" rotWithShape="1">
                  <a:gsLst>
                    <a:gs pos="0">
                      <a:srgbClr val="0496AB"/>
                    </a:gs>
                    <a:gs pos="100000">
                      <a:srgbClr val="007598"/>
                    </a:gs>
                  </a:gsLst>
                  <a:lin ang="54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90000"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3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A3C7C7"/>
                    </a:solidFill>
                    <a:effectLst/>
                    <a:uLnTx/>
                    <a:uFillTx/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분석 데이터</a:t>
                </a:r>
              </a:p>
            </p:txBody>
          </p: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2AAFEEC0-D4A1-4697-9AFF-83A605FAF0CF}"/>
              </a:ext>
            </a:extLst>
          </p:cNvPr>
          <p:cNvSpPr txBox="1"/>
          <p:nvPr/>
        </p:nvSpPr>
        <p:spPr>
          <a:xfrm>
            <a:off x="470888" y="1194912"/>
            <a:ext cx="1056730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데이터 출처 </a:t>
            </a:r>
            <a:r>
              <a:rPr lang="en-US" altLang="ko-KR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: </a:t>
            </a:r>
            <a: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hlinkClick r:id="rId3"/>
              </a:rPr>
              <a:t>League Of Legends High </a:t>
            </a:r>
            <a:r>
              <a:rPr lang="en-US" altLang="ko-KR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hlinkClick r:id="rId3"/>
              </a:rPr>
              <a:t>elo</a:t>
            </a:r>
            <a: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hlinkClick r:id="rId3"/>
              </a:rPr>
              <a:t> Ranked Games(2020) | Kaggle</a:t>
            </a:r>
            <a: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(33.46MB)</a:t>
            </a:r>
          </a:p>
          <a:p>
            <a:endParaRPr lang="en-US" altLang="ko-KR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(1) </a:t>
            </a:r>
            <a:r>
              <a:rPr lang="ko-KR" altLang="en-US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챌린저 랭크</a:t>
            </a:r>
            <a:r>
              <a:rPr lang="en-US" altLang="ko-KR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(</a:t>
            </a:r>
            <a:r>
              <a:rPr lang="ko-KR" altLang="en-US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상위 </a:t>
            </a:r>
            <a:r>
              <a:rPr lang="en-US" altLang="ko-KR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0.02%)</a:t>
            </a:r>
            <a:r>
              <a:rPr lang="ko-KR" altLang="en-US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–</a:t>
            </a:r>
            <a:r>
              <a:rPr lang="ko-KR" altLang="en-US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20,904 </a:t>
            </a:r>
            <a:r>
              <a:rPr lang="ko-KR" altLang="en-US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게임</a:t>
            </a:r>
            <a:endParaRPr lang="en-US" altLang="ko-KR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(2) </a:t>
            </a:r>
            <a:r>
              <a:rPr lang="ko-KR" altLang="en-US" dirty="0" err="1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그랜드마스터</a:t>
            </a:r>
            <a:r>
              <a:rPr lang="ko-KR" altLang="en-US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랭크 </a:t>
            </a:r>
            <a:r>
              <a:rPr lang="en-US" altLang="ko-KR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</a:t>
            </a:r>
            <a:r>
              <a:rPr lang="ko-KR" altLang="en-US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상위 </a:t>
            </a:r>
            <a:r>
              <a:rPr lang="en-US" altLang="ko-KR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0.04%)</a:t>
            </a:r>
            <a:r>
              <a:rPr lang="ko-KR" altLang="en-US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– 65,896 </a:t>
            </a:r>
            <a:r>
              <a:rPr lang="ko-KR" altLang="en-US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게임</a:t>
            </a:r>
            <a:endParaRPr lang="en-US" altLang="ko-KR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(3) </a:t>
            </a:r>
            <a:r>
              <a:rPr lang="ko-KR" altLang="en-US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마스터 </a:t>
            </a:r>
            <a:r>
              <a:rPr lang="en-US" altLang="ko-KR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</a:t>
            </a:r>
            <a:r>
              <a:rPr lang="ko-KR" altLang="en-US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상위 </a:t>
            </a:r>
            <a:r>
              <a:rPr lang="en-US" altLang="ko-KR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0.05%)</a:t>
            </a:r>
            <a:r>
              <a:rPr lang="ko-KR" altLang="en-US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– 107,125 </a:t>
            </a:r>
            <a:r>
              <a:rPr lang="ko-KR" altLang="en-US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게임</a:t>
            </a:r>
            <a:endParaRPr lang="en-US" altLang="ko-KR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endParaRPr lang="en-US" altLang="ko-KR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→</a:t>
            </a:r>
            <a:r>
              <a:rPr lang="en-US" altLang="ko-KR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총 </a:t>
            </a:r>
            <a:r>
              <a:rPr lang="en-US" altLang="ko-KR" u="sng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193,925</a:t>
            </a:r>
            <a:r>
              <a:rPr lang="en-US" altLang="ko-KR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게임의 전적 데이터 활용</a:t>
            </a:r>
            <a:endParaRPr lang="en-US" altLang="ko-KR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endParaRPr lang="en-US" altLang="ko-KR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endParaRPr lang="en-US" altLang="ko-KR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총 </a:t>
            </a:r>
            <a:r>
              <a:rPr lang="en-US" altLang="ko-KR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50</a:t>
            </a:r>
            <a:r>
              <a:rPr lang="ko-KR" altLang="en-US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개 중 </a:t>
            </a:r>
            <a:r>
              <a:rPr lang="en-US" altLang="ko-KR" u="sng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35</a:t>
            </a:r>
            <a:r>
              <a:rPr lang="ko-KR" altLang="en-US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개의 </a:t>
            </a:r>
            <a:r>
              <a:rPr lang="en-US" altLang="ko-KR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column </a:t>
            </a:r>
            <a:r>
              <a:rPr lang="ko-KR" altLang="en-US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활용</a:t>
            </a:r>
            <a:endParaRPr lang="en-US" altLang="ko-KR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id="{EB4DBDD7-750F-4C72-8CAC-97E5744910B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/>
          <a:stretch/>
        </p:blipFill>
        <p:spPr>
          <a:xfrm>
            <a:off x="6665595" y="2543175"/>
            <a:ext cx="4971314" cy="3299473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4550BAFA-3FE9-4695-925C-61F4330A90D2}"/>
              </a:ext>
            </a:extLst>
          </p:cNvPr>
          <p:cNvSpPr txBox="1"/>
          <p:nvPr/>
        </p:nvSpPr>
        <p:spPr>
          <a:xfrm>
            <a:off x="3070753" y="257175"/>
            <a:ext cx="12858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DCCB9A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주제선정</a:t>
            </a: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E734ED41-6C70-440A-AA3A-DAA62B4BCADC}"/>
              </a:ext>
            </a:extLst>
          </p:cNvPr>
          <p:cNvSpPr/>
          <p:nvPr/>
        </p:nvSpPr>
        <p:spPr>
          <a:xfrm>
            <a:off x="4506089" y="-3401"/>
            <a:ext cx="1544405" cy="838200"/>
          </a:xfrm>
          <a:prstGeom prst="rect">
            <a:avLst/>
          </a:prstGeom>
          <a:gradFill flip="none" rotWithShape="1">
            <a:gsLst>
              <a:gs pos="0">
                <a:srgbClr val="E0CFAE">
                  <a:alpha val="30000"/>
                </a:srgbClr>
              </a:gs>
              <a:gs pos="48000">
                <a:srgbClr val="E0CFAE">
                  <a:alpha val="10000"/>
                </a:srgbClr>
              </a:gs>
              <a:gs pos="100000">
                <a:srgbClr val="E0CFAE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E1FB26BC-48F7-464F-B5DF-D802928FB7AF}"/>
              </a:ext>
            </a:extLst>
          </p:cNvPr>
          <p:cNvSpPr txBox="1"/>
          <p:nvPr/>
        </p:nvSpPr>
        <p:spPr>
          <a:xfrm>
            <a:off x="3070753" y="257175"/>
            <a:ext cx="12858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DCCB9A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주제선정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23BB247-E028-42BA-AD6E-86412C49FE79}"/>
              </a:ext>
            </a:extLst>
          </p:cNvPr>
          <p:cNvSpPr txBox="1"/>
          <p:nvPr/>
        </p:nvSpPr>
        <p:spPr>
          <a:xfrm>
            <a:off x="6141506" y="254289"/>
            <a:ext cx="12858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dirty="0">
                <a:solidFill>
                  <a:srgbClr val="DCCB9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분석 결과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DCCB9A"/>
              </a:solidFill>
              <a:effectLst/>
              <a:uLnTx/>
              <a:uFillTx/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B693D1A2-9D8A-4F4D-A0EA-4393C53347AB}"/>
              </a:ext>
            </a:extLst>
          </p:cNvPr>
          <p:cNvSpPr txBox="1"/>
          <p:nvPr/>
        </p:nvSpPr>
        <p:spPr>
          <a:xfrm>
            <a:off x="4410840" y="254289"/>
            <a:ext cx="17327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E8E1CF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데이터</a:t>
            </a:r>
            <a:r>
              <a:rPr lang="en-US" altLang="ko-KR" sz="2000" b="1" dirty="0">
                <a:solidFill>
                  <a:srgbClr val="E8E1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kumimoji="0" lang="ko-KR" alt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E8E1CF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전처리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E8E1CF"/>
              </a:solidFill>
              <a:effectLst/>
              <a:uLnTx/>
              <a:uFillTx/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148448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D60F8092-0924-425F-9280-81324E40EC9D}"/>
              </a:ext>
            </a:extLst>
          </p:cNvPr>
          <p:cNvCxnSpPr/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12700">
            <a:solidFill>
              <a:srgbClr val="2D38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4CACA3F9-E8F1-4051-AB88-EBDC86DC864E}"/>
              </a:ext>
            </a:extLst>
          </p:cNvPr>
          <p:cNvGrpSpPr/>
          <p:nvPr/>
        </p:nvGrpSpPr>
        <p:grpSpPr>
          <a:xfrm>
            <a:off x="311289" y="199972"/>
            <a:ext cx="2082661" cy="438248"/>
            <a:chOff x="5010147" y="5981226"/>
            <a:chExt cx="2307565" cy="485575"/>
          </a:xfrm>
        </p:grpSpPr>
        <p:sp>
          <p:nvSpPr>
            <p:cNvPr id="52" name="자유형 84">
              <a:extLst>
                <a:ext uri="{FF2B5EF4-FFF2-40B4-BE49-F238E27FC236}">
                  <a16:creationId xmlns:a16="http://schemas.microsoft.com/office/drawing/2014/main" id="{F3C96E19-9BFE-4938-B31B-932B30DDD050}"/>
                </a:ext>
              </a:extLst>
            </p:cNvPr>
            <p:cNvSpPr/>
            <p:nvPr/>
          </p:nvSpPr>
          <p:spPr>
            <a:xfrm>
              <a:off x="5010147" y="5981226"/>
              <a:ext cx="2307565" cy="485575"/>
            </a:xfrm>
            <a:custGeom>
              <a:avLst/>
              <a:gdLst>
                <a:gd name="connsiteX0" fmla="*/ 242787 w 2307565"/>
                <a:gd name="connsiteY0" fmla="*/ 0 h 485574"/>
                <a:gd name="connsiteX1" fmla="*/ 247547 w 2307565"/>
                <a:gd name="connsiteY1" fmla="*/ 480 h 485574"/>
                <a:gd name="connsiteX2" fmla="*/ 247547 w 2307565"/>
                <a:gd name="connsiteY2" fmla="*/ 0 h 485574"/>
                <a:gd name="connsiteX3" fmla="*/ 2307565 w 2307565"/>
                <a:gd name="connsiteY3" fmla="*/ 0 h 485574"/>
                <a:gd name="connsiteX4" fmla="*/ 2307565 w 2307565"/>
                <a:gd name="connsiteY4" fmla="*/ 485573 h 485574"/>
                <a:gd name="connsiteX5" fmla="*/ 247547 w 2307565"/>
                <a:gd name="connsiteY5" fmla="*/ 485573 h 485574"/>
                <a:gd name="connsiteX6" fmla="*/ 247547 w 2307565"/>
                <a:gd name="connsiteY6" fmla="*/ 485094 h 485574"/>
                <a:gd name="connsiteX7" fmla="*/ 242787 w 2307565"/>
                <a:gd name="connsiteY7" fmla="*/ 485574 h 485574"/>
                <a:gd name="connsiteX8" fmla="*/ 0 w 2307565"/>
                <a:gd name="connsiteY8" fmla="*/ 242787 h 485574"/>
                <a:gd name="connsiteX9" fmla="*/ 242787 w 2307565"/>
                <a:gd name="connsiteY9" fmla="*/ 0 h 485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07565" h="485574">
                  <a:moveTo>
                    <a:pt x="242787" y="0"/>
                  </a:moveTo>
                  <a:lnTo>
                    <a:pt x="247547" y="480"/>
                  </a:lnTo>
                  <a:lnTo>
                    <a:pt x="247547" y="0"/>
                  </a:lnTo>
                  <a:lnTo>
                    <a:pt x="2307565" y="0"/>
                  </a:lnTo>
                  <a:lnTo>
                    <a:pt x="2307565" y="485573"/>
                  </a:lnTo>
                  <a:lnTo>
                    <a:pt x="247547" y="485573"/>
                  </a:lnTo>
                  <a:lnTo>
                    <a:pt x="247547" y="485094"/>
                  </a:lnTo>
                  <a:lnTo>
                    <a:pt x="242787" y="485574"/>
                  </a:lnTo>
                  <a:cubicBezTo>
                    <a:pt x="108699" y="485574"/>
                    <a:pt x="0" y="376875"/>
                    <a:pt x="0" y="242787"/>
                  </a:cubicBezTo>
                  <a:cubicBezTo>
                    <a:pt x="0" y="108699"/>
                    <a:pt x="108699" y="0"/>
                    <a:pt x="242787" y="0"/>
                  </a:cubicBezTo>
                  <a:close/>
                </a:path>
              </a:pathLst>
            </a:custGeom>
            <a:solidFill>
              <a:srgbClr val="010812">
                <a:alpha val="50196"/>
              </a:srgbClr>
            </a:solidFill>
            <a:ln w="9525">
              <a:solidFill>
                <a:srgbClr val="6C5427"/>
              </a:solidFill>
            </a:ln>
            <a:effectLst>
              <a:outerShdw blurRad="63500" sx="102000" sy="102000" algn="ctr" rotWithShape="0">
                <a:prstClr val="black">
                  <a:alpha val="8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2A43903F-BA9D-47D7-884D-A4CD5239BCDA}"/>
                </a:ext>
              </a:extLst>
            </p:cNvPr>
            <p:cNvGrpSpPr/>
            <p:nvPr/>
          </p:nvGrpSpPr>
          <p:grpSpPr>
            <a:xfrm>
              <a:off x="5072061" y="6038268"/>
              <a:ext cx="2145496" cy="371476"/>
              <a:chOff x="5060167" y="6133518"/>
              <a:chExt cx="2145495" cy="371475"/>
            </a:xfrm>
          </p:grpSpPr>
          <p:sp>
            <p:nvSpPr>
              <p:cNvPr id="54" name="타원 53">
                <a:extLst>
                  <a:ext uri="{FF2B5EF4-FFF2-40B4-BE49-F238E27FC236}">
                    <a16:creationId xmlns:a16="http://schemas.microsoft.com/office/drawing/2014/main" id="{6E446EF2-BE41-4FE8-B2DB-17E794E285F5}"/>
                  </a:ext>
                </a:extLst>
              </p:cNvPr>
              <p:cNvSpPr/>
              <p:nvPr/>
            </p:nvSpPr>
            <p:spPr>
              <a:xfrm>
                <a:off x="5060167" y="6133518"/>
                <a:ext cx="371475" cy="371475"/>
              </a:xfrm>
              <a:prstGeom prst="ellipse">
                <a:avLst/>
              </a:prstGeom>
              <a:solidFill>
                <a:srgbClr val="1E2328"/>
              </a:solidFill>
              <a:ln w="28575">
                <a:gradFill flip="none" rotWithShape="1">
                  <a:gsLst>
                    <a:gs pos="23000">
                      <a:srgbClr val="C4A25C"/>
                    </a:gs>
                    <a:gs pos="0">
                      <a:srgbClr val="E0CFAE"/>
                    </a:gs>
                    <a:gs pos="48000">
                      <a:srgbClr val="BC9033"/>
                    </a:gs>
                    <a:gs pos="100000">
                      <a:srgbClr val="6C5427"/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E0CFAE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맑은 고딕" panose="020B0503020000020004" pitchFamily="50" charset="-127"/>
                    <a:cs typeface="Arial" panose="020B0604020202020204" pitchFamily="34" charset="0"/>
                  </a:rPr>
                  <a:t>!</a:t>
                </a:r>
                <a:endParaRPr kumimoji="0" lang="ko-KR" altLang="en-US" sz="1500" b="0" i="0" u="none" strike="noStrike" kern="1200" cap="none" spc="0" normalizeH="0" baseline="0" noProof="0" dirty="0">
                  <a:ln>
                    <a:noFill/>
                  </a:ln>
                  <a:solidFill>
                    <a:srgbClr val="E0CFAE"/>
                  </a:solidFill>
                  <a:effectLst/>
                  <a:uLnTx/>
                  <a:uFillTx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56" name="자유형 87">
                <a:extLst>
                  <a:ext uri="{FF2B5EF4-FFF2-40B4-BE49-F238E27FC236}">
                    <a16:creationId xmlns:a16="http://schemas.microsoft.com/office/drawing/2014/main" id="{4E8B0BB2-CCF7-4B33-AF30-D2BD7B5066E3}"/>
                  </a:ext>
                </a:extLst>
              </p:cNvPr>
              <p:cNvSpPr/>
              <p:nvPr/>
            </p:nvSpPr>
            <p:spPr>
              <a:xfrm>
                <a:off x="5431641" y="6133518"/>
                <a:ext cx="1774021" cy="371475"/>
              </a:xfrm>
              <a:custGeom>
                <a:avLst/>
                <a:gdLst>
                  <a:gd name="connsiteX0" fmla="*/ 2 w 1774021"/>
                  <a:gd name="connsiteY0" fmla="*/ 0 h 371475"/>
                  <a:gd name="connsiteX1" fmla="*/ 1588284 w 1774021"/>
                  <a:gd name="connsiteY1" fmla="*/ 0 h 371475"/>
                  <a:gd name="connsiteX2" fmla="*/ 1774021 w 1774021"/>
                  <a:gd name="connsiteY2" fmla="*/ 185738 h 371475"/>
                  <a:gd name="connsiteX3" fmla="*/ 1588284 w 1774021"/>
                  <a:gd name="connsiteY3" fmla="*/ 371475 h 371475"/>
                  <a:gd name="connsiteX4" fmla="*/ 0 w 1774021"/>
                  <a:gd name="connsiteY4" fmla="*/ 371475 h 371475"/>
                  <a:gd name="connsiteX5" fmla="*/ 16957 w 1774021"/>
                  <a:gd name="connsiteY5" fmla="*/ 357485 h 371475"/>
                  <a:gd name="connsiteX6" fmla="*/ 88097 w 1774021"/>
                  <a:gd name="connsiteY6" fmla="*/ 185737 h 371475"/>
                  <a:gd name="connsiteX7" fmla="*/ 16957 w 1774021"/>
                  <a:gd name="connsiteY7" fmla="*/ 13990 h 371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74021" h="371475">
                    <a:moveTo>
                      <a:pt x="2" y="0"/>
                    </a:moveTo>
                    <a:lnTo>
                      <a:pt x="1588284" y="0"/>
                    </a:lnTo>
                    <a:lnTo>
                      <a:pt x="1774021" y="185738"/>
                    </a:lnTo>
                    <a:lnTo>
                      <a:pt x="1588284" y="371475"/>
                    </a:lnTo>
                    <a:lnTo>
                      <a:pt x="0" y="371475"/>
                    </a:lnTo>
                    <a:lnTo>
                      <a:pt x="16957" y="357485"/>
                    </a:lnTo>
                    <a:cubicBezTo>
                      <a:pt x="60911" y="313531"/>
                      <a:pt x="88097" y="252809"/>
                      <a:pt x="88097" y="185737"/>
                    </a:cubicBezTo>
                    <a:cubicBezTo>
                      <a:pt x="88097" y="118666"/>
                      <a:pt x="60911" y="57944"/>
                      <a:pt x="16957" y="13990"/>
                    </a:cubicBezTo>
                    <a:close/>
                  </a:path>
                </a:pathLst>
              </a:custGeom>
              <a:solidFill>
                <a:srgbClr val="1E2328"/>
              </a:solidFill>
              <a:ln w="28575">
                <a:gradFill flip="none" rotWithShape="1">
                  <a:gsLst>
                    <a:gs pos="0">
                      <a:srgbClr val="0496AB"/>
                    </a:gs>
                    <a:gs pos="100000">
                      <a:srgbClr val="007598"/>
                    </a:gs>
                  </a:gsLst>
                  <a:lin ang="54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90000"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3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A3C7C7"/>
                    </a:solidFill>
                    <a:effectLst/>
                    <a:uLnTx/>
                    <a:uFillTx/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분석 데이터</a:t>
                </a:r>
              </a:p>
            </p:txBody>
          </p:sp>
        </p:grpSp>
      </p:grp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F2EDC2E2-CB2D-40CC-9D58-E43E58A73891}"/>
              </a:ext>
            </a:extLst>
          </p:cNvPr>
          <p:cNvCxnSpPr/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12700">
            <a:solidFill>
              <a:srgbClr val="2D38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26208BBC-B5AA-488E-A7A3-4C601600CB09}"/>
              </a:ext>
            </a:extLst>
          </p:cNvPr>
          <p:cNvCxnSpPr/>
          <p:nvPr/>
        </p:nvCxnSpPr>
        <p:spPr>
          <a:xfrm>
            <a:off x="902855" y="1524521"/>
            <a:ext cx="10109200" cy="0"/>
          </a:xfrm>
          <a:prstGeom prst="line">
            <a:avLst/>
          </a:prstGeom>
          <a:ln w="12700">
            <a:solidFill>
              <a:srgbClr val="50676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580765AC-E631-4FFD-9A74-E04D40DC3F3C}"/>
              </a:ext>
            </a:extLst>
          </p:cNvPr>
          <p:cNvSpPr txBox="1"/>
          <p:nvPr/>
        </p:nvSpPr>
        <p:spPr>
          <a:xfrm>
            <a:off x="902855" y="1019152"/>
            <a:ext cx="709865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게임 내 요소 사전설명</a:t>
            </a:r>
            <a:r>
              <a:rPr lang="ko-KR" altLang="en-US" sz="25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6C1DEFE-622D-4663-BDDA-33D870DD10A0}"/>
              </a:ext>
            </a:extLst>
          </p:cNvPr>
          <p:cNvSpPr txBox="1"/>
          <p:nvPr/>
        </p:nvSpPr>
        <p:spPr>
          <a:xfrm>
            <a:off x="534801" y="1804512"/>
            <a:ext cx="1056730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1. </a:t>
            </a:r>
            <a:r>
              <a:rPr lang="ko-KR" altLang="en-US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골드</a:t>
            </a:r>
            <a:endParaRPr lang="en-US" altLang="ko-KR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게임 내에서 아이템의 구매를 위해 사용되는 재화</a:t>
            </a:r>
            <a:endParaRPr lang="en-US" altLang="ko-KR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게임 내 요소 중 유일하게 시간 경과에 따라 자동적으로 증가한다는 특성을 지닌다</a:t>
            </a:r>
            <a:r>
              <a:rPr lang="en-US" altLang="ko-KR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적 캐릭터 처치</a:t>
            </a:r>
            <a:r>
              <a:rPr lang="en-US" altLang="ko-KR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dirty="0" err="1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미니언</a:t>
            </a:r>
            <a:r>
              <a:rPr lang="ko-KR" altLang="en-US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처치</a:t>
            </a:r>
            <a:r>
              <a:rPr lang="en-US" altLang="ko-KR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타워 파괴 등 다양한 방법으로 추가 획득이 가능하다</a:t>
            </a:r>
            <a:r>
              <a:rPr lang="en-US" altLang="ko-KR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</a:t>
            </a:r>
          </a:p>
          <a:p>
            <a:pPr marL="285750" indent="-285750">
              <a:buFontTx/>
              <a:buChar char="-"/>
            </a:pPr>
            <a:endParaRPr lang="en-US" altLang="ko-KR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2. </a:t>
            </a:r>
            <a:r>
              <a:rPr lang="ko-KR" altLang="en-US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레벨</a:t>
            </a:r>
            <a:endParaRPr lang="en-US" altLang="ko-KR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</a:t>
            </a:r>
            <a:r>
              <a:rPr lang="ko-KR" altLang="en-US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레벨부터 </a:t>
            </a:r>
            <a:r>
              <a:rPr lang="en-US" altLang="ko-KR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18</a:t>
            </a:r>
            <a:r>
              <a:rPr lang="ko-KR" altLang="en-US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레벨까지 존재</a:t>
            </a:r>
            <a:endParaRPr lang="en-US" altLang="ko-KR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경험치를 쌓아 레벨업을 하면 능력치와 스킬을 강화할 수 있다</a:t>
            </a:r>
            <a:r>
              <a:rPr lang="en-US" altLang="ko-KR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</a:t>
            </a:r>
          </a:p>
          <a:p>
            <a:pPr marL="285750" indent="-285750">
              <a:buFontTx/>
              <a:buChar char="-"/>
            </a:pPr>
            <a:endParaRPr lang="en-US" altLang="ko-KR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3. </a:t>
            </a:r>
            <a:r>
              <a:rPr lang="ko-KR" altLang="en-US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킬</a:t>
            </a:r>
            <a:endParaRPr lang="en-US" altLang="ko-KR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상대 챔피언을 처치하는 것을 의미하며 골드 및 경험치를 제공한다</a:t>
            </a:r>
            <a:r>
              <a:rPr lang="en-US" altLang="ko-KR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</a:t>
            </a:r>
          </a:p>
          <a:p>
            <a:pPr marL="285750" indent="-285750">
              <a:buFontTx/>
              <a:buChar char="-"/>
            </a:pPr>
            <a:endParaRPr lang="en-US" altLang="ko-KR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4. </a:t>
            </a:r>
            <a:r>
              <a:rPr lang="ko-KR" altLang="en-US" dirty="0" err="1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데스</a:t>
            </a:r>
            <a:endParaRPr lang="en-US" altLang="ko-KR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상대 챔피언에게 처치되었음을 의미한다</a:t>
            </a:r>
            <a:r>
              <a:rPr lang="en-US" altLang="ko-KR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처치된 경우 게임 시간에 따라 </a:t>
            </a:r>
            <a:r>
              <a:rPr lang="en-US" altLang="ko-KR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10</a:t>
            </a:r>
            <a:r>
              <a:rPr lang="ko-KR" altLang="en-US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초</a:t>
            </a:r>
            <a:r>
              <a:rPr lang="en-US" altLang="ko-KR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~52.5</a:t>
            </a:r>
            <a:r>
              <a:rPr lang="ko-KR" altLang="en-US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초의 </a:t>
            </a:r>
            <a:r>
              <a:rPr lang="ko-KR" altLang="en-US" dirty="0" err="1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리스폰</a:t>
            </a:r>
            <a:r>
              <a:rPr lang="ko-KR" altLang="en-US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시간동안 플레이가 불가능하다</a:t>
            </a:r>
            <a:r>
              <a:rPr lang="en-US" altLang="ko-KR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B56EF5A-9BD9-4B04-8AB8-6054334CCDCA}"/>
              </a:ext>
            </a:extLst>
          </p:cNvPr>
          <p:cNvSpPr txBox="1"/>
          <p:nvPr/>
        </p:nvSpPr>
        <p:spPr>
          <a:xfrm>
            <a:off x="3070753" y="257175"/>
            <a:ext cx="12858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DCCB9A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주제선정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92574F1B-54B2-4FA1-A96D-DA3F61F8AD8B}"/>
              </a:ext>
            </a:extLst>
          </p:cNvPr>
          <p:cNvSpPr/>
          <p:nvPr/>
        </p:nvSpPr>
        <p:spPr>
          <a:xfrm>
            <a:off x="4506089" y="-3401"/>
            <a:ext cx="1544405" cy="838200"/>
          </a:xfrm>
          <a:prstGeom prst="rect">
            <a:avLst/>
          </a:prstGeom>
          <a:gradFill flip="none" rotWithShape="1">
            <a:gsLst>
              <a:gs pos="0">
                <a:srgbClr val="E0CFAE">
                  <a:alpha val="30000"/>
                </a:srgbClr>
              </a:gs>
              <a:gs pos="48000">
                <a:srgbClr val="E0CFAE">
                  <a:alpha val="10000"/>
                </a:srgbClr>
              </a:gs>
              <a:gs pos="100000">
                <a:srgbClr val="E0CFAE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87CC4F7-A8AE-422C-B315-16D943F671D4}"/>
              </a:ext>
            </a:extLst>
          </p:cNvPr>
          <p:cNvSpPr txBox="1"/>
          <p:nvPr/>
        </p:nvSpPr>
        <p:spPr>
          <a:xfrm>
            <a:off x="3070753" y="257175"/>
            <a:ext cx="12858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DCCB9A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주제선정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9E15B96-4BC0-48C1-857F-C82F20A077E0}"/>
              </a:ext>
            </a:extLst>
          </p:cNvPr>
          <p:cNvSpPr txBox="1"/>
          <p:nvPr/>
        </p:nvSpPr>
        <p:spPr>
          <a:xfrm>
            <a:off x="6141506" y="254289"/>
            <a:ext cx="12858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dirty="0">
                <a:solidFill>
                  <a:srgbClr val="DCCB9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분석 결과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DCCB9A"/>
              </a:solidFill>
              <a:effectLst/>
              <a:uLnTx/>
              <a:uFillTx/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79EC752-D03F-4943-9EED-5018B1AA1768}"/>
              </a:ext>
            </a:extLst>
          </p:cNvPr>
          <p:cNvSpPr txBox="1"/>
          <p:nvPr/>
        </p:nvSpPr>
        <p:spPr>
          <a:xfrm>
            <a:off x="4410840" y="254289"/>
            <a:ext cx="17327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E8E1CF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데이터</a:t>
            </a:r>
            <a:r>
              <a:rPr lang="en-US" altLang="ko-KR" sz="2000" b="1" dirty="0">
                <a:solidFill>
                  <a:srgbClr val="E8E1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kumimoji="0" lang="ko-KR" alt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E8E1CF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전처리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E8E1CF"/>
              </a:solidFill>
              <a:effectLst/>
              <a:uLnTx/>
              <a:uFillTx/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462878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D60F8092-0924-425F-9280-81324E40EC9D}"/>
              </a:ext>
            </a:extLst>
          </p:cNvPr>
          <p:cNvCxnSpPr/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12700">
            <a:solidFill>
              <a:srgbClr val="2D38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4CACA3F9-E8F1-4051-AB88-EBDC86DC864E}"/>
              </a:ext>
            </a:extLst>
          </p:cNvPr>
          <p:cNvGrpSpPr/>
          <p:nvPr/>
        </p:nvGrpSpPr>
        <p:grpSpPr>
          <a:xfrm>
            <a:off x="311289" y="199972"/>
            <a:ext cx="2082661" cy="438248"/>
            <a:chOff x="5010147" y="5981226"/>
            <a:chExt cx="2307565" cy="485575"/>
          </a:xfrm>
        </p:grpSpPr>
        <p:sp>
          <p:nvSpPr>
            <p:cNvPr id="52" name="자유형 84">
              <a:extLst>
                <a:ext uri="{FF2B5EF4-FFF2-40B4-BE49-F238E27FC236}">
                  <a16:creationId xmlns:a16="http://schemas.microsoft.com/office/drawing/2014/main" id="{F3C96E19-9BFE-4938-B31B-932B30DDD050}"/>
                </a:ext>
              </a:extLst>
            </p:cNvPr>
            <p:cNvSpPr/>
            <p:nvPr/>
          </p:nvSpPr>
          <p:spPr>
            <a:xfrm>
              <a:off x="5010147" y="5981226"/>
              <a:ext cx="2307565" cy="485575"/>
            </a:xfrm>
            <a:custGeom>
              <a:avLst/>
              <a:gdLst>
                <a:gd name="connsiteX0" fmla="*/ 242787 w 2307565"/>
                <a:gd name="connsiteY0" fmla="*/ 0 h 485574"/>
                <a:gd name="connsiteX1" fmla="*/ 247547 w 2307565"/>
                <a:gd name="connsiteY1" fmla="*/ 480 h 485574"/>
                <a:gd name="connsiteX2" fmla="*/ 247547 w 2307565"/>
                <a:gd name="connsiteY2" fmla="*/ 0 h 485574"/>
                <a:gd name="connsiteX3" fmla="*/ 2307565 w 2307565"/>
                <a:gd name="connsiteY3" fmla="*/ 0 h 485574"/>
                <a:gd name="connsiteX4" fmla="*/ 2307565 w 2307565"/>
                <a:gd name="connsiteY4" fmla="*/ 485573 h 485574"/>
                <a:gd name="connsiteX5" fmla="*/ 247547 w 2307565"/>
                <a:gd name="connsiteY5" fmla="*/ 485573 h 485574"/>
                <a:gd name="connsiteX6" fmla="*/ 247547 w 2307565"/>
                <a:gd name="connsiteY6" fmla="*/ 485094 h 485574"/>
                <a:gd name="connsiteX7" fmla="*/ 242787 w 2307565"/>
                <a:gd name="connsiteY7" fmla="*/ 485574 h 485574"/>
                <a:gd name="connsiteX8" fmla="*/ 0 w 2307565"/>
                <a:gd name="connsiteY8" fmla="*/ 242787 h 485574"/>
                <a:gd name="connsiteX9" fmla="*/ 242787 w 2307565"/>
                <a:gd name="connsiteY9" fmla="*/ 0 h 485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07565" h="485574">
                  <a:moveTo>
                    <a:pt x="242787" y="0"/>
                  </a:moveTo>
                  <a:lnTo>
                    <a:pt x="247547" y="480"/>
                  </a:lnTo>
                  <a:lnTo>
                    <a:pt x="247547" y="0"/>
                  </a:lnTo>
                  <a:lnTo>
                    <a:pt x="2307565" y="0"/>
                  </a:lnTo>
                  <a:lnTo>
                    <a:pt x="2307565" y="485573"/>
                  </a:lnTo>
                  <a:lnTo>
                    <a:pt x="247547" y="485573"/>
                  </a:lnTo>
                  <a:lnTo>
                    <a:pt x="247547" y="485094"/>
                  </a:lnTo>
                  <a:lnTo>
                    <a:pt x="242787" y="485574"/>
                  </a:lnTo>
                  <a:cubicBezTo>
                    <a:pt x="108699" y="485574"/>
                    <a:pt x="0" y="376875"/>
                    <a:pt x="0" y="242787"/>
                  </a:cubicBezTo>
                  <a:cubicBezTo>
                    <a:pt x="0" y="108699"/>
                    <a:pt x="108699" y="0"/>
                    <a:pt x="242787" y="0"/>
                  </a:cubicBezTo>
                  <a:close/>
                </a:path>
              </a:pathLst>
            </a:custGeom>
            <a:solidFill>
              <a:srgbClr val="010812">
                <a:alpha val="50196"/>
              </a:srgbClr>
            </a:solidFill>
            <a:ln w="9525">
              <a:solidFill>
                <a:srgbClr val="6C5427"/>
              </a:solidFill>
            </a:ln>
            <a:effectLst>
              <a:outerShdw blurRad="63500" sx="102000" sy="102000" algn="ctr" rotWithShape="0">
                <a:prstClr val="black">
                  <a:alpha val="8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2A43903F-BA9D-47D7-884D-A4CD5239BCDA}"/>
                </a:ext>
              </a:extLst>
            </p:cNvPr>
            <p:cNvGrpSpPr/>
            <p:nvPr/>
          </p:nvGrpSpPr>
          <p:grpSpPr>
            <a:xfrm>
              <a:off x="5072061" y="6038268"/>
              <a:ext cx="2145496" cy="371476"/>
              <a:chOff x="5060167" y="6133518"/>
              <a:chExt cx="2145495" cy="371475"/>
            </a:xfrm>
          </p:grpSpPr>
          <p:sp>
            <p:nvSpPr>
              <p:cNvPr id="54" name="타원 53">
                <a:extLst>
                  <a:ext uri="{FF2B5EF4-FFF2-40B4-BE49-F238E27FC236}">
                    <a16:creationId xmlns:a16="http://schemas.microsoft.com/office/drawing/2014/main" id="{6E446EF2-BE41-4FE8-B2DB-17E794E285F5}"/>
                  </a:ext>
                </a:extLst>
              </p:cNvPr>
              <p:cNvSpPr/>
              <p:nvPr/>
            </p:nvSpPr>
            <p:spPr>
              <a:xfrm>
                <a:off x="5060167" y="6133518"/>
                <a:ext cx="371475" cy="371475"/>
              </a:xfrm>
              <a:prstGeom prst="ellipse">
                <a:avLst/>
              </a:prstGeom>
              <a:solidFill>
                <a:srgbClr val="1E2328"/>
              </a:solidFill>
              <a:ln w="28575">
                <a:gradFill flip="none" rotWithShape="1">
                  <a:gsLst>
                    <a:gs pos="23000">
                      <a:srgbClr val="C4A25C"/>
                    </a:gs>
                    <a:gs pos="0">
                      <a:srgbClr val="E0CFAE"/>
                    </a:gs>
                    <a:gs pos="48000">
                      <a:srgbClr val="BC9033"/>
                    </a:gs>
                    <a:gs pos="100000">
                      <a:srgbClr val="6C5427"/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E0CFAE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맑은 고딕" panose="020B0503020000020004" pitchFamily="50" charset="-127"/>
                    <a:cs typeface="Arial" panose="020B0604020202020204" pitchFamily="34" charset="0"/>
                  </a:rPr>
                  <a:t>!</a:t>
                </a:r>
                <a:endParaRPr kumimoji="0" lang="ko-KR" altLang="en-US" sz="1500" b="0" i="0" u="none" strike="noStrike" kern="1200" cap="none" spc="0" normalizeH="0" baseline="0" noProof="0" dirty="0">
                  <a:ln>
                    <a:noFill/>
                  </a:ln>
                  <a:solidFill>
                    <a:srgbClr val="E0CFAE"/>
                  </a:solidFill>
                  <a:effectLst/>
                  <a:uLnTx/>
                  <a:uFillTx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56" name="자유형 87">
                <a:extLst>
                  <a:ext uri="{FF2B5EF4-FFF2-40B4-BE49-F238E27FC236}">
                    <a16:creationId xmlns:a16="http://schemas.microsoft.com/office/drawing/2014/main" id="{4E8B0BB2-CCF7-4B33-AF30-D2BD7B5066E3}"/>
                  </a:ext>
                </a:extLst>
              </p:cNvPr>
              <p:cNvSpPr/>
              <p:nvPr/>
            </p:nvSpPr>
            <p:spPr>
              <a:xfrm>
                <a:off x="5431641" y="6133518"/>
                <a:ext cx="1774021" cy="371475"/>
              </a:xfrm>
              <a:custGeom>
                <a:avLst/>
                <a:gdLst>
                  <a:gd name="connsiteX0" fmla="*/ 2 w 1774021"/>
                  <a:gd name="connsiteY0" fmla="*/ 0 h 371475"/>
                  <a:gd name="connsiteX1" fmla="*/ 1588284 w 1774021"/>
                  <a:gd name="connsiteY1" fmla="*/ 0 h 371475"/>
                  <a:gd name="connsiteX2" fmla="*/ 1774021 w 1774021"/>
                  <a:gd name="connsiteY2" fmla="*/ 185738 h 371475"/>
                  <a:gd name="connsiteX3" fmla="*/ 1588284 w 1774021"/>
                  <a:gd name="connsiteY3" fmla="*/ 371475 h 371475"/>
                  <a:gd name="connsiteX4" fmla="*/ 0 w 1774021"/>
                  <a:gd name="connsiteY4" fmla="*/ 371475 h 371475"/>
                  <a:gd name="connsiteX5" fmla="*/ 16957 w 1774021"/>
                  <a:gd name="connsiteY5" fmla="*/ 357485 h 371475"/>
                  <a:gd name="connsiteX6" fmla="*/ 88097 w 1774021"/>
                  <a:gd name="connsiteY6" fmla="*/ 185737 h 371475"/>
                  <a:gd name="connsiteX7" fmla="*/ 16957 w 1774021"/>
                  <a:gd name="connsiteY7" fmla="*/ 13990 h 371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74021" h="371475">
                    <a:moveTo>
                      <a:pt x="2" y="0"/>
                    </a:moveTo>
                    <a:lnTo>
                      <a:pt x="1588284" y="0"/>
                    </a:lnTo>
                    <a:lnTo>
                      <a:pt x="1774021" y="185738"/>
                    </a:lnTo>
                    <a:lnTo>
                      <a:pt x="1588284" y="371475"/>
                    </a:lnTo>
                    <a:lnTo>
                      <a:pt x="0" y="371475"/>
                    </a:lnTo>
                    <a:lnTo>
                      <a:pt x="16957" y="357485"/>
                    </a:lnTo>
                    <a:cubicBezTo>
                      <a:pt x="60911" y="313531"/>
                      <a:pt x="88097" y="252809"/>
                      <a:pt x="88097" y="185737"/>
                    </a:cubicBezTo>
                    <a:cubicBezTo>
                      <a:pt x="88097" y="118666"/>
                      <a:pt x="60911" y="57944"/>
                      <a:pt x="16957" y="13990"/>
                    </a:cubicBezTo>
                    <a:close/>
                  </a:path>
                </a:pathLst>
              </a:custGeom>
              <a:solidFill>
                <a:srgbClr val="1E2328"/>
              </a:solidFill>
              <a:ln w="28575">
                <a:gradFill flip="none" rotWithShape="1">
                  <a:gsLst>
                    <a:gs pos="0">
                      <a:srgbClr val="0496AB"/>
                    </a:gs>
                    <a:gs pos="100000">
                      <a:srgbClr val="007598"/>
                    </a:gs>
                  </a:gsLst>
                  <a:lin ang="54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90000"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3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A3C7C7"/>
                    </a:solidFill>
                    <a:effectLst/>
                    <a:uLnTx/>
                    <a:uFillTx/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분석 데이터</a:t>
                </a:r>
              </a:p>
            </p:txBody>
          </p:sp>
        </p:grpSp>
      </p:grp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F2EDC2E2-CB2D-40CC-9D58-E43E58A73891}"/>
              </a:ext>
            </a:extLst>
          </p:cNvPr>
          <p:cNvCxnSpPr/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12700">
            <a:solidFill>
              <a:srgbClr val="2D38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26208BBC-B5AA-488E-A7A3-4C601600CB09}"/>
              </a:ext>
            </a:extLst>
          </p:cNvPr>
          <p:cNvCxnSpPr/>
          <p:nvPr/>
        </p:nvCxnSpPr>
        <p:spPr>
          <a:xfrm>
            <a:off x="902855" y="1524521"/>
            <a:ext cx="10109200" cy="0"/>
          </a:xfrm>
          <a:prstGeom prst="line">
            <a:avLst/>
          </a:prstGeom>
          <a:ln w="12700">
            <a:solidFill>
              <a:srgbClr val="50676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580765AC-E631-4FFD-9A74-E04D40DC3F3C}"/>
              </a:ext>
            </a:extLst>
          </p:cNvPr>
          <p:cNvSpPr txBox="1"/>
          <p:nvPr/>
        </p:nvSpPr>
        <p:spPr>
          <a:xfrm>
            <a:off x="902855" y="1019152"/>
            <a:ext cx="709865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게임 내 요소 사전설명</a:t>
            </a:r>
            <a:r>
              <a:rPr lang="ko-KR" altLang="en-US" sz="25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6C1DEFE-622D-4663-BDDA-33D870DD10A0}"/>
              </a:ext>
            </a:extLst>
          </p:cNvPr>
          <p:cNvSpPr txBox="1"/>
          <p:nvPr/>
        </p:nvSpPr>
        <p:spPr>
          <a:xfrm>
            <a:off x="534801" y="1804512"/>
            <a:ext cx="1056730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5. </a:t>
            </a:r>
            <a:r>
              <a:rPr lang="ko-KR" altLang="en-US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어시스트</a:t>
            </a:r>
            <a:endParaRPr lang="en-US" altLang="ko-KR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아군이 상대 팀을 처치하는 데 관여했음을 의미한다</a:t>
            </a:r>
            <a:r>
              <a:rPr lang="en-US" altLang="ko-KR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 err="1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킬보다</a:t>
            </a:r>
            <a:r>
              <a:rPr lang="ko-KR" altLang="en-US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적지만 골드와 경험치에 해당하는 보상을 획득할 수 있다</a:t>
            </a:r>
            <a:r>
              <a:rPr lang="en-US" altLang="ko-KR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</a:t>
            </a:r>
          </a:p>
          <a:p>
            <a:endParaRPr lang="en-US" altLang="ko-KR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6. </a:t>
            </a:r>
            <a:r>
              <a:rPr lang="ko-KR" altLang="en-US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학살</a:t>
            </a:r>
            <a:endParaRPr lang="en-US" altLang="ko-KR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 err="1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데스</a:t>
            </a:r>
            <a:r>
              <a:rPr lang="ko-KR" altLang="en-US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없이 상대 팀의 챔피언을 연속 세 번 이상 처치하였음을 의미한다</a:t>
            </a:r>
            <a:r>
              <a:rPr lang="en-US" altLang="ko-KR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</a:t>
            </a:r>
          </a:p>
          <a:p>
            <a:endParaRPr lang="en-US" altLang="ko-KR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7. </a:t>
            </a:r>
            <a:r>
              <a:rPr lang="ko-KR" altLang="en-US" dirty="0" err="1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와드</a:t>
            </a:r>
            <a:endParaRPr lang="en-US" altLang="ko-KR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 err="1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맵의</a:t>
            </a:r>
            <a:r>
              <a:rPr lang="ko-KR" altLang="en-US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특정 지역에 대한 시야를 제공한다</a:t>
            </a:r>
            <a:r>
              <a:rPr lang="en-US" altLang="ko-KR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게임의 시간에 따라 </a:t>
            </a:r>
            <a:r>
              <a:rPr lang="en-US" altLang="ko-KR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90~180</a:t>
            </a:r>
            <a:r>
              <a:rPr lang="ko-KR" altLang="en-US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동안 유지되며 그 전에 상대팀에 의해 파괴될 수도 있다</a:t>
            </a:r>
            <a:r>
              <a:rPr lang="en-US" altLang="ko-KR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</a:t>
            </a:r>
          </a:p>
          <a:p>
            <a:endParaRPr lang="en-US" altLang="ko-KR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95507C5-3CD7-4270-9392-332216600055}"/>
              </a:ext>
            </a:extLst>
          </p:cNvPr>
          <p:cNvSpPr txBox="1"/>
          <p:nvPr/>
        </p:nvSpPr>
        <p:spPr>
          <a:xfrm>
            <a:off x="3070753" y="257175"/>
            <a:ext cx="12858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DCCB9A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주제선정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7B9D0BC-F3C4-48C8-8A94-4B61F622CF11}"/>
              </a:ext>
            </a:extLst>
          </p:cNvPr>
          <p:cNvSpPr/>
          <p:nvPr/>
        </p:nvSpPr>
        <p:spPr>
          <a:xfrm>
            <a:off x="4506089" y="-3401"/>
            <a:ext cx="1544405" cy="838200"/>
          </a:xfrm>
          <a:prstGeom prst="rect">
            <a:avLst/>
          </a:prstGeom>
          <a:gradFill flip="none" rotWithShape="1">
            <a:gsLst>
              <a:gs pos="0">
                <a:srgbClr val="E0CFAE">
                  <a:alpha val="30000"/>
                </a:srgbClr>
              </a:gs>
              <a:gs pos="48000">
                <a:srgbClr val="E0CFAE">
                  <a:alpha val="10000"/>
                </a:srgbClr>
              </a:gs>
              <a:gs pos="100000">
                <a:srgbClr val="E0CFAE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BB544BC-2635-49FE-83F1-8DD31C00FA94}"/>
              </a:ext>
            </a:extLst>
          </p:cNvPr>
          <p:cNvSpPr txBox="1"/>
          <p:nvPr/>
        </p:nvSpPr>
        <p:spPr>
          <a:xfrm>
            <a:off x="3070753" y="257175"/>
            <a:ext cx="12858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DCCB9A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주제선정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724FB43-AC31-4F16-A718-422820076BFC}"/>
              </a:ext>
            </a:extLst>
          </p:cNvPr>
          <p:cNvSpPr txBox="1"/>
          <p:nvPr/>
        </p:nvSpPr>
        <p:spPr>
          <a:xfrm>
            <a:off x="6141506" y="254289"/>
            <a:ext cx="12858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dirty="0">
                <a:solidFill>
                  <a:srgbClr val="DCCB9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분석 결과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DCCB9A"/>
              </a:solidFill>
              <a:effectLst/>
              <a:uLnTx/>
              <a:uFillTx/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B3CA737-4BFA-431B-8EC6-7A6776872300}"/>
              </a:ext>
            </a:extLst>
          </p:cNvPr>
          <p:cNvSpPr txBox="1"/>
          <p:nvPr/>
        </p:nvSpPr>
        <p:spPr>
          <a:xfrm>
            <a:off x="4410840" y="254289"/>
            <a:ext cx="17327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E8E1CF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데이터</a:t>
            </a:r>
            <a:r>
              <a:rPr lang="en-US" altLang="ko-KR" sz="2000" b="1" dirty="0">
                <a:solidFill>
                  <a:srgbClr val="E8E1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kumimoji="0" lang="ko-KR" alt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E8E1CF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전처리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E8E1CF"/>
              </a:solidFill>
              <a:effectLst/>
              <a:uLnTx/>
              <a:uFillTx/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798967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D60F8092-0924-425F-9280-81324E40EC9D}"/>
              </a:ext>
            </a:extLst>
          </p:cNvPr>
          <p:cNvCxnSpPr/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12700">
            <a:solidFill>
              <a:srgbClr val="2D38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4CACA3F9-E8F1-4051-AB88-EBDC86DC864E}"/>
              </a:ext>
            </a:extLst>
          </p:cNvPr>
          <p:cNvGrpSpPr/>
          <p:nvPr/>
        </p:nvGrpSpPr>
        <p:grpSpPr>
          <a:xfrm>
            <a:off x="311289" y="199972"/>
            <a:ext cx="2082661" cy="438248"/>
            <a:chOff x="5010147" y="5981226"/>
            <a:chExt cx="2307565" cy="485575"/>
          </a:xfrm>
        </p:grpSpPr>
        <p:sp>
          <p:nvSpPr>
            <p:cNvPr id="52" name="자유형 84">
              <a:extLst>
                <a:ext uri="{FF2B5EF4-FFF2-40B4-BE49-F238E27FC236}">
                  <a16:creationId xmlns:a16="http://schemas.microsoft.com/office/drawing/2014/main" id="{F3C96E19-9BFE-4938-B31B-932B30DDD050}"/>
                </a:ext>
              </a:extLst>
            </p:cNvPr>
            <p:cNvSpPr/>
            <p:nvPr/>
          </p:nvSpPr>
          <p:spPr>
            <a:xfrm>
              <a:off x="5010147" y="5981226"/>
              <a:ext cx="2307565" cy="485575"/>
            </a:xfrm>
            <a:custGeom>
              <a:avLst/>
              <a:gdLst>
                <a:gd name="connsiteX0" fmla="*/ 242787 w 2307565"/>
                <a:gd name="connsiteY0" fmla="*/ 0 h 485574"/>
                <a:gd name="connsiteX1" fmla="*/ 247547 w 2307565"/>
                <a:gd name="connsiteY1" fmla="*/ 480 h 485574"/>
                <a:gd name="connsiteX2" fmla="*/ 247547 w 2307565"/>
                <a:gd name="connsiteY2" fmla="*/ 0 h 485574"/>
                <a:gd name="connsiteX3" fmla="*/ 2307565 w 2307565"/>
                <a:gd name="connsiteY3" fmla="*/ 0 h 485574"/>
                <a:gd name="connsiteX4" fmla="*/ 2307565 w 2307565"/>
                <a:gd name="connsiteY4" fmla="*/ 485573 h 485574"/>
                <a:gd name="connsiteX5" fmla="*/ 247547 w 2307565"/>
                <a:gd name="connsiteY5" fmla="*/ 485573 h 485574"/>
                <a:gd name="connsiteX6" fmla="*/ 247547 w 2307565"/>
                <a:gd name="connsiteY6" fmla="*/ 485094 h 485574"/>
                <a:gd name="connsiteX7" fmla="*/ 242787 w 2307565"/>
                <a:gd name="connsiteY7" fmla="*/ 485574 h 485574"/>
                <a:gd name="connsiteX8" fmla="*/ 0 w 2307565"/>
                <a:gd name="connsiteY8" fmla="*/ 242787 h 485574"/>
                <a:gd name="connsiteX9" fmla="*/ 242787 w 2307565"/>
                <a:gd name="connsiteY9" fmla="*/ 0 h 485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07565" h="485574">
                  <a:moveTo>
                    <a:pt x="242787" y="0"/>
                  </a:moveTo>
                  <a:lnTo>
                    <a:pt x="247547" y="480"/>
                  </a:lnTo>
                  <a:lnTo>
                    <a:pt x="247547" y="0"/>
                  </a:lnTo>
                  <a:lnTo>
                    <a:pt x="2307565" y="0"/>
                  </a:lnTo>
                  <a:lnTo>
                    <a:pt x="2307565" y="485573"/>
                  </a:lnTo>
                  <a:lnTo>
                    <a:pt x="247547" y="485573"/>
                  </a:lnTo>
                  <a:lnTo>
                    <a:pt x="247547" y="485094"/>
                  </a:lnTo>
                  <a:lnTo>
                    <a:pt x="242787" y="485574"/>
                  </a:lnTo>
                  <a:cubicBezTo>
                    <a:pt x="108699" y="485574"/>
                    <a:pt x="0" y="376875"/>
                    <a:pt x="0" y="242787"/>
                  </a:cubicBezTo>
                  <a:cubicBezTo>
                    <a:pt x="0" y="108699"/>
                    <a:pt x="108699" y="0"/>
                    <a:pt x="242787" y="0"/>
                  </a:cubicBezTo>
                  <a:close/>
                </a:path>
              </a:pathLst>
            </a:custGeom>
            <a:solidFill>
              <a:srgbClr val="010812">
                <a:alpha val="50196"/>
              </a:srgbClr>
            </a:solidFill>
            <a:ln w="9525">
              <a:solidFill>
                <a:srgbClr val="6C5427"/>
              </a:solidFill>
            </a:ln>
            <a:effectLst>
              <a:outerShdw blurRad="63500" sx="102000" sy="102000" algn="ctr" rotWithShape="0">
                <a:prstClr val="black">
                  <a:alpha val="8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2A43903F-BA9D-47D7-884D-A4CD5239BCDA}"/>
                </a:ext>
              </a:extLst>
            </p:cNvPr>
            <p:cNvGrpSpPr/>
            <p:nvPr/>
          </p:nvGrpSpPr>
          <p:grpSpPr>
            <a:xfrm>
              <a:off x="5072061" y="6038268"/>
              <a:ext cx="2145496" cy="371476"/>
              <a:chOff x="5060167" y="6133518"/>
              <a:chExt cx="2145495" cy="371475"/>
            </a:xfrm>
          </p:grpSpPr>
          <p:sp>
            <p:nvSpPr>
              <p:cNvPr id="54" name="타원 53">
                <a:extLst>
                  <a:ext uri="{FF2B5EF4-FFF2-40B4-BE49-F238E27FC236}">
                    <a16:creationId xmlns:a16="http://schemas.microsoft.com/office/drawing/2014/main" id="{6E446EF2-BE41-4FE8-B2DB-17E794E285F5}"/>
                  </a:ext>
                </a:extLst>
              </p:cNvPr>
              <p:cNvSpPr/>
              <p:nvPr/>
            </p:nvSpPr>
            <p:spPr>
              <a:xfrm>
                <a:off x="5060167" y="6133518"/>
                <a:ext cx="371475" cy="371475"/>
              </a:xfrm>
              <a:prstGeom prst="ellipse">
                <a:avLst/>
              </a:prstGeom>
              <a:solidFill>
                <a:srgbClr val="1E2328"/>
              </a:solidFill>
              <a:ln w="28575">
                <a:gradFill flip="none" rotWithShape="1">
                  <a:gsLst>
                    <a:gs pos="23000">
                      <a:srgbClr val="C4A25C"/>
                    </a:gs>
                    <a:gs pos="0">
                      <a:srgbClr val="E0CFAE"/>
                    </a:gs>
                    <a:gs pos="48000">
                      <a:srgbClr val="BC9033"/>
                    </a:gs>
                    <a:gs pos="100000">
                      <a:srgbClr val="6C5427"/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E0CFAE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맑은 고딕" panose="020B0503020000020004" pitchFamily="50" charset="-127"/>
                    <a:cs typeface="Arial" panose="020B0604020202020204" pitchFamily="34" charset="0"/>
                  </a:rPr>
                  <a:t>!</a:t>
                </a:r>
                <a:endParaRPr kumimoji="0" lang="ko-KR" altLang="en-US" sz="1500" b="0" i="0" u="none" strike="noStrike" kern="1200" cap="none" spc="0" normalizeH="0" baseline="0" noProof="0" dirty="0">
                  <a:ln>
                    <a:noFill/>
                  </a:ln>
                  <a:solidFill>
                    <a:srgbClr val="E0CFAE"/>
                  </a:solidFill>
                  <a:effectLst/>
                  <a:uLnTx/>
                  <a:uFillTx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56" name="자유형 87">
                <a:extLst>
                  <a:ext uri="{FF2B5EF4-FFF2-40B4-BE49-F238E27FC236}">
                    <a16:creationId xmlns:a16="http://schemas.microsoft.com/office/drawing/2014/main" id="{4E8B0BB2-CCF7-4B33-AF30-D2BD7B5066E3}"/>
                  </a:ext>
                </a:extLst>
              </p:cNvPr>
              <p:cNvSpPr/>
              <p:nvPr/>
            </p:nvSpPr>
            <p:spPr>
              <a:xfrm>
                <a:off x="5431641" y="6133518"/>
                <a:ext cx="1774021" cy="371475"/>
              </a:xfrm>
              <a:custGeom>
                <a:avLst/>
                <a:gdLst>
                  <a:gd name="connsiteX0" fmla="*/ 2 w 1774021"/>
                  <a:gd name="connsiteY0" fmla="*/ 0 h 371475"/>
                  <a:gd name="connsiteX1" fmla="*/ 1588284 w 1774021"/>
                  <a:gd name="connsiteY1" fmla="*/ 0 h 371475"/>
                  <a:gd name="connsiteX2" fmla="*/ 1774021 w 1774021"/>
                  <a:gd name="connsiteY2" fmla="*/ 185738 h 371475"/>
                  <a:gd name="connsiteX3" fmla="*/ 1588284 w 1774021"/>
                  <a:gd name="connsiteY3" fmla="*/ 371475 h 371475"/>
                  <a:gd name="connsiteX4" fmla="*/ 0 w 1774021"/>
                  <a:gd name="connsiteY4" fmla="*/ 371475 h 371475"/>
                  <a:gd name="connsiteX5" fmla="*/ 16957 w 1774021"/>
                  <a:gd name="connsiteY5" fmla="*/ 357485 h 371475"/>
                  <a:gd name="connsiteX6" fmla="*/ 88097 w 1774021"/>
                  <a:gd name="connsiteY6" fmla="*/ 185737 h 371475"/>
                  <a:gd name="connsiteX7" fmla="*/ 16957 w 1774021"/>
                  <a:gd name="connsiteY7" fmla="*/ 13990 h 371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74021" h="371475">
                    <a:moveTo>
                      <a:pt x="2" y="0"/>
                    </a:moveTo>
                    <a:lnTo>
                      <a:pt x="1588284" y="0"/>
                    </a:lnTo>
                    <a:lnTo>
                      <a:pt x="1774021" y="185738"/>
                    </a:lnTo>
                    <a:lnTo>
                      <a:pt x="1588284" y="371475"/>
                    </a:lnTo>
                    <a:lnTo>
                      <a:pt x="0" y="371475"/>
                    </a:lnTo>
                    <a:lnTo>
                      <a:pt x="16957" y="357485"/>
                    </a:lnTo>
                    <a:cubicBezTo>
                      <a:pt x="60911" y="313531"/>
                      <a:pt x="88097" y="252809"/>
                      <a:pt x="88097" y="185737"/>
                    </a:cubicBezTo>
                    <a:cubicBezTo>
                      <a:pt x="88097" y="118666"/>
                      <a:pt x="60911" y="57944"/>
                      <a:pt x="16957" y="13990"/>
                    </a:cubicBezTo>
                    <a:close/>
                  </a:path>
                </a:pathLst>
              </a:custGeom>
              <a:solidFill>
                <a:srgbClr val="1E2328"/>
              </a:solidFill>
              <a:ln w="28575">
                <a:gradFill flip="none" rotWithShape="1">
                  <a:gsLst>
                    <a:gs pos="0">
                      <a:srgbClr val="0496AB"/>
                    </a:gs>
                    <a:gs pos="100000">
                      <a:srgbClr val="007598"/>
                    </a:gs>
                  </a:gsLst>
                  <a:lin ang="54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90000"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3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A3C7C7"/>
                    </a:solidFill>
                    <a:effectLst/>
                    <a:uLnTx/>
                    <a:uFillTx/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분석 데이터</a:t>
                </a:r>
              </a:p>
            </p:txBody>
          </p:sp>
        </p:grpSp>
      </p:grp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F2EDC2E2-CB2D-40CC-9D58-E43E58A73891}"/>
              </a:ext>
            </a:extLst>
          </p:cNvPr>
          <p:cNvCxnSpPr/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12700">
            <a:solidFill>
              <a:srgbClr val="2D38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26208BBC-B5AA-488E-A7A3-4C601600CB09}"/>
              </a:ext>
            </a:extLst>
          </p:cNvPr>
          <p:cNvCxnSpPr/>
          <p:nvPr/>
        </p:nvCxnSpPr>
        <p:spPr>
          <a:xfrm>
            <a:off x="902855" y="1524521"/>
            <a:ext cx="10109200" cy="0"/>
          </a:xfrm>
          <a:prstGeom prst="line">
            <a:avLst/>
          </a:prstGeom>
          <a:ln w="12700">
            <a:solidFill>
              <a:srgbClr val="50676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580765AC-E631-4FFD-9A74-E04D40DC3F3C}"/>
              </a:ext>
            </a:extLst>
          </p:cNvPr>
          <p:cNvSpPr txBox="1"/>
          <p:nvPr/>
        </p:nvSpPr>
        <p:spPr>
          <a:xfrm>
            <a:off x="902855" y="1019152"/>
            <a:ext cx="709865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게임 내 요소 사전설명</a:t>
            </a:r>
            <a:r>
              <a:rPr lang="ko-KR" altLang="en-US" sz="25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6C1DEFE-622D-4663-BDDA-33D870DD10A0}"/>
              </a:ext>
            </a:extLst>
          </p:cNvPr>
          <p:cNvSpPr txBox="1"/>
          <p:nvPr/>
        </p:nvSpPr>
        <p:spPr>
          <a:xfrm>
            <a:off x="534801" y="1804512"/>
            <a:ext cx="105673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8. </a:t>
            </a:r>
            <a:r>
              <a:rPr lang="ko-KR" altLang="en-US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라인</a:t>
            </a:r>
            <a:endParaRPr lang="en-US" altLang="ko-KR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게임에 내에 존재하는 </a:t>
            </a:r>
            <a:r>
              <a:rPr lang="en-US" altLang="ko-KR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3</a:t>
            </a:r>
            <a:r>
              <a:rPr lang="ko-KR" altLang="en-US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가지 주요 경로</a:t>
            </a:r>
            <a:r>
              <a:rPr lang="en-US" altLang="ko-KR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각 라인 별로</a:t>
            </a:r>
            <a:r>
              <a:rPr lang="en-US" altLang="ko-KR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3</a:t>
            </a:r>
            <a:r>
              <a:rPr lang="ko-KR" altLang="en-US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개의 타워</a:t>
            </a:r>
            <a:r>
              <a:rPr lang="en-US" altLang="ko-KR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한 개의 억제기가 존재하며 </a:t>
            </a:r>
            <a:r>
              <a:rPr lang="ko-KR" altLang="en-US" dirty="0" err="1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미니언이</a:t>
            </a:r>
            <a:r>
              <a:rPr lang="ko-KR" altLang="en-US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주기적으로 생성된다</a:t>
            </a:r>
            <a:r>
              <a:rPr lang="en-US" altLang="ko-KR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</a:t>
            </a:r>
          </a:p>
        </p:txBody>
      </p:sp>
      <p:pic>
        <p:nvPicPr>
          <p:cNvPr id="17" name="그림 16" descr="실내, 장식, 플라스틱이(가) 표시된 사진&#10;&#10;자동 생성된 설명">
            <a:extLst>
              <a:ext uri="{FF2B5EF4-FFF2-40B4-BE49-F238E27FC236}">
                <a16:creationId xmlns:a16="http://schemas.microsoft.com/office/drawing/2014/main" id="{723FEB05-7673-42A3-BEBA-098C90431F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877" y="3036148"/>
            <a:ext cx="5180245" cy="3413782"/>
          </a:xfrm>
          <a:prstGeom prst="rect">
            <a:avLst/>
          </a:prstGeom>
        </p:spPr>
      </p:pic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2E479D9C-3535-426B-8FF6-350B3CD5BAED}"/>
              </a:ext>
            </a:extLst>
          </p:cNvPr>
          <p:cNvSpPr/>
          <p:nvPr/>
        </p:nvSpPr>
        <p:spPr>
          <a:xfrm rot="17149449">
            <a:off x="4477856" y="4019129"/>
            <a:ext cx="1274618" cy="276048"/>
          </a:xfrm>
          <a:prstGeom prst="rightArrow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85FBA9F2-675A-4888-90EE-6AC058CA5184}"/>
              </a:ext>
            </a:extLst>
          </p:cNvPr>
          <p:cNvSpPr/>
          <p:nvPr/>
        </p:nvSpPr>
        <p:spPr>
          <a:xfrm rot="19510645">
            <a:off x="4964256" y="4536446"/>
            <a:ext cx="1274618" cy="276048"/>
          </a:xfrm>
          <a:prstGeom prst="rightArrow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화살표: 오른쪽 23">
            <a:extLst>
              <a:ext uri="{FF2B5EF4-FFF2-40B4-BE49-F238E27FC236}">
                <a16:creationId xmlns:a16="http://schemas.microsoft.com/office/drawing/2014/main" id="{5CE01F6F-9D85-49AB-B93C-30ADD8CFFF20}"/>
              </a:ext>
            </a:extLst>
          </p:cNvPr>
          <p:cNvSpPr/>
          <p:nvPr/>
        </p:nvSpPr>
        <p:spPr>
          <a:xfrm>
            <a:off x="5458690" y="5123585"/>
            <a:ext cx="1713635" cy="209894"/>
          </a:xfrm>
          <a:prstGeom prst="rightArrow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화살표: 오른쪽 24">
            <a:extLst>
              <a:ext uri="{FF2B5EF4-FFF2-40B4-BE49-F238E27FC236}">
                <a16:creationId xmlns:a16="http://schemas.microsoft.com/office/drawing/2014/main" id="{F3DF53D5-5F3E-4032-983D-D2FEB53DD3E8}"/>
              </a:ext>
            </a:extLst>
          </p:cNvPr>
          <p:cNvSpPr/>
          <p:nvPr/>
        </p:nvSpPr>
        <p:spPr>
          <a:xfrm rot="10800000">
            <a:off x="5566256" y="3416167"/>
            <a:ext cx="1274618" cy="276048"/>
          </a:xfrm>
          <a:prstGeom prst="rightArrow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화살표: 오른쪽 25">
            <a:extLst>
              <a:ext uri="{FF2B5EF4-FFF2-40B4-BE49-F238E27FC236}">
                <a16:creationId xmlns:a16="http://schemas.microsoft.com/office/drawing/2014/main" id="{3E964227-1D2E-4CD0-9433-093589D6829B}"/>
              </a:ext>
            </a:extLst>
          </p:cNvPr>
          <p:cNvSpPr/>
          <p:nvPr/>
        </p:nvSpPr>
        <p:spPr>
          <a:xfrm rot="8832388">
            <a:off x="6087973" y="3847711"/>
            <a:ext cx="1054952" cy="271314"/>
          </a:xfrm>
          <a:prstGeom prst="rightArrow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화살표: 오른쪽 26">
            <a:extLst>
              <a:ext uri="{FF2B5EF4-FFF2-40B4-BE49-F238E27FC236}">
                <a16:creationId xmlns:a16="http://schemas.microsoft.com/office/drawing/2014/main" id="{27725093-0D73-4DFA-8C9F-194A07C2F102}"/>
              </a:ext>
            </a:extLst>
          </p:cNvPr>
          <p:cNvSpPr/>
          <p:nvPr/>
        </p:nvSpPr>
        <p:spPr>
          <a:xfrm rot="4825920">
            <a:off x="6806420" y="4169436"/>
            <a:ext cx="1164869" cy="228142"/>
          </a:xfrm>
          <a:prstGeom prst="rightArrow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CBEF227-5C3D-4154-BA20-AF76D19A7120}"/>
              </a:ext>
            </a:extLst>
          </p:cNvPr>
          <p:cNvSpPr txBox="1"/>
          <p:nvPr/>
        </p:nvSpPr>
        <p:spPr>
          <a:xfrm>
            <a:off x="3070753" y="257175"/>
            <a:ext cx="12858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DCCB9A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주제선정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C051854-6031-4F04-83CB-FC97B175C291}"/>
              </a:ext>
            </a:extLst>
          </p:cNvPr>
          <p:cNvSpPr/>
          <p:nvPr/>
        </p:nvSpPr>
        <p:spPr>
          <a:xfrm>
            <a:off x="4506089" y="-3401"/>
            <a:ext cx="1544405" cy="838200"/>
          </a:xfrm>
          <a:prstGeom prst="rect">
            <a:avLst/>
          </a:prstGeom>
          <a:gradFill flip="none" rotWithShape="1">
            <a:gsLst>
              <a:gs pos="0">
                <a:srgbClr val="E0CFAE">
                  <a:alpha val="30000"/>
                </a:srgbClr>
              </a:gs>
              <a:gs pos="48000">
                <a:srgbClr val="E0CFAE">
                  <a:alpha val="10000"/>
                </a:srgbClr>
              </a:gs>
              <a:gs pos="100000">
                <a:srgbClr val="E0CFAE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51E1C67-81AD-46AE-A2CA-B36F4EBBE8DA}"/>
              </a:ext>
            </a:extLst>
          </p:cNvPr>
          <p:cNvSpPr txBox="1"/>
          <p:nvPr/>
        </p:nvSpPr>
        <p:spPr>
          <a:xfrm>
            <a:off x="3070753" y="257175"/>
            <a:ext cx="12858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DCCB9A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주제선정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DC7AAB3-B910-4B78-BBB2-491A113735D8}"/>
              </a:ext>
            </a:extLst>
          </p:cNvPr>
          <p:cNvSpPr txBox="1"/>
          <p:nvPr/>
        </p:nvSpPr>
        <p:spPr>
          <a:xfrm>
            <a:off x="6141506" y="254289"/>
            <a:ext cx="12858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dirty="0">
                <a:solidFill>
                  <a:srgbClr val="DCCB9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분석 결과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DCCB9A"/>
              </a:solidFill>
              <a:effectLst/>
              <a:uLnTx/>
              <a:uFillTx/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C4A732C-0E63-4960-8662-D9BD7262EA70}"/>
              </a:ext>
            </a:extLst>
          </p:cNvPr>
          <p:cNvSpPr txBox="1"/>
          <p:nvPr/>
        </p:nvSpPr>
        <p:spPr>
          <a:xfrm>
            <a:off x="4410840" y="254289"/>
            <a:ext cx="17327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E8E1CF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데이터</a:t>
            </a:r>
            <a:r>
              <a:rPr lang="en-US" altLang="ko-KR" sz="2000" b="1" dirty="0">
                <a:solidFill>
                  <a:srgbClr val="E8E1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kumimoji="0" lang="ko-KR" alt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E8E1CF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전처리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E8E1CF"/>
              </a:solidFill>
              <a:effectLst/>
              <a:uLnTx/>
              <a:uFillTx/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469689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D60F8092-0924-425F-9280-81324E40EC9D}"/>
              </a:ext>
            </a:extLst>
          </p:cNvPr>
          <p:cNvCxnSpPr/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12700">
            <a:solidFill>
              <a:srgbClr val="2D38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4CACA3F9-E8F1-4051-AB88-EBDC86DC864E}"/>
              </a:ext>
            </a:extLst>
          </p:cNvPr>
          <p:cNvGrpSpPr/>
          <p:nvPr/>
        </p:nvGrpSpPr>
        <p:grpSpPr>
          <a:xfrm>
            <a:off x="311289" y="199972"/>
            <a:ext cx="2082661" cy="438248"/>
            <a:chOff x="5010147" y="5981226"/>
            <a:chExt cx="2307565" cy="485575"/>
          </a:xfrm>
        </p:grpSpPr>
        <p:sp>
          <p:nvSpPr>
            <p:cNvPr id="52" name="자유형 84">
              <a:extLst>
                <a:ext uri="{FF2B5EF4-FFF2-40B4-BE49-F238E27FC236}">
                  <a16:creationId xmlns:a16="http://schemas.microsoft.com/office/drawing/2014/main" id="{F3C96E19-9BFE-4938-B31B-932B30DDD050}"/>
                </a:ext>
              </a:extLst>
            </p:cNvPr>
            <p:cNvSpPr/>
            <p:nvPr/>
          </p:nvSpPr>
          <p:spPr>
            <a:xfrm>
              <a:off x="5010147" y="5981226"/>
              <a:ext cx="2307565" cy="485575"/>
            </a:xfrm>
            <a:custGeom>
              <a:avLst/>
              <a:gdLst>
                <a:gd name="connsiteX0" fmla="*/ 242787 w 2307565"/>
                <a:gd name="connsiteY0" fmla="*/ 0 h 485574"/>
                <a:gd name="connsiteX1" fmla="*/ 247547 w 2307565"/>
                <a:gd name="connsiteY1" fmla="*/ 480 h 485574"/>
                <a:gd name="connsiteX2" fmla="*/ 247547 w 2307565"/>
                <a:gd name="connsiteY2" fmla="*/ 0 h 485574"/>
                <a:gd name="connsiteX3" fmla="*/ 2307565 w 2307565"/>
                <a:gd name="connsiteY3" fmla="*/ 0 h 485574"/>
                <a:gd name="connsiteX4" fmla="*/ 2307565 w 2307565"/>
                <a:gd name="connsiteY4" fmla="*/ 485573 h 485574"/>
                <a:gd name="connsiteX5" fmla="*/ 247547 w 2307565"/>
                <a:gd name="connsiteY5" fmla="*/ 485573 h 485574"/>
                <a:gd name="connsiteX6" fmla="*/ 247547 w 2307565"/>
                <a:gd name="connsiteY6" fmla="*/ 485094 h 485574"/>
                <a:gd name="connsiteX7" fmla="*/ 242787 w 2307565"/>
                <a:gd name="connsiteY7" fmla="*/ 485574 h 485574"/>
                <a:gd name="connsiteX8" fmla="*/ 0 w 2307565"/>
                <a:gd name="connsiteY8" fmla="*/ 242787 h 485574"/>
                <a:gd name="connsiteX9" fmla="*/ 242787 w 2307565"/>
                <a:gd name="connsiteY9" fmla="*/ 0 h 485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07565" h="485574">
                  <a:moveTo>
                    <a:pt x="242787" y="0"/>
                  </a:moveTo>
                  <a:lnTo>
                    <a:pt x="247547" y="480"/>
                  </a:lnTo>
                  <a:lnTo>
                    <a:pt x="247547" y="0"/>
                  </a:lnTo>
                  <a:lnTo>
                    <a:pt x="2307565" y="0"/>
                  </a:lnTo>
                  <a:lnTo>
                    <a:pt x="2307565" y="485573"/>
                  </a:lnTo>
                  <a:lnTo>
                    <a:pt x="247547" y="485573"/>
                  </a:lnTo>
                  <a:lnTo>
                    <a:pt x="247547" y="485094"/>
                  </a:lnTo>
                  <a:lnTo>
                    <a:pt x="242787" y="485574"/>
                  </a:lnTo>
                  <a:cubicBezTo>
                    <a:pt x="108699" y="485574"/>
                    <a:pt x="0" y="376875"/>
                    <a:pt x="0" y="242787"/>
                  </a:cubicBezTo>
                  <a:cubicBezTo>
                    <a:pt x="0" y="108699"/>
                    <a:pt x="108699" y="0"/>
                    <a:pt x="242787" y="0"/>
                  </a:cubicBezTo>
                  <a:close/>
                </a:path>
              </a:pathLst>
            </a:custGeom>
            <a:solidFill>
              <a:srgbClr val="010812">
                <a:alpha val="50196"/>
              </a:srgbClr>
            </a:solidFill>
            <a:ln w="9525">
              <a:solidFill>
                <a:srgbClr val="6C5427"/>
              </a:solidFill>
            </a:ln>
            <a:effectLst>
              <a:outerShdw blurRad="63500" sx="102000" sy="102000" algn="ctr" rotWithShape="0">
                <a:prstClr val="black">
                  <a:alpha val="8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2A43903F-BA9D-47D7-884D-A4CD5239BCDA}"/>
                </a:ext>
              </a:extLst>
            </p:cNvPr>
            <p:cNvGrpSpPr/>
            <p:nvPr/>
          </p:nvGrpSpPr>
          <p:grpSpPr>
            <a:xfrm>
              <a:off x="5072061" y="6038268"/>
              <a:ext cx="2145496" cy="371476"/>
              <a:chOff x="5060167" y="6133518"/>
              <a:chExt cx="2145495" cy="371475"/>
            </a:xfrm>
          </p:grpSpPr>
          <p:sp>
            <p:nvSpPr>
              <p:cNvPr id="54" name="타원 53">
                <a:extLst>
                  <a:ext uri="{FF2B5EF4-FFF2-40B4-BE49-F238E27FC236}">
                    <a16:creationId xmlns:a16="http://schemas.microsoft.com/office/drawing/2014/main" id="{6E446EF2-BE41-4FE8-B2DB-17E794E285F5}"/>
                  </a:ext>
                </a:extLst>
              </p:cNvPr>
              <p:cNvSpPr/>
              <p:nvPr/>
            </p:nvSpPr>
            <p:spPr>
              <a:xfrm>
                <a:off x="5060167" y="6133518"/>
                <a:ext cx="371475" cy="371475"/>
              </a:xfrm>
              <a:prstGeom prst="ellipse">
                <a:avLst/>
              </a:prstGeom>
              <a:solidFill>
                <a:srgbClr val="1E2328"/>
              </a:solidFill>
              <a:ln w="28575">
                <a:gradFill flip="none" rotWithShape="1">
                  <a:gsLst>
                    <a:gs pos="23000">
                      <a:srgbClr val="C4A25C"/>
                    </a:gs>
                    <a:gs pos="0">
                      <a:srgbClr val="E0CFAE"/>
                    </a:gs>
                    <a:gs pos="48000">
                      <a:srgbClr val="BC9033"/>
                    </a:gs>
                    <a:gs pos="100000">
                      <a:srgbClr val="6C5427"/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E0CFAE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맑은 고딕" panose="020B0503020000020004" pitchFamily="50" charset="-127"/>
                    <a:cs typeface="Arial" panose="020B0604020202020204" pitchFamily="34" charset="0"/>
                  </a:rPr>
                  <a:t>!</a:t>
                </a:r>
                <a:endParaRPr kumimoji="0" lang="ko-KR" altLang="en-US" sz="1500" b="0" i="0" u="none" strike="noStrike" kern="1200" cap="none" spc="0" normalizeH="0" baseline="0" noProof="0" dirty="0">
                  <a:ln>
                    <a:noFill/>
                  </a:ln>
                  <a:solidFill>
                    <a:srgbClr val="E0CFAE"/>
                  </a:solidFill>
                  <a:effectLst/>
                  <a:uLnTx/>
                  <a:uFillTx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56" name="자유형 87">
                <a:extLst>
                  <a:ext uri="{FF2B5EF4-FFF2-40B4-BE49-F238E27FC236}">
                    <a16:creationId xmlns:a16="http://schemas.microsoft.com/office/drawing/2014/main" id="{4E8B0BB2-CCF7-4B33-AF30-D2BD7B5066E3}"/>
                  </a:ext>
                </a:extLst>
              </p:cNvPr>
              <p:cNvSpPr/>
              <p:nvPr/>
            </p:nvSpPr>
            <p:spPr>
              <a:xfrm>
                <a:off x="5431641" y="6133518"/>
                <a:ext cx="1774021" cy="371475"/>
              </a:xfrm>
              <a:custGeom>
                <a:avLst/>
                <a:gdLst>
                  <a:gd name="connsiteX0" fmla="*/ 2 w 1774021"/>
                  <a:gd name="connsiteY0" fmla="*/ 0 h 371475"/>
                  <a:gd name="connsiteX1" fmla="*/ 1588284 w 1774021"/>
                  <a:gd name="connsiteY1" fmla="*/ 0 h 371475"/>
                  <a:gd name="connsiteX2" fmla="*/ 1774021 w 1774021"/>
                  <a:gd name="connsiteY2" fmla="*/ 185738 h 371475"/>
                  <a:gd name="connsiteX3" fmla="*/ 1588284 w 1774021"/>
                  <a:gd name="connsiteY3" fmla="*/ 371475 h 371475"/>
                  <a:gd name="connsiteX4" fmla="*/ 0 w 1774021"/>
                  <a:gd name="connsiteY4" fmla="*/ 371475 h 371475"/>
                  <a:gd name="connsiteX5" fmla="*/ 16957 w 1774021"/>
                  <a:gd name="connsiteY5" fmla="*/ 357485 h 371475"/>
                  <a:gd name="connsiteX6" fmla="*/ 88097 w 1774021"/>
                  <a:gd name="connsiteY6" fmla="*/ 185737 h 371475"/>
                  <a:gd name="connsiteX7" fmla="*/ 16957 w 1774021"/>
                  <a:gd name="connsiteY7" fmla="*/ 13990 h 371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74021" h="371475">
                    <a:moveTo>
                      <a:pt x="2" y="0"/>
                    </a:moveTo>
                    <a:lnTo>
                      <a:pt x="1588284" y="0"/>
                    </a:lnTo>
                    <a:lnTo>
                      <a:pt x="1774021" y="185738"/>
                    </a:lnTo>
                    <a:lnTo>
                      <a:pt x="1588284" y="371475"/>
                    </a:lnTo>
                    <a:lnTo>
                      <a:pt x="0" y="371475"/>
                    </a:lnTo>
                    <a:lnTo>
                      <a:pt x="16957" y="357485"/>
                    </a:lnTo>
                    <a:cubicBezTo>
                      <a:pt x="60911" y="313531"/>
                      <a:pt x="88097" y="252809"/>
                      <a:pt x="88097" y="185737"/>
                    </a:cubicBezTo>
                    <a:cubicBezTo>
                      <a:pt x="88097" y="118666"/>
                      <a:pt x="60911" y="57944"/>
                      <a:pt x="16957" y="13990"/>
                    </a:cubicBezTo>
                    <a:close/>
                  </a:path>
                </a:pathLst>
              </a:custGeom>
              <a:solidFill>
                <a:srgbClr val="1E2328"/>
              </a:solidFill>
              <a:ln w="28575">
                <a:gradFill flip="none" rotWithShape="1">
                  <a:gsLst>
                    <a:gs pos="0">
                      <a:srgbClr val="0496AB"/>
                    </a:gs>
                    <a:gs pos="100000">
                      <a:srgbClr val="007598"/>
                    </a:gs>
                  </a:gsLst>
                  <a:lin ang="54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90000"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3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A3C7C7"/>
                    </a:solidFill>
                    <a:effectLst/>
                    <a:uLnTx/>
                    <a:uFillTx/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분석 데이터</a:t>
                </a:r>
              </a:p>
            </p:txBody>
          </p:sp>
        </p:grpSp>
      </p:grp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F2EDC2E2-CB2D-40CC-9D58-E43E58A73891}"/>
              </a:ext>
            </a:extLst>
          </p:cNvPr>
          <p:cNvCxnSpPr/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12700">
            <a:solidFill>
              <a:srgbClr val="2D38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26208BBC-B5AA-488E-A7A3-4C601600CB09}"/>
              </a:ext>
            </a:extLst>
          </p:cNvPr>
          <p:cNvCxnSpPr/>
          <p:nvPr/>
        </p:nvCxnSpPr>
        <p:spPr>
          <a:xfrm>
            <a:off x="902855" y="1524521"/>
            <a:ext cx="10109200" cy="0"/>
          </a:xfrm>
          <a:prstGeom prst="line">
            <a:avLst/>
          </a:prstGeom>
          <a:ln w="12700">
            <a:solidFill>
              <a:srgbClr val="50676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580765AC-E631-4FFD-9A74-E04D40DC3F3C}"/>
              </a:ext>
            </a:extLst>
          </p:cNvPr>
          <p:cNvSpPr txBox="1"/>
          <p:nvPr/>
        </p:nvSpPr>
        <p:spPr>
          <a:xfrm>
            <a:off x="902855" y="1019152"/>
            <a:ext cx="709865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게임 내 요소 사전설명</a:t>
            </a:r>
            <a:r>
              <a:rPr lang="ko-KR" altLang="en-US" sz="25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6C1DEFE-622D-4663-BDDA-33D870DD10A0}"/>
              </a:ext>
            </a:extLst>
          </p:cNvPr>
          <p:cNvSpPr txBox="1"/>
          <p:nvPr/>
        </p:nvSpPr>
        <p:spPr>
          <a:xfrm>
            <a:off x="534801" y="1804512"/>
            <a:ext cx="105673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9. </a:t>
            </a:r>
            <a:r>
              <a:rPr lang="ko-KR" altLang="en-US" dirty="0" err="1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미니언</a:t>
            </a:r>
            <a:endParaRPr lang="en-US" altLang="ko-KR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게임 시작 후 </a:t>
            </a:r>
            <a:r>
              <a:rPr lang="en-US" altLang="ko-KR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</a:t>
            </a:r>
            <a:r>
              <a:rPr lang="ko-KR" altLang="en-US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분 </a:t>
            </a:r>
            <a:r>
              <a:rPr lang="en-US" altLang="ko-KR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5</a:t>
            </a:r>
            <a:r>
              <a:rPr lang="ko-KR" altLang="en-US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초부터 </a:t>
            </a:r>
            <a:r>
              <a:rPr lang="en-US" altLang="ko-KR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30</a:t>
            </a:r>
            <a:r>
              <a:rPr lang="ko-KR" altLang="en-US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초마다 각 팀의 세 라인에 생성된다</a:t>
            </a:r>
            <a:r>
              <a:rPr lang="en-US" altLang="ko-KR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상대팀의 </a:t>
            </a:r>
            <a:r>
              <a:rPr lang="ko-KR" altLang="en-US" dirty="0" err="1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미니언</a:t>
            </a:r>
            <a:r>
              <a:rPr lang="en-US" altLang="ko-KR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구조물</a:t>
            </a:r>
            <a:r>
              <a:rPr lang="en-US" altLang="ko-KR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챔피언 등을 공격하며 처치하면 골드 및 경험치를 제공한다</a:t>
            </a:r>
            <a:r>
              <a:rPr lang="en-US" altLang="ko-KR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</a:t>
            </a:r>
          </a:p>
        </p:txBody>
      </p:sp>
      <p:pic>
        <p:nvPicPr>
          <p:cNvPr id="19" name="그림 18" descr="실내, 장식, 플라스틱이(가) 표시된 사진&#10;&#10;자동 생성된 설명">
            <a:extLst>
              <a:ext uri="{FF2B5EF4-FFF2-40B4-BE49-F238E27FC236}">
                <a16:creationId xmlns:a16="http://schemas.microsoft.com/office/drawing/2014/main" id="{7B057FBC-5F1A-4E15-B817-4C787898E3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877" y="3036148"/>
            <a:ext cx="5180245" cy="3413782"/>
          </a:xfrm>
          <a:prstGeom prst="rect">
            <a:avLst/>
          </a:prstGeom>
        </p:spPr>
      </p:pic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6B8220AD-7B6E-4580-9EB0-0031C4A2B9BC}"/>
              </a:ext>
            </a:extLst>
          </p:cNvPr>
          <p:cNvSpPr/>
          <p:nvPr/>
        </p:nvSpPr>
        <p:spPr>
          <a:xfrm rot="17149449">
            <a:off x="4477856" y="4019129"/>
            <a:ext cx="1274618" cy="276048"/>
          </a:xfrm>
          <a:prstGeom prst="rightArrow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화살표: 오른쪽 23">
            <a:extLst>
              <a:ext uri="{FF2B5EF4-FFF2-40B4-BE49-F238E27FC236}">
                <a16:creationId xmlns:a16="http://schemas.microsoft.com/office/drawing/2014/main" id="{5CF6E0DA-D5D9-47AA-B79E-C83544D800DE}"/>
              </a:ext>
            </a:extLst>
          </p:cNvPr>
          <p:cNvSpPr/>
          <p:nvPr/>
        </p:nvSpPr>
        <p:spPr>
          <a:xfrm rot="19510645">
            <a:off x="4964256" y="4536446"/>
            <a:ext cx="1274618" cy="276048"/>
          </a:xfrm>
          <a:prstGeom prst="rightArrow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화살표: 오른쪽 24">
            <a:extLst>
              <a:ext uri="{FF2B5EF4-FFF2-40B4-BE49-F238E27FC236}">
                <a16:creationId xmlns:a16="http://schemas.microsoft.com/office/drawing/2014/main" id="{CDCD37BE-9F75-436C-8C42-ED6037433C32}"/>
              </a:ext>
            </a:extLst>
          </p:cNvPr>
          <p:cNvSpPr/>
          <p:nvPr/>
        </p:nvSpPr>
        <p:spPr>
          <a:xfrm>
            <a:off x="5458690" y="5123585"/>
            <a:ext cx="1713635" cy="209894"/>
          </a:xfrm>
          <a:prstGeom prst="rightArrow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화살표: 오른쪽 25">
            <a:extLst>
              <a:ext uri="{FF2B5EF4-FFF2-40B4-BE49-F238E27FC236}">
                <a16:creationId xmlns:a16="http://schemas.microsoft.com/office/drawing/2014/main" id="{447F2D1F-BCFE-4C33-96D4-6AE8B54B7D2A}"/>
              </a:ext>
            </a:extLst>
          </p:cNvPr>
          <p:cNvSpPr/>
          <p:nvPr/>
        </p:nvSpPr>
        <p:spPr>
          <a:xfrm rot="10800000">
            <a:off x="5566256" y="3416167"/>
            <a:ext cx="1274618" cy="276048"/>
          </a:xfrm>
          <a:prstGeom prst="rightArrow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화살표: 오른쪽 26">
            <a:extLst>
              <a:ext uri="{FF2B5EF4-FFF2-40B4-BE49-F238E27FC236}">
                <a16:creationId xmlns:a16="http://schemas.microsoft.com/office/drawing/2014/main" id="{1DC9FB7D-ECB6-4CE2-8682-E14F7CEEFB6B}"/>
              </a:ext>
            </a:extLst>
          </p:cNvPr>
          <p:cNvSpPr/>
          <p:nvPr/>
        </p:nvSpPr>
        <p:spPr>
          <a:xfrm rot="8832388">
            <a:off x="6087973" y="3847711"/>
            <a:ext cx="1054952" cy="271314"/>
          </a:xfrm>
          <a:prstGeom prst="rightArrow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화살표: 오른쪽 27">
            <a:extLst>
              <a:ext uri="{FF2B5EF4-FFF2-40B4-BE49-F238E27FC236}">
                <a16:creationId xmlns:a16="http://schemas.microsoft.com/office/drawing/2014/main" id="{EDB02FD6-67D7-498E-B9EC-BDC4FF5A813E}"/>
              </a:ext>
            </a:extLst>
          </p:cNvPr>
          <p:cNvSpPr/>
          <p:nvPr/>
        </p:nvSpPr>
        <p:spPr>
          <a:xfrm rot="4825920">
            <a:off x="6806420" y="4169436"/>
            <a:ext cx="1164869" cy="228142"/>
          </a:xfrm>
          <a:prstGeom prst="rightArrow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F111F596-0E3C-4E4F-8302-C3ADF26CD7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0805" y="4963272"/>
            <a:ext cx="740413" cy="740413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217216DD-2137-4D17-A13F-7EB9A5F48A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0470" y="2843227"/>
            <a:ext cx="740414" cy="740414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3EF54F90-4314-4758-AE52-30ADACF5E8A7}"/>
              </a:ext>
            </a:extLst>
          </p:cNvPr>
          <p:cNvSpPr txBox="1"/>
          <p:nvPr/>
        </p:nvSpPr>
        <p:spPr>
          <a:xfrm>
            <a:off x="3070753" y="257175"/>
            <a:ext cx="12858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DCCB9A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주제선정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91C14B1D-0764-4FF6-AD43-2E8B8C80C04E}"/>
              </a:ext>
            </a:extLst>
          </p:cNvPr>
          <p:cNvSpPr/>
          <p:nvPr/>
        </p:nvSpPr>
        <p:spPr>
          <a:xfrm>
            <a:off x="4506089" y="-3401"/>
            <a:ext cx="1544405" cy="838200"/>
          </a:xfrm>
          <a:prstGeom prst="rect">
            <a:avLst/>
          </a:prstGeom>
          <a:gradFill flip="none" rotWithShape="1">
            <a:gsLst>
              <a:gs pos="0">
                <a:srgbClr val="E0CFAE">
                  <a:alpha val="30000"/>
                </a:srgbClr>
              </a:gs>
              <a:gs pos="48000">
                <a:srgbClr val="E0CFAE">
                  <a:alpha val="10000"/>
                </a:srgbClr>
              </a:gs>
              <a:gs pos="100000">
                <a:srgbClr val="E0CFAE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2E8542C-D0E9-47A4-95F8-AC852D988C96}"/>
              </a:ext>
            </a:extLst>
          </p:cNvPr>
          <p:cNvSpPr txBox="1"/>
          <p:nvPr/>
        </p:nvSpPr>
        <p:spPr>
          <a:xfrm>
            <a:off x="3070753" y="257175"/>
            <a:ext cx="12858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DCCB9A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주제선정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18883C9-3035-41F4-B5CE-457C1658D83E}"/>
              </a:ext>
            </a:extLst>
          </p:cNvPr>
          <p:cNvSpPr txBox="1"/>
          <p:nvPr/>
        </p:nvSpPr>
        <p:spPr>
          <a:xfrm>
            <a:off x="6141506" y="254289"/>
            <a:ext cx="12858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dirty="0">
                <a:solidFill>
                  <a:srgbClr val="DCCB9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분석 결과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DCCB9A"/>
              </a:solidFill>
              <a:effectLst/>
              <a:uLnTx/>
              <a:uFillTx/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665DAF1-F954-495B-A689-A514A993B02E}"/>
              </a:ext>
            </a:extLst>
          </p:cNvPr>
          <p:cNvSpPr txBox="1"/>
          <p:nvPr/>
        </p:nvSpPr>
        <p:spPr>
          <a:xfrm>
            <a:off x="4410840" y="254289"/>
            <a:ext cx="17327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E8E1CF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데이터</a:t>
            </a:r>
            <a:r>
              <a:rPr lang="en-US" altLang="ko-KR" sz="2000" b="1" dirty="0">
                <a:solidFill>
                  <a:srgbClr val="E8E1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kumimoji="0" lang="ko-KR" alt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E8E1CF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전처리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E8E1CF"/>
              </a:solidFill>
              <a:effectLst/>
              <a:uLnTx/>
              <a:uFillTx/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441046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D60F8092-0924-425F-9280-81324E40EC9D}"/>
              </a:ext>
            </a:extLst>
          </p:cNvPr>
          <p:cNvCxnSpPr/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12700">
            <a:solidFill>
              <a:srgbClr val="2D38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4CACA3F9-E8F1-4051-AB88-EBDC86DC864E}"/>
              </a:ext>
            </a:extLst>
          </p:cNvPr>
          <p:cNvGrpSpPr/>
          <p:nvPr/>
        </p:nvGrpSpPr>
        <p:grpSpPr>
          <a:xfrm>
            <a:off x="311289" y="199972"/>
            <a:ext cx="2082661" cy="438248"/>
            <a:chOff x="5010147" y="5981226"/>
            <a:chExt cx="2307565" cy="485575"/>
          </a:xfrm>
        </p:grpSpPr>
        <p:sp>
          <p:nvSpPr>
            <p:cNvPr id="52" name="자유형 84">
              <a:extLst>
                <a:ext uri="{FF2B5EF4-FFF2-40B4-BE49-F238E27FC236}">
                  <a16:creationId xmlns:a16="http://schemas.microsoft.com/office/drawing/2014/main" id="{F3C96E19-9BFE-4938-B31B-932B30DDD050}"/>
                </a:ext>
              </a:extLst>
            </p:cNvPr>
            <p:cNvSpPr/>
            <p:nvPr/>
          </p:nvSpPr>
          <p:spPr>
            <a:xfrm>
              <a:off x="5010147" y="5981226"/>
              <a:ext cx="2307565" cy="485575"/>
            </a:xfrm>
            <a:custGeom>
              <a:avLst/>
              <a:gdLst>
                <a:gd name="connsiteX0" fmla="*/ 242787 w 2307565"/>
                <a:gd name="connsiteY0" fmla="*/ 0 h 485574"/>
                <a:gd name="connsiteX1" fmla="*/ 247547 w 2307565"/>
                <a:gd name="connsiteY1" fmla="*/ 480 h 485574"/>
                <a:gd name="connsiteX2" fmla="*/ 247547 w 2307565"/>
                <a:gd name="connsiteY2" fmla="*/ 0 h 485574"/>
                <a:gd name="connsiteX3" fmla="*/ 2307565 w 2307565"/>
                <a:gd name="connsiteY3" fmla="*/ 0 h 485574"/>
                <a:gd name="connsiteX4" fmla="*/ 2307565 w 2307565"/>
                <a:gd name="connsiteY4" fmla="*/ 485573 h 485574"/>
                <a:gd name="connsiteX5" fmla="*/ 247547 w 2307565"/>
                <a:gd name="connsiteY5" fmla="*/ 485573 h 485574"/>
                <a:gd name="connsiteX6" fmla="*/ 247547 w 2307565"/>
                <a:gd name="connsiteY6" fmla="*/ 485094 h 485574"/>
                <a:gd name="connsiteX7" fmla="*/ 242787 w 2307565"/>
                <a:gd name="connsiteY7" fmla="*/ 485574 h 485574"/>
                <a:gd name="connsiteX8" fmla="*/ 0 w 2307565"/>
                <a:gd name="connsiteY8" fmla="*/ 242787 h 485574"/>
                <a:gd name="connsiteX9" fmla="*/ 242787 w 2307565"/>
                <a:gd name="connsiteY9" fmla="*/ 0 h 485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07565" h="485574">
                  <a:moveTo>
                    <a:pt x="242787" y="0"/>
                  </a:moveTo>
                  <a:lnTo>
                    <a:pt x="247547" y="480"/>
                  </a:lnTo>
                  <a:lnTo>
                    <a:pt x="247547" y="0"/>
                  </a:lnTo>
                  <a:lnTo>
                    <a:pt x="2307565" y="0"/>
                  </a:lnTo>
                  <a:lnTo>
                    <a:pt x="2307565" y="485573"/>
                  </a:lnTo>
                  <a:lnTo>
                    <a:pt x="247547" y="485573"/>
                  </a:lnTo>
                  <a:lnTo>
                    <a:pt x="247547" y="485094"/>
                  </a:lnTo>
                  <a:lnTo>
                    <a:pt x="242787" y="485574"/>
                  </a:lnTo>
                  <a:cubicBezTo>
                    <a:pt x="108699" y="485574"/>
                    <a:pt x="0" y="376875"/>
                    <a:pt x="0" y="242787"/>
                  </a:cubicBezTo>
                  <a:cubicBezTo>
                    <a:pt x="0" y="108699"/>
                    <a:pt x="108699" y="0"/>
                    <a:pt x="242787" y="0"/>
                  </a:cubicBezTo>
                  <a:close/>
                </a:path>
              </a:pathLst>
            </a:custGeom>
            <a:solidFill>
              <a:srgbClr val="010812">
                <a:alpha val="50196"/>
              </a:srgbClr>
            </a:solidFill>
            <a:ln w="9525">
              <a:solidFill>
                <a:srgbClr val="6C5427"/>
              </a:solidFill>
            </a:ln>
            <a:effectLst>
              <a:outerShdw blurRad="63500" sx="102000" sy="102000" algn="ctr" rotWithShape="0">
                <a:prstClr val="black">
                  <a:alpha val="8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2A43903F-BA9D-47D7-884D-A4CD5239BCDA}"/>
                </a:ext>
              </a:extLst>
            </p:cNvPr>
            <p:cNvGrpSpPr/>
            <p:nvPr/>
          </p:nvGrpSpPr>
          <p:grpSpPr>
            <a:xfrm>
              <a:off x="5072061" y="6038268"/>
              <a:ext cx="2145496" cy="371476"/>
              <a:chOff x="5060167" y="6133518"/>
              <a:chExt cx="2145495" cy="371475"/>
            </a:xfrm>
          </p:grpSpPr>
          <p:sp>
            <p:nvSpPr>
              <p:cNvPr id="54" name="타원 53">
                <a:extLst>
                  <a:ext uri="{FF2B5EF4-FFF2-40B4-BE49-F238E27FC236}">
                    <a16:creationId xmlns:a16="http://schemas.microsoft.com/office/drawing/2014/main" id="{6E446EF2-BE41-4FE8-B2DB-17E794E285F5}"/>
                  </a:ext>
                </a:extLst>
              </p:cNvPr>
              <p:cNvSpPr/>
              <p:nvPr/>
            </p:nvSpPr>
            <p:spPr>
              <a:xfrm>
                <a:off x="5060167" y="6133518"/>
                <a:ext cx="371475" cy="371475"/>
              </a:xfrm>
              <a:prstGeom prst="ellipse">
                <a:avLst/>
              </a:prstGeom>
              <a:solidFill>
                <a:srgbClr val="1E2328"/>
              </a:solidFill>
              <a:ln w="28575">
                <a:gradFill flip="none" rotWithShape="1">
                  <a:gsLst>
                    <a:gs pos="23000">
                      <a:srgbClr val="C4A25C"/>
                    </a:gs>
                    <a:gs pos="0">
                      <a:srgbClr val="E0CFAE"/>
                    </a:gs>
                    <a:gs pos="48000">
                      <a:srgbClr val="BC9033"/>
                    </a:gs>
                    <a:gs pos="100000">
                      <a:srgbClr val="6C5427"/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E0CFAE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맑은 고딕" panose="020B0503020000020004" pitchFamily="50" charset="-127"/>
                    <a:cs typeface="Arial" panose="020B0604020202020204" pitchFamily="34" charset="0"/>
                  </a:rPr>
                  <a:t>!</a:t>
                </a:r>
                <a:endParaRPr kumimoji="0" lang="ko-KR" altLang="en-US" sz="1500" b="0" i="0" u="none" strike="noStrike" kern="1200" cap="none" spc="0" normalizeH="0" baseline="0" noProof="0" dirty="0">
                  <a:ln>
                    <a:noFill/>
                  </a:ln>
                  <a:solidFill>
                    <a:srgbClr val="E0CFAE"/>
                  </a:solidFill>
                  <a:effectLst/>
                  <a:uLnTx/>
                  <a:uFillTx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56" name="자유형 87">
                <a:extLst>
                  <a:ext uri="{FF2B5EF4-FFF2-40B4-BE49-F238E27FC236}">
                    <a16:creationId xmlns:a16="http://schemas.microsoft.com/office/drawing/2014/main" id="{4E8B0BB2-CCF7-4B33-AF30-D2BD7B5066E3}"/>
                  </a:ext>
                </a:extLst>
              </p:cNvPr>
              <p:cNvSpPr/>
              <p:nvPr/>
            </p:nvSpPr>
            <p:spPr>
              <a:xfrm>
                <a:off x="5431641" y="6133518"/>
                <a:ext cx="1774021" cy="371475"/>
              </a:xfrm>
              <a:custGeom>
                <a:avLst/>
                <a:gdLst>
                  <a:gd name="connsiteX0" fmla="*/ 2 w 1774021"/>
                  <a:gd name="connsiteY0" fmla="*/ 0 h 371475"/>
                  <a:gd name="connsiteX1" fmla="*/ 1588284 w 1774021"/>
                  <a:gd name="connsiteY1" fmla="*/ 0 h 371475"/>
                  <a:gd name="connsiteX2" fmla="*/ 1774021 w 1774021"/>
                  <a:gd name="connsiteY2" fmla="*/ 185738 h 371475"/>
                  <a:gd name="connsiteX3" fmla="*/ 1588284 w 1774021"/>
                  <a:gd name="connsiteY3" fmla="*/ 371475 h 371475"/>
                  <a:gd name="connsiteX4" fmla="*/ 0 w 1774021"/>
                  <a:gd name="connsiteY4" fmla="*/ 371475 h 371475"/>
                  <a:gd name="connsiteX5" fmla="*/ 16957 w 1774021"/>
                  <a:gd name="connsiteY5" fmla="*/ 357485 h 371475"/>
                  <a:gd name="connsiteX6" fmla="*/ 88097 w 1774021"/>
                  <a:gd name="connsiteY6" fmla="*/ 185737 h 371475"/>
                  <a:gd name="connsiteX7" fmla="*/ 16957 w 1774021"/>
                  <a:gd name="connsiteY7" fmla="*/ 13990 h 371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74021" h="371475">
                    <a:moveTo>
                      <a:pt x="2" y="0"/>
                    </a:moveTo>
                    <a:lnTo>
                      <a:pt x="1588284" y="0"/>
                    </a:lnTo>
                    <a:lnTo>
                      <a:pt x="1774021" y="185738"/>
                    </a:lnTo>
                    <a:lnTo>
                      <a:pt x="1588284" y="371475"/>
                    </a:lnTo>
                    <a:lnTo>
                      <a:pt x="0" y="371475"/>
                    </a:lnTo>
                    <a:lnTo>
                      <a:pt x="16957" y="357485"/>
                    </a:lnTo>
                    <a:cubicBezTo>
                      <a:pt x="60911" y="313531"/>
                      <a:pt x="88097" y="252809"/>
                      <a:pt x="88097" y="185737"/>
                    </a:cubicBezTo>
                    <a:cubicBezTo>
                      <a:pt x="88097" y="118666"/>
                      <a:pt x="60911" y="57944"/>
                      <a:pt x="16957" y="13990"/>
                    </a:cubicBezTo>
                    <a:close/>
                  </a:path>
                </a:pathLst>
              </a:custGeom>
              <a:solidFill>
                <a:srgbClr val="1E2328"/>
              </a:solidFill>
              <a:ln w="28575">
                <a:gradFill flip="none" rotWithShape="1">
                  <a:gsLst>
                    <a:gs pos="0">
                      <a:srgbClr val="0496AB"/>
                    </a:gs>
                    <a:gs pos="100000">
                      <a:srgbClr val="007598"/>
                    </a:gs>
                  </a:gsLst>
                  <a:lin ang="54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90000"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3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A3C7C7"/>
                    </a:solidFill>
                    <a:effectLst/>
                    <a:uLnTx/>
                    <a:uFillTx/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분석 데이터</a:t>
                </a:r>
              </a:p>
            </p:txBody>
          </p:sp>
        </p:grpSp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C8AC80BE-BC01-46B6-BA36-F710B39815C7}"/>
              </a:ext>
            </a:extLst>
          </p:cNvPr>
          <p:cNvSpPr txBox="1"/>
          <p:nvPr/>
        </p:nvSpPr>
        <p:spPr>
          <a:xfrm>
            <a:off x="6928378" y="257175"/>
            <a:ext cx="12858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DCCB9A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목차넷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DCCB9A"/>
              </a:solidFill>
              <a:effectLst/>
              <a:uLnTx/>
              <a:uFillTx/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F2EDC2E2-CB2D-40CC-9D58-E43E58A73891}"/>
              </a:ext>
            </a:extLst>
          </p:cNvPr>
          <p:cNvCxnSpPr/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12700">
            <a:solidFill>
              <a:srgbClr val="2D38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26208BBC-B5AA-488E-A7A3-4C601600CB09}"/>
              </a:ext>
            </a:extLst>
          </p:cNvPr>
          <p:cNvCxnSpPr/>
          <p:nvPr/>
        </p:nvCxnSpPr>
        <p:spPr>
          <a:xfrm>
            <a:off x="902855" y="1524521"/>
            <a:ext cx="10109200" cy="0"/>
          </a:xfrm>
          <a:prstGeom prst="line">
            <a:avLst/>
          </a:prstGeom>
          <a:ln w="12700">
            <a:solidFill>
              <a:srgbClr val="50676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580765AC-E631-4FFD-9A74-E04D40DC3F3C}"/>
              </a:ext>
            </a:extLst>
          </p:cNvPr>
          <p:cNvSpPr txBox="1"/>
          <p:nvPr/>
        </p:nvSpPr>
        <p:spPr>
          <a:xfrm>
            <a:off x="902855" y="1019152"/>
            <a:ext cx="709865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게임 내 요소 사전설명</a:t>
            </a:r>
            <a:r>
              <a:rPr lang="ko-KR" altLang="en-US" sz="25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6C1DEFE-622D-4663-BDDA-33D870DD10A0}"/>
              </a:ext>
            </a:extLst>
          </p:cNvPr>
          <p:cNvSpPr txBox="1"/>
          <p:nvPr/>
        </p:nvSpPr>
        <p:spPr>
          <a:xfrm>
            <a:off x="534801" y="1804512"/>
            <a:ext cx="105673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10. </a:t>
            </a:r>
            <a:r>
              <a:rPr lang="ko-KR" altLang="en-US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타워</a:t>
            </a:r>
            <a:endParaRPr lang="en-US" altLang="ko-KR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일정 거리 이내에 있는 적군을 최대 하나씩 공격하며 처치 시 골드 및 경험치를 제공한다</a:t>
            </a:r>
            <a:r>
              <a:rPr lang="en-US" altLang="ko-KR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각 라인 별로 세 개</a:t>
            </a:r>
            <a:r>
              <a:rPr lang="en-US" altLang="ko-KR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그리고 넥서스 앞에 추가적으로 두 개가 위치한다</a:t>
            </a:r>
            <a:r>
              <a:rPr lang="en-US" altLang="ko-KR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</a:t>
            </a:r>
          </a:p>
        </p:txBody>
      </p:sp>
      <p:pic>
        <p:nvPicPr>
          <p:cNvPr id="17" name="그림 16" descr="실내, 장식, 플라스틱이(가) 표시된 사진&#10;&#10;자동 생성된 설명">
            <a:extLst>
              <a:ext uri="{FF2B5EF4-FFF2-40B4-BE49-F238E27FC236}">
                <a16:creationId xmlns:a16="http://schemas.microsoft.com/office/drawing/2014/main" id="{723FEB05-7673-42A3-BEBA-098C90431F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877" y="3036148"/>
            <a:ext cx="5180245" cy="3413782"/>
          </a:xfrm>
          <a:prstGeom prst="rect">
            <a:avLst/>
          </a:prstGeom>
        </p:spPr>
      </p:pic>
      <p:sp>
        <p:nvSpPr>
          <p:cNvPr id="55" name="타원 54">
            <a:extLst>
              <a:ext uri="{FF2B5EF4-FFF2-40B4-BE49-F238E27FC236}">
                <a16:creationId xmlns:a16="http://schemas.microsoft.com/office/drawing/2014/main" id="{7F7E7CD1-BD1D-4FCD-9C03-54E430C6CE4B}"/>
              </a:ext>
            </a:extLst>
          </p:cNvPr>
          <p:cNvSpPr/>
          <p:nvPr/>
        </p:nvSpPr>
        <p:spPr>
          <a:xfrm>
            <a:off x="5027717" y="5001560"/>
            <a:ext cx="180000" cy="180000"/>
          </a:xfrm>
          <a:prstGeom prst="ellipse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82ED8388-DC3F-438E-BFE9-90C40F742AC2}"/>
              </a:ext>
            </a:extLst>
          </p:cNvPr>
          <p:cNvSpPr/>
          <p:nvPr/>
        </p:nvSpPr>
        <p:spPr>
          <a:xfrm>
            <a:off x="4854784" y="4831085"/>
            <a:ext cx="180000" cy="180000"/>
          </a:xfrm>
          <a:prstGeom prst="ellipse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13DFCDDF-D58E-4E80-90EC-F259F92E5ACC}"/>
              </a:ext>
            </a:extLst>
          </p:cNvPr>
          <p:cNvSpPr/>
          <p:nvPr/>
        </p:nvSpPr>
        <p:spPr>
          <a:xfrm>
            <a:off x="5383442" y="5091560"/>
            <a:ext cx="180000" cy="180000"/>
          </a:xfrm>
          <a:prstGeom prst="ellipse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AF33B27D-D4F3-44F2-AF12-9B9DAD9B308C}"/>
              </a:ext>
            </a:extLst>
          </p:cNvPr>
          <p:cNvSpPr/>
          <p:nvPr/>
        </p:nvSpPr>
        <p:spPr>
          <a:xfrm>
            <a:off x="5395759" y="4667407"/>
            <a:ext cx="180000" cy="180000"/>
          </a:xfrm>
          <a:prstGeom prst="ellipse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4D147DC9-E914-4906-991F-4B25E5BE4CB1}"/>
              </a:ext>
            </a:extLst>
          </p:cNvPr>
          <p:cNvSpPr/>
          <p:nvPr/>
        </p:nvSpPr>
        <p:spPr>
          <a:xfrm>
            <a:off x="4847717" y="4522779"/>
            <a:ext cx="180000" cy="180000"/>
          </a:xfrm>
          <a:prstGeom prst="ellipse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C0BC7AFA-4791-4F15-9224-C6CE1EAE0784}"/>
              </a:ext>
            </a:extLst>
          </p:cNvPr>
          <p:cNvSpPr/>
          <p:nvPr/>
        </p:nvSpPr>
        <p:spPr>
          <a:xfrm>
            <a:off x="4990861" y="4167542"/>
            <a:ext cx="180000" cy="180000"/>
          </a:xfrm>
          <a:prstGeom prst="ellipse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A22F0824-87DE-4CBB-B88B-C27FF64DBC0D}"/>
              </a:ext>
            </a:extLst>
          </p:cNvPr>
          <p:cNvSpPr/>
          <p:nvPr/>
        </p:nvSpPr>
        <p:spPr>
          <a:xfrm>
            <a:off x="5080861" y="3694153"/>
            <a:ext cx="180000" cy="180000"/>
          </a:xfrm>
          <a:prstGeom prst="ellipse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D4F45E87-E8E7-4AD1-BCEE-764BEE4583D5}"/>
              </a:ext>
            </a:extLst>
          </p:cNvPr>
          <p:cNvSpPr/>
          <p:nvPr/>
        </p:nvSpPr>
        <p:spPr>
          <a:xfrm>
            <a:off x="5638454" y="4487407"/>
            <a:ext cx="180000" cy="180000"/>
          </a:xfrm>
          <a:prstGeom prst="ellipse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8C654744-0D73-4491-B7FE-B27CDB781125}"/>
              </a:ext>
            </a:extLst>
          </p:cNvPr>
          <p:cNvSpPr/>
          <p:nvPr/>
        </p:nvSpPr>
        <p:spPr>
          <a:xfrm>
            <a:off x="5867455" y="4342779"/>
            <a:ext cx="180000" cy="180000"/>
          </a:xfrm>
          <a:prstGeom prst="ellipse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BE5ABD91-B724-4F6A-84D0-E52953FD5DCF}"/>
              </a:ext>
            </a:extLst>
          </p:cNvPr>
          <p:cNvSpPr/>
          <p:nvPr/>
        </p:nvSpPr>
        <p:spPr>
          <a:xfrm>
            <a:off x="6005999" y="5091560"/>
            <a:ext cx="180000" cy="180000"/>
          </a:xfrm>
          <a:prstGeom prst="ellipse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0C418D1C-AAEF-48DF-A922-A126CB1AD23B}"/>
              </a:ext>
            </a:extLst>
          </p:cNvPr>
          <p:cNvSpPr/>
          <p:nvPr/>
        </p:nvSpPr>
        <p:spPr>
          <a:xfrm>
            <a:off x="6800344" y="5091560"/>
            <a:ext cx="180000" cy="180000"/>
          </a:xfrm>
          <a:prstGeom prst="ellipse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DB65DC29-817F-4C2E-A2D0-DC7156E5D4B4}"/>
              </a:ext>
            </a:extLst>
          </p:cNvPr>
          <p:cNvSpPr/>
          <p:nvPr/>
        </p:nvSpPr>
        <p:spPr>
          <a:xfrm>
            <a:off x="6266389" y="4087027"/>
            <a:ext cx="180000" cy="180000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CB8BB0EA-DFA0-46B0-9D4E-D6D7C7D74E07}"/>
              </a:ext>
            </a:extLst>
          </p:cNvPr>
          <p:cNvSpPr/>
          <p:nvPr/>
        </p:nvSpPr>
        <p:spPr>
          <a:xfrm>
            <a:off x="6542614" y="3870813"/>
            <a:ext cx="180000" cy="180000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EBBBD207-D63D-4C37-B9CE-4B2519A9470B}"/>
              </a:ext>
            </a:extLst>
          </p:cNvPr>
          <p:cNvSpPr/>
          <p:nvPr/>
        </p:nvSpPr>
        <p:spPr>
          <a:xfrm>
            <a:off x="6800344" y="3680441"/>
            <a:ext cx="180000" cy="180000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DA4DF1C1-09D3-4345-B792-F5FE16DFBDB2}"/>
              </a:ext>
            </a:extLst>
          </p:cNvPr>
          <p:cNvSpPr/>
          <p:nvPr/>
        </p:nvSpPr>
        <p:spPr>
          <a:xfrm>
            <a:off x="5548454" y="3429000"/>
            <a:ext cx="180000" cy="180000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2684D8B0-AC8B-4D1B-A31B-1B0E042505C0}"/>
              </a:ext>
            </a:extLst>
          </p:cNvPr>
          <p:cNvSpPr/>
          <p:nvPr/>
        </p:nvSpPr>
        <p:spPr>
          <a:xfrm>
            <a:off x="6236753" y="3429000"/>
            <a:ext cx="180000" cy="180000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C1BE0D31-4C14-46CA-BA1C-8882C0A4F5E2}"/>
              </a:ext>
            </a:extLst>
          </p:cNvPr>
          <p:cNvSpPr/>
          <p:nvPr/>
        </p:nvSpPr>
        <p:spPr>
          <a:xfrm>
            <a:off x="6632614" y="3437223"/>
            <a:ext cx="180000" cy="180000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DDF7B652-A4F7-4F7B-A1C7-CBD0EFA02650}"/>
              </a:ext>
            </a:extLst>
          </p:cNvPr>
          <p:cNvSpPr/>
          <p:nvPr/>
        </p:nvSpPr>
        <p:spPr>
          <a:xfrm>
            <a:off x="6969758" y="3437223"/>
            <a:ext cx="180000" cy="180000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id="{80417BBD-AF34-4330-B833-073B222F56A5}"/>
              </a:ext>
            </a:extLst>
          </p:cNvPr>
          <p:cNvSpPr/>
          <p:nvPr/>
        </p:nvSpPr>
        <p:spPr>
          <a:xfrm>
            <a:off x="7103399" y="3576906"/>
            <a:ext cx="180000" cy="180000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8B6D4FB7-2E07-4BF7-95F1-0528993C7CD5}"/>
              </a:ext>
            </a:extLst>
          </p:cNvPr>
          <p:cNvSpPr/>
          <p:nvPr/>
        </p:nvSpPr>
        <p:spPr>
          <a:xfrm>
            <a:off x="7201863" y="3799951"/>
            <a:ext cx="180000" cy="180000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7AC7CEBE-7C46-4E25-81AD-1F05208719F6}"/>
              </a:ext>
            </a:extLst>
          </p:cNvPr>
          <p:cNvSpPr/>
          <p:nvPr/>
        </p:nvSpPr>
        <p:spPr>
          <a:xfrm>
            <a:off x="7465641" y="4612779"/>
            <a:ext cx="180000" cy="180000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id="{A21B0A2F-7BDD-4AC9-8902-D57D2B2CC330}"/>
              </a:ext>
            </a:extLst>
          </p:cNvPr>
          <p:cNvSpPr/>
          <p:nvPr/>
        </p:nvSpPr>
        <p:spPr>
          <a:xfrm>
            <a:off x="7285641" y="4124473"/>
            <a:ext cx="180000" cy="180000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BBE9E4FD-D0D1-4ACF-B8FB-7E4DD173D1DC}"/>
              </a:ext>
            </a:extLst>
          </p:cNvPr>
          <p:cNvSpPr txBox="1"/>
          <p:nvPr/>
        </p:nvSpPr>
        <p:spPr>
          <a:xfrm>
            <a:off x="3070753" y="257175"/>
            <a:ext cx="12858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DCCB9A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주제선정</a:t>
            </a: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63A1C8B4-DD56-47F4-95EC-B160BBEF8510}"/>
              </a:ext>
            </a:extLst>
          </p:cNvPr>
          <p:cNvSpPr/>
          <p:nvPr/>
        </p:nvSpPr>
        <p:spPr>
          <a:xfrm>
            <a:off x="4506089" y="-3401"/>
            <a:ext cx="1544405" cy="838200"/>
          </a:xfrm>
          <a:prstGeom prst="rect">
            <a:avLst/>
          </a:prstGeom>
          <a:gradFill flip="none" rotWithShape="1">
            <a:gsLst>
              <a:gs pos="0">
                <a:srgbClr val="E0CFAE">
                  <a:alpha val="30000"/>
                </a:srgbClr>
              </a:gs>
              <a:gs pos="48000">
                <a:srgbClr val="E0CFAE">
                  <a:alpha val="10000"/>
                </a:srgbClr>
              </a:gs>
              <a:gs pos="100000">
                <a:srgbClr val="E0CFAE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BBA5892A-8796-4E8B-9F87-8879341B3B19}"/>
              </a:ext>
            </a:extLst>
          </p:cNvPr>
          <p:cNvSpPr txBox="1"/>
          <p:nvPr/>
        </p:nvSpPr>
        <p:spPr>
          <a:xfrm>
            <a:off x="3070753" y="257175"/>
            <a:ext cx="12858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DCCB9A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주제선정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D5A4EF3-8E23-4362-B6CE-B374DFC9B67A}"/>
              </a:ext>
            </a:extLst>
          </p:cNvPr>
          <p:cNvSpPr txBox="1"/>
          <p:nvPr/>
        </p:nvSpPr>
        <p:spPr>
          <a:xfrm>
            <a:off x="6141506" y="254289"/>
            <a:ext cx="12858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dirty="0">
                <a:solidFill>
                  <a:srgbClr val="DCCB9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분석 결과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DCCB9A"/>
              </a:solidFill>
              <a:effectLst/>
              <a:uLnTx/>
              <a:uFillTx/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055DC6F6-9C51-42E9-82D1-1EB0FA1F5E7E}"/>
              </a:ext>
            </a:extLst>
          </p:cNvPr>
          <p:cNvSpPr txBox="1"/>
          <p:nvPr/>
        </p:nvSpPr>
        <p:spPr>
          <a:xfrm>
            <a:off x="4410840" y="254289"/>
            <a:ext cx="17327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E8E1CF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데이터</a:t>
            </a:r>
            <a:r>
              <a:rPr lang="en-US" altLang="ko-KR" sz="2000" b="1" dirty="0">
                <a:solidFill>
                  <a:srgbClr val="E8E1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kumimoji="0" lang="ko-KR" alt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E8E1CF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전처리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E8E1CF"/>
              </a:solidFill>
              <a:effectLst/>
              <a:uLnTx/>
              <a:uFillTx/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098189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D60F8092-0924-425F-9280-81324E40EC9D}"/>
              </a:ext>
            </a:extLst>
          </p:cNvPr>
          <p:cNvCxnSpPr/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12700">
            <a:solidFill>
              <a:srgbClr val="2D38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4CACA3F9-E8F1-4051-AB88-EBDC86DC864E}"/>
              </a:ext>
            </a:extLst>
          </p:cNvPr>
          <p:cNvGrpSpPr/>
          <p:nvPr/>
        </p:nvGrpSpPr>
        <p:grpSpPr>
          <a:xfrm>
            <a:off x="311289" y="199972"/>
            <a:ext cx="2082661" cy="438248"/>
            <a:chOff x="5010147" y="5981226"/>
            <a:chExt cx="2307565" cy="485575"/>
          </a:xfrm>
        </p:grpSpPr>
        <p:sp>
          <p:nvSpPr>
            <p:cNvPr id="52" name="자유형 84">
              <a:extLst>
                <a:ext uri="{FF2B5EF4-FFF2-40B4-BE49-F238E27FC236}">
                  <a16:creationId xmlns:a16="http://schemas.microsoft.com/office/drawing/2014/main" id="{F3C96E19-9BFE-4938-B31B-932B30DDD050}"/>
                </a:ext>
              </a:extLst>
            </p:cNvPr>
            <p:cNvSpPr/>
            <p:nvPr/>
          </p:nvSpPr>
          <p:spPr>
            <a:xfrm>
              <a:off x="5010147" y="5981226"/>
              <a:ext cx="2307565" cy="485575"/>
            </a:xfrm>
            <a:custGeom>
              <a:avLst/>
              <a:gdLst>
                <a:gd name="connsiteX0" fmla="*/ 242787 w 2307565"/>
                <a:gd name="connsiteY0" fmla="*/ 0 h 485574"/>
                <a:gd name="connsiteX1" fmla="*/ 247547 w 2307565"/>
                <a:gd name="connsiteY1" fmla="*/ 480 h 485574"/>
                <a:gd name="connsiteX2" fmla="*/ 247547 w 2307565"/>
                <a:gd name="connsiteY2" fmla="*/ 0 h 485574"/>
                <a:gd name="connsiteX3" fmla="*/ 2307565 w 2307565"/>
                <a:gd name="connsiteY3" fmla="*/ 0 h 485574"/>
                <a:gd name="connsiteX4" fmla="*/ 2307565 w 2307565"/>
                <a:gd name="connsiteY4" fmla="*/ 485573 h 485574"/>
                <a:gd name="connsiteX5" fmla="*/ 247547 w 2307565"/>
                <a:gd name="connsiteY5" fmla="*/ 485573 h 485574"/>
                <a:gd name="connsiteX6" fmla="*/ 247547 w 2307565"/>
                <a:gd name="connsiteY6" fmla="*/ 485094 h 485574"/>
                <a:gd name="connsiteX7" fmla="*/ 242787 w 2307565"/>
                <a:gd name="connsiteY7" fmla="*/ 485574 h 485574"/>
                <a:gd name="connsiteX8" fmla="*/ 0 w 2307565"/>
                <a:gd name="connsiteY8" fmla="*/ 242787 h 485574"/>
                <a:gd name="connsiteX9" fmla="*/ 242787 w 2307565"/>
                <a:gd name="connsiteY9" fmla="*/ 0 h 485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07565" h="485574">
                  <a:moveTo>
                    <a:pt x="242787" y="0"/>
                  </a:moveTo>
                  <a:lnTo>
                    <a:pt x="247547" y="480"/>
                  </a:lnTo>
                  <a:lnTo>
                    <a:pt x="247547" y="0"/>
                  </a:lnTo>
                  <a:lnTo>
                    <a:pt x="2307565" y="0"/>
                  </a:lnTo>
                  <a:lnTo>
                    <a:pt x="2307565" y="485573"/>
                  </a:lnTo>
                  <a:lnTo>
                    <a:pt x="247547" y="485573"/>
                  </a:lnTo>
                  <a:lnTo>
                    <a:pt x="247547" y="485094"/>
                  </a:lnTo>
                  <a:lnTo>
                    <a:pt x="242787" y="485574"/>
                  </a:lnTo>
                  <a:cubicBezTo>
                    <a:pt x="108699" y="485574"/>
                    <a:pt x="0" y="376875"/>
                    <a:pt x="0" y="242787"/>
                  </a:cubicBezTo>
                  <a:cubicBezTo>
                    <a:pt x="0" y="108699"/>
                    <a:pt x="108699" y="0"/>
                    <a:pt x="242787" y="0"/>
                  </a:cubicBezTo>
                  <a:close/>
                </a:path>
              </a:pathLst>
            </a:custGeom>
            <a:solidFill>
              <a:srgbClr val="010812">
                <a:alpha val="50196"/>
              </a:srgbClr>
            </a:solidFill>
            <a:ln w="9525">
              <a:solidFill>
                <a:srgbClr val="6C5427"/>
              </a:solidFill>
            </a:ln>
            <a:effectLst>
              <a:outerShdw blurRad="63500" sx="102000" sy="102000" algn="ctr" rotWithShape="0">
                <a:prstClr val="black">
                  <a:alpha val="8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2A43903F-BA9D-47D7-884D-A4CD5239BCDA}"/>
                </a:ext>
              </a:extLst>
            </p:cNvPr>
            <p:cNvGrpSpPr/>
            <p:nvPr/>
          </p:nvGrpSpPr>
          <p:grpSpPr>
            <a:xfrm>
              <a:off x="5072061" y="6038268"/>
              <a:ext cx="2145496" cy="371476"/>
              <a:chOff x="5060167" y="6133518"/>
              <a:chExt cx="2145495" cy="371475"/>
            </a:xfrm>
          </p:grpSpPr>
          <p:sp>
            <p:nvSpPr>
              <p:cNvPr id="54" name="타원 53">
                <a:extLst>
                  <a:ext uri="{FF2B5EF4-FFF2-40B4-BE49-F238E27FC236}">
                    <a16:creationId xmlns:a16="http://schemas.microsoft.com/office/drawing/2014/main" id="{6E446EF2-BE41-4FE8-B2DB-17E794E285F5}"/>
                  </a:ext>
                </a:extLst>
              </p:cNvPr>
              <p:cNvSpPr/>
              <p:nvPr/>
            </p:nvSpPr>
            <p:spPr>
              <a:xfrm>
                <a:off x="5060167" y="6133518"/>
                <a:ext cx="371475" cy="371475"/>
              </a:xfrm>
              <a:prstGeom prst="ellipse">
                <a:avLst/>
              </a:prstGeom>
              <a:solidFill>
                <a:srgbClr val="1E2328"/>
              </a:solidFill>
              <a:ln w="28575">
                <a:gradFill flip="none" rotWithShape="1">
                  <a:gsLst>
                    <a:gs pos="23000">
                      <a:srgbClr val="C4A25C"/>
                    </a:gs>
                    <a:gs pos="0">
                      <a:srgbClr val="E0CFAE"/>
                    </a:gs>
                    <a:gs pos="48000">
                      <a:srgbClr val="BC9033"/>
                    </a:gs>
                    <a:gs pos="100000">
                      <a:srgbClr val="6C5427"/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E0CFAE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맑은 고딕" panose="020B0503020000020004" pitchFamily="50" charset="-127"/>
                    <a:cs typeface="Arial" panose="020B0604020202020204" pitchFamily="34" charset="0"/>
                  </a:rPr>
                  <a:t>!</a:t>
                </a:r>
                <a:endParaRPr kumimoji="0" lang="ko-KR" altLang="en-US" sz="1500" b="0" i="0" u="none" strike="noStrike" kern="1200" cap="none" spc="0" normalizeH="0" baseline="0" noProof="0" dirty="0">
                  <a:ln>
                    <a:noFill/>
                  </a:ln>
                  <a:solidFill>
                    <a:srgbClr val="E0CFAE"/>
                  </a:solidFill>
                  <a:effectLst/>
                  <a:uLnTx/>
                  <a:uFillTx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56" name="자유형 87">
                <a:extLst>
                  <a:ext uri="{FF2B5EF4-FFF2-40B4-BE49-F238E27FC236}">
                    <a16:creationId xmlns:a16="http://schemas.microsoft.com/office/drawing/2014/main" id="{4E8B0BB2-CCF7-4B33-AF30-D2BD7B5066E3}"/>
                  </a:ext>
                </a:extLst>
              </p:cNvPr>
              <p:cNvSpPr/>
              <p:nvPr/>
            </p:nvSpPr>
            <p:spPr>
              <a:xfrm>
                <a:off x="5431641" y="6133518"/>
                <a:ext cx="1774021" cy="371475"/>
              </a:xfrm>
              <a:custGeom>
                <a:avLst/>
                <a:gdLst>
                  <a:gd name="connsiteX0" fmla="*/ 2 w 1774021"/>
                  <a:gd name="connsiteY0" fmla="*/ 0 h 371475"/>
                  <a:gd name="connsiteX1" fmla="*/ 1588284 w 1774021"/>
                  <a:gd name="connsiteY1" fmla="*/ 0 h 371475"/>
                  <a:gd name="connsiteX2" fmla="*/ 1774021 w 1774021"/>
                  <a:gd name="connsiteY2" fmla="*/ 185738 h 371475"/>
                  <a:gd name="connsiteX3" fmla="*/ 1588284 w 1774021"/>
                  <a:gd name="connsiteY3" fmla="*/ 371475 h 371475"/>
                  <a:gd name="connsiteX4" fmla="*/ 0 w 1774021"/>
                  <a:gd name="connsiteY4" fmla="*/ 371475 h 371475"/>
                  <a:gd name="connsiteX5" fmla="*/ 16957 w 1774021"/>
                  <a:gd name="connsiteY5" fmla="*/ 357485 h 371475"/>
                  <a:gd name="connsiteX6" fmla="*/ 88097 w 1774021"/>
                  <a:gd name="connsiteY6" fmla="*/ 185737 h 371475"/>
                  <a:gd name="connsiteX7" fmla="*/ 16957 w 1774021"/>
                  <a:gd name="connsiteY7" fmla="*/ 13990 h 371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74021" h="371475">
                    <a:moveTo>
                      <a:pt x="2" y="0"/>
                    </a:moveTo>
                    <a:lnTo>
                      <a:pt x="1588284" y="0"/>
                    </a:lnTo>
                    <a:lnTo>
                      <a:pt x="1774021" y="185738"/>
                    </a:lnTo>
                    <a:lnTo>
                      <a:pt x="1588284" y="371475"/>
                    </a:lnTo>
                    <a:lnTo>
                      <a:pt x="0" y="371475"/>
                    </a:lnTo>
                    <a:lnTo>
                      <a:pt x="16957" y="357485"/>
                    </a:lnTo>
                    <a:cubicBezTo>
                      <a:pt x="60911" y="313531"/>
                      <a:pt x="88097" y="252809"/>
                      <a:pt x="88097" y="185737"/>
                    </a:cubicBezTo>
                    <a:cubicBezTo>
                      <a:pt x="88097" y="118666"/>
                      <a:pt x="60911" y="57944"/>
                      <a:pt x="16957" y="13990"/>
                    </a:cubicBezTo>
                    <a:close/>
                  </a:path>
                </a:pathLst>
              </a:custGeom>
              <a:solidFill>
                <a:srgbClr val="1E2328"/>
              </a:solidFill>
              <a:ln w="28575">
                <a:gradFill flip="none" rotWithShape="1">
                  <a:gsLst>
                    <a:gs pos="0">
                      <a:srgbClr val="0496AB"/>
                    </a:gs>
                    <a:gs pos="100000">
                      <a:srgbClr val="007598"/>
                    </a:gs>
                  </a:gsLst>
                  <a:lin ang="54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90000"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3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A3C7C7"/>
                    </a:solidFill>
                    <a:effectLst/>
                    <a:uLnTx/>
                    <a:uFillTx/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분석 데이터</a:t>
                </a:r>
              </a:p>
            </p:txBody>
          </p:sp>
        </p:grpSp>
      </p:grp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F2EDC2E2-CB2D-40CC-9D58-E43E58A73891}"/>
              </a:ext>
            </a:extLst>
          </p:cNvPr>
          <p:cNvCxnSpPr/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12700">
            <a:solidFill>
              <a:srgbClr val="2D38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26208BBC-B5AA-488E-A7A3-4C601600CB09}"/>
              </a:ext>
            </a:extLst>
          </p:cNvPr>
          <p:cNvCxnSpPr/>
          <p:nvPr/>
        </p:nvCxnSpPr>
        <p:spPr>
          <a:xfrm>
            <a:off x="902855" y="1524521"/>
            <a:ext cx="10109200" cy="0"/>
          </a:xfrm>
          <a:prstGeom prst="line">
            <a:avLst/>
          </a:prstGeom>
          <a:ln w="12700">
            <a:solidFill>
              <a:srgbClr val="50676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580765AC-E631-4FFD-9A74-E04D40DC3F3C}"/>
              </a:ext>
            </a:extLst>
          </p:cNvPr>
          <p:cNvSpPr txBox="1"/>
          <p:nvPr/>
        </p:nvSpPr>
        <p:spPr>
          <a:xfrm>
            <a:off x="902855" y="1019152"/>
            <a:ext cx="709865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게임 내 요소 사전설명</a:t>
            </a:r>
            <a:r>
              <a:rPr lang="ko-KR" altLang="en-US" sz="25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6C1DEFE-622D-4663-BDDA-33D870DD10A0}"/>
              </a:ext>
            </a:extLst>
          </p:cNvPr>
          <p:cNvSpPr txBox="1"/>
          <p:nvPr/>
        </p:nvSpPr>
        <p:spPr>
          <a:xfrm>
            <a:off x="534801" y="1804512"/>
            <a:ext cx="105673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11. </a:t>
            </a:r>
            <a:r>
              <a:rPr lang="ko-KR" altLang="en-US" dirty="0" err="1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억제기</a:t>
            </a:r>
            <a:endParaRPr lang="en-US" altLang="ko-KR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각 라인 별로 </a:t>
            </a:r>
            <a:r>
              <a:rPr lang="en-US" altLang="ko-KR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</a:t>
            </a:r>
            <a:r>
              <a:rPr lang="ko-KR" altLang="en-US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개씩 위치하며 해당 라인의 타워 세 개가 파괴된 이후에만 파괴될 수 있다</a:t>
            </a:r>
            <a:r>
              <a:rPr lang="en-US" altLang="ko-KR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상대 억제기를 파괴하면 해당 억제기가 재생되는 </a:t>
            </a:r>
            <a:r>
              <a:rPr lang="en-US" altLang="ko-KR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5</a:t>
            </a:r>
            <a:r>
              <a:rPr lang="ko-KR" altLang="en-US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분 뒤까지 해당 라인의 </a:t>
            </a:r>
            <a:r>
              <a:rPr lang="ko-KR" altLang="en-US" dirty="0" err="1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미니언이</a:t>
            </a:r>
            <a:r>
              <a:rPr lang="ko-KR" altLang="en-US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강화된다</a:t>
            </a:r>
            <a:r>
              <a:rPr lang="en-US" altLang="ko-KR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</a:t>
            </a:r>
          </a:p>
        </p:txBody>
      </p:sp>
      <p:pic>
        <p:nvPicPr>
          <p:cNvPr id="17" name="그림 16" descr="실내, 장식, 플라스틱이(가) 표시된 사진&#10;&#10;자동 생성된 설명">
            <a:extLst>
              <a:ext uri="{FF2B5EF4-FFF2-40B4-BE49-F238E27FC236}">
                <a16:creationId xmlns:a16="http://schemas.microsoft.com/office/drawing/2014/main" id="{723FEB05-7673-42A3-BEBA-098C90431F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877" y="3036148"/>
            <a:ext cx="5180245" cy="3413782"/>
          </a:xfrm>
          <a:prstGeom prst="rect">
            <a:avLst/>
          </a:prstGeom>
        </p:spPr>
      </p:pic>
      <p:sp>
        <p:nvSpPr>
          <p:cNvPr id="40" name="타원 39">
            <a:extLst>
              <a:ext uri="{FF2B5EF4-FFF2-40B4-BE49-F238E27FC236}">
                <a16:creationId xmlns:a16="http://schemas.microsoft.com/office/drawing/2014/main" id="{23C94751-2AB7-4333-B455-0A86DD9F74FB}"/>
              </a:ext>
            </a:extLst>
          </p:cNvPr>
          <p:cNvSpPr/>
          <p:nvPr/>
        </p:nvSpPr>
        <p:spPr>
          <a:xfrm>
            <a:off x="5262409" y="4800757"/>
            <a:ext cx="180000" cy="180000"/>
          </a:xfrm>
          <a:prstGeom prst="ellipse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0A5579F7-1417-40C5-838B-78EA85F14085}"/>
              </a:ext>
            </a:extLst>
          </p:cNvPr>
          <p:cNvSpPr/>
          <p:nvPr/>
        </p:nvSpPr>
        <p:spPr>
          <a:xfrm>
            <a:off x="6857428" y="3658137"/>
            <a:ext cx="180000" cy="180000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93A4D6C1-CC23-48BE-BC8E-ED935C553642}"/>
              </a:ext>
            </a:extLst>
          </p:cNvPr>
          <p:cNvSpPr/>
          <p:nvPr/>
        </p:nvSpPr>
        <p:spPr>
          <a:xfrm>
            <a:off x="5251268" y="5153479"/>
            <a:ext cx="180000" cy="180000"/>
          </a:xfrm>
          <a:prstGeom prst="ellipse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4143BE7A-010A-4A89-AF11-8C6D82AD57E8}"/>
              </a:ext>
            </a:extLst>
          </p:cNvPr>
          <p:cNvSpPr/>
          <p:nvPr/>
        </p:nvSpPr>
        <p:spPr>
          <a:xfrm>
            <a:off x="4838615" y="4639807"/>
            <a:ext cx="180000" cy="180000"/>
          </a:xfrm>
          <a:prstGeom prst="ellipse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22E7BAAF-79DB-4AFC-83FC-168C42DB32F5}"/>
              </a:ext>
            </a:extLst>
          </p:cNvPr>
          <p:cNvSpPr/>
          <p:nvPr/>
        </p:nvSpPr>
        <p:spPr>
          <a:xfrm>
            <a:off x="7255799" y="3729306"/>
            <a:ext cx="180000" cy="180000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825819F6-8149-4AAA-9AEF-19D5B3764965}"/>
              </a:ext>
            </a:extLst>
          </p:cNvPr>
          <p:cNvSpPr/>
          <p:nvPr/>
        </p:nvSpPr>
        <p:spPr>
          <a:xfrm>
            <a:off x="6748378" y="3474090"/>
            <a:ext cx="180000" cy="180000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5DE1050-543A-41FA-82CC-E099876B092A}"/>
              </a:ext>
            </a:extLst>
          </p:cNvPr>
          <p:cNvSpPr txBox="1"/>
          <p:nvPr/>
        </p:nvSpPr>
        <p:spPr>
          <a:xfrm>
            <a:off x="3070753" y="257175"/>
            <a:ext cx="12858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DCCB9A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주제선정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054AB9DD-1DBF-426E-971A-E4C98623D952}"/>
              </a:ext>
            </a:extLst>
          </p:cNvPr>
          <p:cNvSpPr/>
          <p:nvPr/>
        </p:nvSpPr>
        <p:spPr>
          <a:xfrm>
            <a:off x="4506089" y="-3401"/>
            <a:ext cx="1544405" cy="838200"/>
          </a:xfrm>
          <a:prstGeom prst="rect">
            <a:avLst/>
          </a:prstGeom>
          <a:gradFill flip="none" rotWithShape="1">
            <a:gsLst>
              <a:gs pos="0">
                <a:srgbClr val="E0CFAE">
                  <a:alpha val="30000"/>
                </a:srgbClr>
              </a:gs>
              <a:gs pos="48000">
                <a:srgbClr val="E0CFAE">
                  <a:alpha val="10000"/>
                </a:srgbClr>
              </a:gs>
              <a:gs pos="100000">
                <a:srgbClr val="E0CFAE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9BD50B2-75A8-4ED0-8C6B-17C7DF1914CF}"/>
              </a:ext>
            </a:extLst>
          </p:cNvPr>
          <p:cNvSpPr txBox="1"/>
          <p:nvPr/>
        </p:nvSpPr>
        <p:spPr>
          <a:xfrm>
            <a:off x="3070753" y="257175"/>
            <a:ext cx="12858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DCCB9A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주제선정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ABD1CC8-7AF7-4C81-97EC-4CD3767747D6}"/>
              </a:ext>
            </a:extLst>
          </p:cNvPr>
          <p:cNvSpPr txBox="1"/>
          <p:nvPr/>
        </p:nvSpPr>
        <p:spPr>
          <a:xfrm>
            <a:off x="6141506" y="254289"/>
            <a:ext cx="12858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dirty="0">
                <a:solidFill>
                  <a:srgbClr val="DCCB9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분석 결과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DCCB9A"/>
              </a:solidFill>
              <a:effectLst/>
              <a:uLnTx/>
              <a:uFillTx/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655B3D3-1542-4AE7-9658-9A734FF15277}"/>
              </a:ext>
            </a:extLst>
          </p:cNvPr>
          <p:cNvSpPr txBox="1"/>
          <p:nvPr/>
        </p:nvSpPr>
        <p:spPr>
          <a:xfrm>
            <a:off x="4410840" y="254289"/>
            <a:ext cx="17327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E8E1CF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데이터</a:t>
            </a:r>
            <a:r>
              <a:rPr lang="en-US" altLang="ko-KR" sz="2000" b="1" dirty="0">
                <a:solidFill>
                  <a:srgbClr val="E8E1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kumimoji="0" lang="ko-KR" alt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E8E1CF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전처리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E8E1CF"/>
              </a:solidFill>
              <a:effectLst/>
              <a:uLnTx/>
              <a:uFillTx/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곱하기 기호 1">
            <a:extLst>
              <a:ext uri="{FF2B5EF4-FFF2-40B4-BE49-F238E27FC236}">
                <a16:creationId xmlns:a16="http://schemas.microsoft.com/office/drawing/2014/main" id="{82491280-820C-41AD-98F5-2D50578A48E2}"/>
              </a:ext>
            </a:extLst>
          </p:cNvPr>
          <p:cNvSpPr/>
          <p:nvPr/>
        </p:nvSpPr>
        <p:spPr>
          <a:xfrm>
            <a:off x="6252730" y="4081895"/>
            <a:ext cx="221672" cy="249382"/>
          </a:xfrm>
          <a:prstGeom prst="mathMultiply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곱하기 기호 24">
            <a:extLst>
              <a:ext uri="{FF2B5EF4-FFF2-40B4-BE49-F238E27FC236}">
                <a16:creationId xmlns:a16="http://schemas.microsoft.com/office/drawing/2014/main" id="{D1B52698-EDDA-4772-9BCC-C2C8CC73DAFD}"/>
              </a:ext>
            </a:extLst>
          </p:cNvPr>
          <p:cNvSpPr/>
          <p:nvPr/>
        </p:nvSpPr>
        <p:spPr>
          <a:xfrm>
            <a:off x="6443791" y="3918831"/>
            <a:ext cx="221672" cy="249382"/>
          </a:xfrm>
          <a:prstGeom prst="mathMultiply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곱하기 기호 25">
            <a:extLst>
              <a:ext uri="{FF2B5EF4-FFF2-40B4-BE49-F238E27FC236}">
                <a16:creationId xmlns:a16="http://schemas.microsoft.com/office/drawing/2014/main" id="{B0C18777-CEDE-4ACD-9977-74EC696EA2B1}"/>
              </a:ext>
            </a:extLst>
          </p:cNvPr>
          <p:cNvSpPr/>
          <p:nvPr/>
        </p:nvSpPr>
        <p:spPr>
          <a:xfrm>
            <a:off x="6661530" y="3737291"/>
            <a:ext cx="221672" cy="249382"/>
          </a:xfrm>
          <a:prstGeom prst="mathMultiply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12277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D60F8092-0924-425F-9280-81324E40EC9D}"/>
              </a:ext>
            </a:extLst>
          </p:cNvPr>
          <p:cNvCxnSpPr/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12700">
            <a:solidFill>
              <a:srgbClr val="2D38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4CACA3F9-E8F1-4051-AB88-EBDC86DC864E}"/>
              </a:ext>
            </a:extLst>
          </p:cNvPr>
          <p:cNvGrpSpPr/>
          <p:nvPr/>
        </p:nvGrpSpPr>
        <p:grpSpPr>
          <a:xfrm>
            <a:off x="311289" y="199972"/>
            <a:ext cx="2082661" cy="438248"/>
            <a:chOff x="5010147" y="5981226"/>
            <a:chExt cx="2307565" cy="485575"/>
          </a:xfrm>
        </p:grpSpPr>
        <p:sp>
          <p:nvSpPr>
            <p:cNvPr id="52" name="자유형 84">
              <a:extLst>
                <a:ext uri="{FF2B5EF4-FFF2-40B4-BE49-F238E27FC236}">
                  <a16:creationId xmlns:a16="http://schemas.microsoft.com/office/drawing/2014/main" id="{F3C96E19-9BFE-4938-B31B-932B30DDD050}"/>
                </a:ext>
              </a:extLst>
            </p:cNvPr>
            <p:cNvSpPr/>
            <p:nvPr/>
          </p:nvSpPr>
          <p:spPr>
            <a:xfrm>
              <a:off x="5010147" y="5981226"/>
              <a:ext cx="2307565" cy="485575"/>
            </a:xfrm>
            <a:custGeom>
              <a:avLst/>
              <a:gdLst>
                <a:gd name="connsiteX0" fmla="*/ 242787 w 2307565"/>
                <a:gd name="connsiteY0" fmla="*/ 0 h 485574"/>
                <a:gd name="connsiteX1" fmla="*/ 247547 w 2307565"/>
                <a:gd name="connsiteY1" fmla="*/ 480 h 485574"/>
                <a:gd name="connsiteX2" fmla="*/ 247547 w 2307565"/>
                <a:gd name="connsiteY2" fmla="*/ 0 h 485574"/>
                <a:gd name="connsiteX3" fmla="*/ 2307565 w 2307565"/>
                <a:gd name="connsiteY3" fmla="*/ 0 h 485574"/>
                <a:gd name="connsiteX4" fmla="*/ 2307565 w 2307565"/>
                <a:gd name="connsiteY4" fmla="*/ 485573 h 485574"/>
                <a:gd name="connsiteX5" fmla="*/ 247547 w 2307565"/>
                <a:gd name="connsiteY5" fmla="*/ 485573 h 485574"/>
                <a:gd name="connsiteX6" fmla="*/ 247547 w 2307565"/>
                <a:gd name="connsiteY6" fmla="*/ 485094 h 485574"/>
                <a:gd name="connsiteX7" fmla="*/ 242787 w 2307565"/>
                <a:gd name="connsiteY7" fmla="*/ 485574 h 485574"/>
                <a:gd name="connsiteX8" fmla="*/ 0 w 2307565"/>
                <a:gd name="connsiteY8" fmla="*/ 242787 h 485574"/>
                <a:gd name="connsiteX9" fmla="*/ 242787 w 2307565"/>
                <a:gd name="connsiteY9" fmla="*/ 0 h 485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07565" h="485574">
                  <a:moveTo>
                    <a:pt x="242787" y="0"/>
                  </a:moveTo>
                  <a:lnTo>
                    <a:pt x="247547" y="480"/>
                  </a:lnTo>
                  <a:lnTo>
                    <a:pt x="247547" y="0"/>
                  </a:lnTo>
                  <a:lnTo>
                    <a:pt x="2307565" y="0"/>
                  </a:lnTo>
                  <a:lnTo>
                    <a:pt x="2307565" y="485573"/>
                  </a:lnTo>
                  <a:lnTo>
                    <a:pt x="247547" y="485573"/>
                  </a:lnTo>
                  <a:lnTo>
                    <a:pt x="247547" y="485094"/>
                  </a:lnTo>
                  <a:lnTo>
                    <a:pt x="242787" y="485574"/>
                  </a:lnTo>
                  <a:cubicBezTo>
                    <a:pt x="108699" y="485574"/>
                    <a:pt x="0" y="376875"/>
                    <a:pt x="0" y="242787"/>
                  </a:cubicBezTo>
                  <a:cubicBezTo>
                    <a:pt x="0" y="108699"/>
                    <a:pt x="108699" y="0"/>
                    <a:pt x="242787" y="0"/>
                  </a:cubicBezTo>
                  <a:close/>
                </a:path>
              </a:pathLst>
            </a:custGeom>
            <a:solidFill>
              <a:srgbClr val="010812">
                <a:alpha val="50196"/>
              </a:srgbClr>
            </a:solidFill>
            <a:ln w="9525">
              <a:solidFill>
                <a:srgbClr val="6C5427"/>
              </a:solidFill>
            </a:ln>
            <a:effectLst>
              <a:outerShdw blurRad="63500" sx="102000" sy="102000" algn="ctr" rotWithShape="0">
                <a:prstClr val="black">
                  <a:alpha val="8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2A43903F-BA9D-47D7-884D-A4CD5239BCDA}"/>
                </a:ext>
              </a:extLst>
            </p:cNvPr>
            <p:cNvGrpSpPr/>
            <p:nvPr/>
          </p:nvGrpSpPr>
          <p:grpSpPr>
            <a:xfrm>
              <a:off x="5072061" y="6038268"/>
              <a:ext cx="2145496" cy="371476"/>
              <a:chOff x="5060167" y="6133518"/>
              <a:chExt cx="2145495" cy="371475"/>
            </a:xfrm>
          </p:grpSpPr>
          <p:sp>
            <p:nvSpPr>
              <p:cNvPr id="54" name="타원 53">
                <a:extLst>
                  <a:ext uri="{FF2B5EF4-FFF2-40B4-BE49-F238E27FC236}">
                    <a16:creationId xmlns:a16="http://schemas.microsoft.com/office/drawing/2014/main" id="{6E446EF2-BE41-4FE8-B2DB-17E794E285F5}"/>
                  </a:ext>
                </a:extLst>
              </p:cNvPr>
              <p:cNvSpPr/>
              <p:nvPr/>
            </p:nvSpPr>
            <p:spPr>
              <a:xfrm>
                <a:off x="5060167" y="6133518"/>
                <a:ext cx="371475" cy="371475"/>
              </a:xfrm>
              <a:prstGeom prst="ellipse">
                <a:avLst/>
              </a:prstGeom>
              <a:solidFill>
                <a:srgbClr val="1E2328"/>
              </a:solidFill>
              <a:ln w="28575">
                <a:gradFill flip="none" rotWithShape="1">
                  <a:gsLst>
                    <a:gs pos="23000">
                      <a:srgbClr val="C4A25C"/>
                    </a:gs>
                    <a:gs pos="0">
                      <a:srgbClr val="E0CFAE"/>
                    </a:gs>
                    <a:gs pos="48000">
                      <a:srgbClr val="BC9033"/>
                    </a:gs>
                    <a:gs pos="100000">
                      <a:srgbClr val="6C5427"/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E0CFAE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맑은 고딕" panose="020B0503020000020004" pitchFamily="50" charset="-127"/>
                    <a:cs typeface="Arial" panose="020B0604020202020204" pitchFamily="34" charset="0"/>
                  </a:rPr>
                  <a:t>!</a:t>
                </a:r>
                <a:endParaRPr kumimoji="0" lang="ko-KR" altLang="en-US" sz="1500" b="0" i="0" u="none" strike="noStrike" kern="1200" cap="none" spc="0" normalizeH="0" baseline="0" noProof="0" dirty="0">
                  <a:ln>
                    <a:noFill/>
                  </a:ln>
                  <a:solidFill>
                    <a:srgbClr val="E0CFAE"/>
                  </a:solidFill>
                  <a:effectLst/>
                  <a:uLnTx/>
                  <a:uFillTx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56" name="자유형 87">
                <a:extLst>
                  <a:ext uri="{FF2B5EF4-FFF2-40B4-BE49-F238E27FC236}">
                    <a16:creationId xmlns:a16="http://schemas.microsoft.com/office/drawing/2014/main" id="{4E8B0BB2-CCF7-4B33-AF30-D2BD7B5066E3}"/>
                  </a:ext>
                </a:extLst>
              </p:cNvPr>
              <p:cNvSpPr/>
              <p:nvPr/>
            </p:nvSpPr>
            <p:spPr>
              <a:xfrm>
                <a:off x="5431641" y="6133518"/>
                <a:ext cx="1774021" cy="371475"/>
              </a:xfrm>
              <a:custGeom>
                <a:avLst/>
                <a:gdLst>
                  <a:gd name="connsiteX0" fmla="*/ 2 w 1774021"/>
                  <a:gd name="connsiteY0" fmla="*/ 0 h 371475"/>
                  <a:gd name="connsiteX1" fmla="*/ 1588284 w 1774021"/>
                  <a:gd name="connsiteY1" fmla="*/ 0 h 371475"/>
                  <a:gd name="connsiteX2" fmla="*/ 1774021 w 1774021"/>
                  <a:gd name="connsiteY2" fmla="*/ 185738 h 371475"/>
                  <a:gd name="connsiteX3" fmla="*/ 1588284 w 1774021"/>
                  <a:gd name="connsiteY3" fmla="*/ 371475 h 371475"/>
                  <a:gd name="connsiteX4" fmla="*/ 0 w 1774021"/>
                  <a:gd name="connsiteY4" fmla="*/ 371475 h 371475"/>
                  <a:gd name="connsiteX5" fmla="*/ 16957 w 1774021"/>
                  <a:gd name="connsiteY5" fmla="*/ 357485 h 371475"/>
                  <a:gd name="connsiteX6" fmla="*/ 88097 w 1774021"/>
                  <a:gd name="connsiteY6" fmla="*/ 185737 h 371475"/>
                  <a:gd name="connsiteX7" fmla="*/ 16957 w 1774021"/>
                  <a:gd name="connsiteY7" fmla="*/ 13990 h 371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74021" h="371475">
                    <a:moveTo>
                      <a:pt x="2" y="0"/>
                    </a:moveTo>
                    <a:lnTo>
                      <a:pt x="1588284" y="0"/>
                    </a:lnTo>
                    <a:lnTo>
                      <a:pt x="1774021" y="185738"/>
                    </a:lnTo>
                    <a:lnTo>
                      <a:pt x="1588284" y="371475"/>
                    </a:lnTo>
                    <a:lnTo>
                      <a:pt x="0" y="371475"/>
                    </a:lnTo>
                    <a:lnTo>
                      <a:pt x="16957" y="357485"/>
                    </a:lnTo>
                    <a:cubicBezTo>
                      <a:pt x="60911" y="313531"/>
                      <a:pt x="88097" y="252809"/>
                      <a:pt x="88097" y="185737"/>
                    </a:cubicBezTo>
                    <a:cubicBezTo>
                      <a:pt x="88097" y="118666"/>
                      <a:pt x="60911" y="57944"/>
                      <a:pt x="16957" y="13990"/>
                    </a:cubicBezTo>
                    <a:close/>
                  </a:path>
                </a:pathLst>
              </a:custGeom>
              <a:solidFill>
                <a:srgbClr val="1E2328"/>
              </a:solidFill>
              <a:ln w="28575">
                <a:gradFill flip="none" rotWithShape="1">
                  <a:gsLst>
                    <a:gs pos="0">
                      <a:srgbClr val="0496AB"/>
                    </a:gs>
                    <a:gs pos="100000">
                      <a:srgbClr val="007598"/>
                    </a:gs>
                  </a:gsLst>
                  <a:lin ang="54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90000"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3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A3C7C7"/>
                    </a:solidFill>
                    <a:effectLst/>
                    <a:uLnTx/>
                    <a:uFillTx/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분석 데이터</a:t>
                </a:r>
              </a:p>
            </p:txBody>
          </p:sp>
        </p:grpSp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C8AC80BE-BC01-46B6-BA36-F710B39815C7}"/>
              </a:ext>
            </a:extLst>
          </p:cNvPr>
          <p:cNvSpPr txBox="1"/>
          <p:nvPr/>
        </p:nvSpPr>
        <p:spPr>
          <a:xfrm>
            <a:off x="6928378" y="257175"/>
            <a:ext cx="12858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DCCB9A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목차넷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DCCB9A"/>
              </a:solidFill>
              <a:effectLst/>
              <a:uLnTx/>
              <a:uFillTx/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F2EDC2E2-CB2D-40CC-9D58-E43E58A73891}"/>
              </a:ext>
            </a:extLst>
          </p:cNvPr>
          <p:cNvCxnSpPr/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12700">
            <a:solidFill>
              <a:srgbClr val="2D38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26208BBC-B5AA-488E-A7A3-4C601600CB09}"/>
              </a:ext>
            </a:extLst>
          </p:cNvPr>
          <p:cNvCxnSpPr/>
          <p:nvPr/>
        </p:nvCxnSpPr>
        <p:spPr>
          <a:xfrm>
            <a:off x="902855" y="1524521"/>
            <a:ext cx="10109200" cy="0"/>
          </a:xfrm>
          <a:prstGeom prst="line">
            <a:avLst/>
          </a:prstGeom>
          <a:ln w="12700">
            <a:solidFill>
              <a:srgbClr val="50676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580765AC-E631-4FFD-9A74-E04D40DC3F3C}"/>
              </a:ext>
            </a:extLst>
          </p:cNvPr>
          <p:cNvSpPr txBox="1"/>
          <p:nvPr/>
        </p:nvSpPr>
        <p:spPr>
          <a:xfrm>
            <a:off x="902855" y="1019152"/>
            <a:ext cx="709865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게임 내 요소 사전설명</a:t>
            </a:r>
            <a:r>
              <a:rPr lang="ko-KR" altLang="en-US" sz="25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6C1DEFE-622D-4663-BDDA-33D870DD10A0}"/>
              </a:ext>
            </a:extLst>
          </p:cNvPr>
          <p:cNvSpPr txBox="1"/>
          <p:nvPr/>
        </p:nvSpPr>
        <p:spPr>
          <a:xfrm>
            <a:off x="534801" y="1804512"/>
            <a:ext cx="1056730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12. </a:t>
            </a:r>
            <a:r>
              <a:rPr lang="ko-KR" altLang="en-US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드래곤</a:t>
            </a:r>
            <a:endParaRPr lang="en-US" altLang="ko-KR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게임 시작 후 </a:t>
            </a:r>
            <a:r>
              <a:rPr lang="en-US" altLang="ko-KR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5</a:t>
            </a:r>
            <a:r>
              <a:rPr lang="ko-KR" altLang="en-US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분에 등장하는 오브젝트로 처치 시 경험치 및 골드와 더불어 드래곤의 속성에 해당하는 영구 지속 버프가 적용된다</a:t>
            </a:r>
            <a:r>
              <a:rPr lang="en-US" altLang="ko-KR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 (</a:t>
            </a:r>
            <a:r>
              <a:rPr lang="ko-KR" altLang="en-US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드래곤의 속성은 랜덤이며 처치된 드래곤은 </a:t>
            </a:r>
            <a:r>
              <a:rPr lang="en-US" altLang="ko-KR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5</a:t>
            </a:r>
            <a:r>
              <a:rPr lang="ko-KR" altLang="en-US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분 후에 </a:t>
            </a:r>
            <a:r>
              <a:rPr lang="ko-KR" altLang="en-US" dirty="0" err="1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재생성된다</a:t>
            </a:r>
            <a:r>
              <a:rPr lang="en-US" altLang="ko-KR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한 팀이 드래곤을 총 </a:t>
            </a:r>
            <a:r>
              <a:rPr lang="en-US" altLang="ko-KR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4</a:t>
            </a:r>
            <a:r>
              <a:rPr lang="ko-KR" altLang="en-US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번 처치하는 경우 마지막으로 처치한 용의 속성에 해당하는 추가 버프를 획득한다</a:t>
            </a:r>
            <a:r>
              <a:rPr lang="en-US" altLang="ko-KR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17" name="그림 16" descr="실내, 장식, 플라스틱이(가) 표시된 사진&#10;&#10;자동 생성된 설명">
            <a:extLst>
              <a:ext uri="{FF2B5EF4-FFF2-40B4-BE49-F238E27FC236}">
                <a16:creationId xmlns:a16="http://schemas.microsoft.com/office/drawing/2014/main" id="{723FEB05-7673-42A3-BEBA-098C90431F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877" y="3036148"/>
            <a:ext cx="5180245" cy="3413782"/>
          </a:xfrm>
          <a:prstGeom prst="rect">
            <a:avLst/>
          </a:prstGeom>
        </p:spPr>
      </p:pic>
      <p:sp>
        <p:nvSpPr>
          <p:cNvPr id="23" name="타원 22">
            <a:extLst>
              <a:ext uri="{FF2B5EF4-FFF2-40B4-BE49-F238E27FC236}">
                <a16:creationId xmlns:a16="http://schemas.microsoft.com/office/drawing/2014/main" id="{3A0F6D48-988F-43A5-BE86-F70069687F2F}"/>
              </a:ext>
            </a:extLst>
          </p:cNvPr>
          <p:cNvSpPr/>
          <p:nvPr/>
        </p:nvSpPr>
        <p:spPr>
          <a:xfrm>
            <a:off x="6545982" y="4435914"/>
            <a:ext cx="449943" cy="477054"/>
          </a:xfrm>
          <a:prstGeom prst="ellipse">
            <a:avLst/>
          </a:prstGeom>
          <a:solidFill>
            <a:srgbClr val="FF0000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2B0EF906-147C-4F4E-9155-EC088FB494D8}"/>
              </a:ext>
            </a:extLst>
          </p:cNvPr>
          <p:cNvCxnSpPr>
            <a:cxnSpLocks/>
            <a:stCxn id="23" idx="6"/>
            <a:endCxn id="17" idx="3"/>
          </p:cNvCxnSpPr>
          <p:nvPr/>
        </p:nvCxnSpPr>
        <p:spPr>
          <a:xfrm>
            <a:off x="6995925" y="4674441"/>
            <a:ext cx="1690197" cy="6859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5" name="그림 24" descr="텍스트이(가) 표시된 사진&#10;&#10;자동 생성된 설명">
            <a:extLst>
              <a:ext uri="{FF2B5EF4-FFF2-40B4-BE49-F238E27FC236}">
                <a16:creationId xmlns:a16="http://schemas.microsoft.com/office/drawing/2014/main" id="{8CA2FBC4-7C88-4BB4-B9BA-190A9412FD1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6122" y="3329082"/>
            <a:ext cx="3140362" cy="2690718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AECC511D-48CD-459B-8896-5D775C653A5C}"/>
              </a:ext>
            </a:extLst>
          </p:cNvPr>
          <p:cNvSpPr txBox="1"/>
          <p:nvPr/>
        </p:nvSpPr>
        <p:spPr>
          <a:xfrm>
            <a:off x="3070753" y="257175"/>
            <a:ext cx="12858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DCCB9A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주제선정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21C3832D-9FD7-4DCB-ABDF-BC7288FF5257}"/>
              </a:ext>
            </a:extLst>
          </p:cNvPr>
          <p:cNvSpPr/>
          <p:nvPr/>
        </p:nvSpPr>
        <p:spPr>
          <a:xfrm>
            <a:off x="4506089" y="-3401"/>
            <a:ext cx="1544405" cy="838200"/>
          </a:xfrm>
          <a:prstGeom prst="rect">
            <a:avLst/>
          </a:prstGeom>
          <a:gradFill flip="none" rotWithShape="1">
            <a:gsLst>
              <a:gs pos="0">
                <a:srgbClr val="E0CFAE">
                  <a:alpha val="30000"/>
                </a:srgbClr>
              </a:gs>
              <a:gs pos="48000">
                <a:srgbClr val="E0CFAE">
                  <a:alpha val="10000"/>
                </a:srgbClr>
              </a:gs>
              <a:gs pos="100000">
                <a:srgbClr val="E0CFAE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458C866-D3C4-4733-9071-565AF0278DAA}"/>
              </a:ext>
            </a:extLst>
          </p:cNvPr>
          <p:cNvSpPr txBox="1"/>
          <p:nvPr/>
        </p:nvSpPr>
        <p:spPr>
          <a:xfrm>
            <a:off x="3070753" y="257175"/>
            <a:ext cx="12858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DCCB9A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주제선정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0BEBEDC-5217-4AD9-9AAB-B1E3317B13CD}"/>
              </a:ext>
            </a:extLst>
          </p:cNvPr>
          <p:cNvSpPr txBox="1"/>
          <p:nvPr/>
        </p:nvSpPr>
        <p:spPr>
          <a:xfrm>
            <a:off x="6141506" y="254289"/>
            <a:ext cx="12858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dirty="0">
                <a:solidFill>
                  <a:srgbClr val="DCCB9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분석 결과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DCCB9A"/>
              </a:solidFill>
              <a:effectLst/>
              <a:uLnTx/>
              <a:uFillTx/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7BDF2FF-B5BA-4CC8-8DED-36704783D88E}"/>
              </a:ext>
            </a:extLst>
          </p:cNvPr>
          <p:cNvSpPr txBox="1"/>
          <p:nvPr/>
        </p:nvSpPr>
        <p:spPr>
          <a:xfrm>
            <a:off x="4410840" y="254289"/>
            <a:ext cx="17327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E8E1CF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데이터</a:t>
            </a:r>
            <a:r>
              <a:rPr lang="en-US" altLang="ko-KR" sz="2000" b="1" dirty="0">
                <a:solidFill>
                  <a:srgbClr val="E8E1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kumimoji="0" lang="ko-KR" alt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E8E1CF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전처리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E8E1CF"/>
              </a:solidFill>
              <a:effectLst/>
              <a:uLnTx/>
              <a:uFillTx/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261044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D60F8092-0924-425F-9280-81324E40EC9D}"/>
              </a:ext>
            </a:extLst>
          </p:cNvPr>
          <p:cNvCxnSpPr/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12700">
            <a:solidFill>
              <a:srgbClr val="2D38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4CACA3F9-E8F1-4051-AB88-EBDC86DC864E}"/>
              </a:ext>
            </a:extLst>
          </p:cNvPr>
          <p:cNvGrpSpPr/>
          <p:nvPr/>
        </p:nvGrpSpPr>
        <p:grpSpPr>
          <a:xfrm>
            <a:off x="311289" y="199972"/>
            <a:ext cx="2082661" cy="438248"/>
            <a:chOff x="5010147" y="5981226"/>
            <a:chExt cx="2307565" cy="485575"/>
          </a:xfrm>
        </p:grpSpPr>
        <p:sp>
          <p:nvSpPr>
            <p:cNvPr id="52" name="자유형 84">
              <a:extLst>
                <a:ext uri="{FF2B5EF4-FFF2-40B4-BE49-F238E27FC236}">
                  <a16:creationId xmlns:a16="http://schemas.microsoft.com/office/drawing/2014/main" id="{F3C96E19-9BFE-4938-B31B-932B30DDD050}"/>
                </a:ext>
              </a:extLst>
            </p:cNvPr>
            <p:cNvSpPr/>
            <p:nvPr/>
          </p:nvSpPr>
          <p:spPr>
            <a:xfrm>
              <a:off x="5010147" y="5981226"/>
              <a:ext cx="2307565" cy="485575"/>
            </a:xfrm>
            <a:custGeom>
              <a:avLst/>
              <a:gdLst>
                <a:gd name="connsiteX0" fmla="*/ 242787 w 2307565"/>
                <a:gd name="connsiteY0" fmla="*/ 0 h 485574"/>
                <a:gd name="connsiteX1" fmla="*/ 247547 w 2307565"/>
                <a:gd name="connsiteY1" fmla="*/ 480 h 485574"/>
                <a:gd name="connsiteX2" fmla="*/ 247547 w 2307565"/>
                <a:gd name="connsiteY2" fmla="*/ 0 h 485574"/>
                <a:gd name="connsiteX3" fmla="*/ 2307565 w 2307565"/>
                <a:gd name="connsiteY3" fmla="*/ 0 h 485574"/>
                <a:gd name="connsiteX4" fmla="*/ 2307565 w 2307565"/>
                <a:gd name="connsiteY4" fmla="*/ 485573 h 485574"/>
                <a:gd name="connsiteX5" fmla="*/ 247547 w 2307565"/>
                <a:gd name="connsiteY5" fmla="*/ 485573 h 485574"/>
                <a:gd name="connsiteX6" fmla="*/ 247547 w 2307565"/>
                <a:gd name="connsiteY6" fmla="*/ 485094 h 485574"/>
                <a:gd name="connsiteX7" fmla="*/ 242787 w 2307565"/>
                <a:gd name="connsiteY7" fmla="*/ 485574 h 485574"/>
                <a:gd name="connsiteX8" fmla="*/ 0 w 2307565"/>
                <a:gd name="connsiteY8" fmla="*/ 242787 h 485574"/>
                <a:gd name="connsiteX9" fmla="*/ 242787 w 2307565"/>
                <a:gd name="connsiteY9" fmla="*/ 0 h 485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07565" h="485574">
                  <a:moveTo>
                    <a:pt x="242787" y="0"/>
                  </a:moveTo>
                  <a:lnTo>
                    <a:pt x="247547" y="480"/>
                  </a:lnTo>
                  <a:lnTo>
                    <a:pt x="247547" y="0"/>
                  </a:lnTo>
                  <a:lnTo>
                    <a:pt x="2307565" y="0"/>
                  </a:lnTo>
                  <a:lnTo>
                    <a:pt x="2307565" y="485573"/>
                  </a:lnTo>
                  <a:lnTo>
                    <a:pt x="247547" y="485573"/>
                  </a:lnTo>
                  <a:lnTo>
                    <a:pt x="247547" y="485094"/>
                  </a:lnTo>
                  <a:lnTo>
                    <a:pt x="242787" y="485574"/>
                  </a:lnTo>
                  <a:cubicBezTo>
                    <a:pt x="108699" y="485574"/>
                    <a:pt x="0" y="376875"/>
                    <a:pt x="0" y="242787"/>
                  </a:cubicBezTo>
                  <a:cubicBezTo>
                    <a:pt x="0" y="108699"/>
                    <a:pt x="108699" y="0"/>
                    <a:pt x="242787" y="0"/>
                  </a:cubicBezTo>
                  <a:close/>
                </a:path>
              </a:pathLst>
            </a:custGeom>
            <a:solidFill>
              <a:srgbClr val="010812">
                <a:alpha val="50196"/>
              </a:srgbClr>
            </a:solidFill>
            <a:ln w="9525">
              <a:solidFill>
                <a:srgbClr val="6C5427"/>
              </a:solidFill>
            </a:ln>
            <a:effectLst>
              <a:outerShdw blurRad="63500" sx="102000" sy="102000" algn="ctr" rotWithShape="0">
                <a:prstClr val="black">
                  <a:alpha val="8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2A43903F-BA9D-47D7-884D-A4CD5239BCDA}"/>
                </a:ext>
              </a:extLst>
            </p:cNvPr>
            <p:cNvGrpSpPr/>
            <p:nvPr/>
          </p:nvGrpSpPr>
          <p:grpSpPr>
            <a:xfrm>
              <a:off x="5072061" y="6038268"/>
              <a:ext cx="2145496" cy="371476"/>
              <a:chOff x="5060167" y="6133518"/>
              <a:chExt cx="2145495" cy="371475"/>
            </a:xfrm>
          </p:grpSpPr>
          <p:sp>
            <p:nvSpPr>
              <p:cNvPr id="54" name="타원 53">
                <a:extLst>
                  <a:ext uri="{FF2B5EF4-FFF2-40B4-BE49-F238E27FC236}">
                    <a16:creationId xmlns:a16="http://schemas.microsoft.com/office/drawing/2014/main" id="{6E446EF2-BE41-4FE8-B2DB-17E794E285F5}"/>
                  </a:ext>
                </a:extLst>
              </p:cNvPr>
              <p:cNvSpPr/>
              <p:nvPr/>
            </p:nvSpPr>
            <p:spPr>
              <a:xfrm>
                <a:off x="5060167" y="6133518"/>
                <a:ext cx="371475" cy="371475"/>
              </a:xfrm>
              <a:prstGeom prst="ellipse">
                <a:avLst/>
              </a:prstGeom>
              <a:solidFill>
                <a:srgbClr val="1E2328"/>
              </a:solidFill>
              <a:ln w="28575">
                <a:gradFill flip="none" rotWithShape="1">
                  <a:gsLst>
                    <a:gs pos="23000">
                      <a:srgbClr val="C4A25C"/>
                    </a:gs>
                    <a:gs pos="0">
                      <a:srgbClr val="E0CFAE"/>
                    </a:gs>
                    <a:gs pos="48000">
                      <a:srgbClr val="BC9033"/>
                    </a:gs>
                    <a:gs pos="100000">
                      <a:srgbClr val="6C5427"/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E0CFAE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맑은 고딕" panose="020B0503020000020004" pitchFamily="50" charset="-127"/>
                    <a:cs typeface="Arial" panose="020B0604020202020204" pitchFamily="34" charset="0"/>
                  </a:rPr>
                  <a:t>!</a:t>
                </a:r>
                <a:endParaRPr kumimoji="0" lang="ko-KR" altLang="en-US" sz="1500" b="0" i="0" u="none" strike="noStrike" kern="1200" cap="none" spc="0" normalizeH="0" baseline="0" noProof="0" dirty="0">
                  <a:ln>
                    <a:noFill/>
                  </a:ln>
                  <a:solidFill>
                    <a:srgbClr val="E0CFAE"/>
                  </a:solidFill>
                  <a:effectLst/>
                  <a:uLnTx/>
                  <a:uFillTx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56" name="자유형 87">
                <a:extLst>
                  <a:ext uri="{FF2B5EF4-FFF2-40B4-BE49-F238E27FC236}">
                    <a16:creationId xmlns:a16="http://schemas.microsoft.com/office/drawing/2014/main" id="{4E8B0BB2-CCF7-4B33-AF30-D2BD7B5066E3}"/>
                  </a:ext>
                </a:extLst>
              </p:cNvPr>
              <p:cNvSpPr/>
              <p:nvPr/>
            </p:nvSpPr>
            <p:spPr>
              <a:xfrm>
                <a:off x="5431641" y="6133518"/>
                <a:ext cx="1774021" cy="371475"/>
              </a:xfrm>
              <a:custGeom>
                <a:avLst/>
                <a:gdLst>
                  <a:gd name="connsiteX0" fmla="*/ 2 w 1774021"/>
                  <a:gd name="connsiteY0" fmla="*/ 0 h 371475"/>
                  <a:gd name="connsiteX1" fmla="*/ 1588284 w 1774021"/>
                  <a:gd name="connsiteY1" fmla="*/ 0 h 371475"/>
                  <a:gd name="connsiteX2" fmla="*/ 1774021 w 1774021"/>
                  <a:gd name="connsiteY2" fmla="*/ 185738 h 371475"/>
                  <a:gd name="connsiteX3" fmla="*/ 1588284 w 1774021"/>
                  <a:gd name="connsiteY3" fmla="*/ 371475 h 371475"/>
                  <a:gd name="connsiteX4" fmla="*/ 0 w 1774021"/>
                  <a:gd name="connsiteY4" fmla="*/ 371475 h 371475"/>
                  <a:gd name="connsiteX5" fmla="*/ 16957 w 1774021"/>
                  <a:gd name="connsiteY5" fmla="*/ 357485 h 371475"/>
                  <a:gd name="connsiteX6" fmla="*/ 88097 w 1774021"/>
                  <a:gd name="connsiteY6" fmla="*/ 185737 h 371475"/>
                  <a:gd name="connsiteX7" fmla="*/ 16957 w 1774021"/>
                  <a:gd name="connsiteY7" fmla="*/ 13990 h 371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74021" h="371475">
                    <a:moveTo>
                      <a:pt x="2" y="0"/>
                    </a:moveTo>
                    <a:lnTo>
                      <a:pt x="1588284" y="0"/>
                    </a:lnTo>
                    <a:lnTo>
                      <a:pt x="1774021" y="185738"/>
                    </a:lnTo>
                    <a:lnTo>
                      <a:pt x="1588284" y="371475"/>
                    </a:lnTo>
                    <a:lnTo>
                      <a:pt x="0" y="371475"/>
                    </a:lnTo>
                    <a:lnTo>
                      <a:pt x="16957" y="357485"/>
                    </a:lnTo>
                    <a:cubicBezTo>
                      <a:pt x="60911" y="313531"/>
                      <a:pt x="88097" y="252809"/>
                      <a:pt x="88097" y="185737"/>
                    </a:cubicBezTo>
                    <a:cubicBezTo>
                      <a:pt x="88097" y="118666"/>
                      <a:pt x="60911" y="57944"/>
                      <a:pt x="16957" y="13990"/>
                    </a:cubicBezTo>
                    <a:close/>
                  </a:path>
                </a:pathLst>
              </a:custGeom>
              <a:solidFill>
                <a:srgbClr val="1E2328"/>
              </a:solidFill>
              <a:ln w="28575">
                <a:gradFill flip="none" rotWithShape="1">
                  <a:gsLst>
                    <a:gs pos="0">
                      <a:srgbClr val="0496AB"/>
                    </a:gs>
                    <a:gs pos="100000">
                      <a:srgbClr val="007598"/>
                    </a:gs>
                  </a:gsLst>
                  <a:lin ang="54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90000"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3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A3C7C7"/>
                    </a:solidFill>
                    <a:effectLst/>
                    <a:uLnTx/>
                    <a:uFillTx/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분석 데이터</a:t>
                </a:r>
              </a:p>
            </p:txBody>
          </p:sp>
        </p:grpSp>
      </p:grp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F2EDC2E2-CB2D-40CC-9D58-E43E58A73891}"/>
              </a:ext>
            </a:extLst>
          </p:cNvPr>
          <p:cNvCxnSpPr/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12700">
            <a:solidFill>
              <a:srgbClr val="2D38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26208BBC-B5AA-488E-A7A3-4C601600CB09}"/>
              </a:ext>
            </a:extLst>
          </p:cNvPr>
          <p:cNvCxnSpPr/>
          <p:nvPr/>
        </p:nvCxnSpPr>
        <p:spPr>
          <a:xfrm>
            <a:off x="902855" y="1524521"/>
            <a:ext cx="10109200" cy="0"/>
          </a:xfrm>
          <a:prstGeom prst="line">
            <a:avLst/>
          </a:prstGeom>
          <a:ln w="12700">
            <a:solidFill>
              <a:srgbClr val="50676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580765AC-E631-4FFD-9A74-E04D40DC3F3C}"/>
              </a:ext>
            </a:extLst>
          </p:cNvPr>
          <p:cNvSpPr txBox="1"/>
          <p:nvPr/>
        </p:nvSpPr>
        <p:spPr>
          <a:xfrm>
            <a:off x="902855" y="1019152"/>
            <a:ext cx="709865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게임 내 요소 사전설명</a:t>
            </a:r>
            <a:r>
              <a:rPr lang="ko-KR" altLang="en-US" sz="25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6C1DEFE-622D-4663-BDDA-33D870DD10A0}"/>
              </a:ext>
            </a:extLst>
          </p:cNvPr>
          <p:cNvSpPr txBox="1"/>
          <p:nvPr/>
        </p:nvSpPr>
        <p:spPr>
          <a:xfrm>
            <a:off x="534801" y="1804512"/>
            <a:ext cx="105673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13. </a:t>
            </a:r>
            <a:r>
              <a:rPr lang="ko-KR" altLang="en-US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바론</a:t>
            </a:r>
            <a:endParaRPr lang="en-US" altLang="ko-KR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게임 시작 후 </a:t>
            </a:r>
            <a:r>
              <a:rPr lang="en-US" altLang="ko-KR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20</a:t>
            </a:r>
            <a:r>
              <a:rPr lang="ko-KR" altLang="en-US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분에 등장하는 오브젝트로 처치 시 경험치 및 골드와 더불어 능력치 강화</a:t>
            </a:r>
            <a:r>
              <a:rPr lang="en-US" altLang="ko-KR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주변 </a:t>
            </a:r>
            <a:r>
              <a:rPr lang="ko-KR" altLang="en-US" dirty="0" err="1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미니언</a:t>
            </a:r>
            <a:r>
              <a:rPr lang="ko-KR" altLang="en-US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강화</a:t>
            </a:r>
            <a:r>
              <a:rPr lang="en-US" altLang="ko-KR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귀환 소요 시간 감소에 해당하는 버프를 획득한다</a:t>
            </a:r>
            <a:r>
              <a:rPr lang="en-US" altLang="ko-KR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 (</a:t>
            </a:r>
            <a:r>
              <a:rPr lang="ko-KR" altLang="en-US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처치된 </a:t>
            </a:r>
            <a:r>
              <a:rPr lang="ko-KR" altLang="en-US" dirty="0" err="1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바론은</a:t>
            </a:r>
            <a:r>
              <a:rPr lang="ko-KR" altLang="en-US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6</a:t>
            </a:r>
            <a:r>
              <a:rPr lang="ko-KR" altLang="en-US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분 후에 </a:t>
            </a:r>
            <a:r>
              <a:rPr lang="ko-KR" altLang="en-US" dirty="0" err="1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재생성된다</a:t>
            </a:r>
            <a:r>
              <a:rPr lang="en-US" altLang="ko-KR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획득한 버프는 최대 </a:t>
            </a:r>
            <a:r>
              <a:rPr lang="en-US" altLang="ko-KR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3</a:t>
            </a:r>
            <a:r>
              <a:rPr lang="ko-KR" altLang="en-US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분 지속되며 사망 시 소멸한다</a:t>
            </a:r>
            <a:r>
              <a:rPr lang="en-US" altLang="ko-KR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</a:t>
            </a:r>
          </a:p>
        </p:txBody>
      </p:sp>
      <p:pic>
        <p:nvPicPr>
          <p:cNvPr id="17" name="그림 16" descr="실내, 장식, 플라스틱이(가) 표시된 사진&#10;&#10;자동 생성된 설명">
            <a:extLst>
              <a:ext uri="{FF2B5EF4-FFF2-40B4-BE49-F238E27FC236}">
                <a16:creationId xmlns:a16="http://schemas.microsoft.com/office/drawing/2014/main" id="{723FEB05-7673-42A3-BEBA-098C90431F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877" y="3036148"/>
            <a:ext cx="5180245" cy="3413782"/>
          </a:xfrm>
          <a:prstGeom prst="rect">
            <a:avLst/>
          </a:prstGeom>
        </p:spPr>
      </p:pic>
      <p:pic>
        <p:nvPicPr>
          <p:cNvPr id="19" name="그림 18" descr="다채로운이(가) 표시된 사진&#10;&#10;자동 생성된 설명">
            <a:extLst>
              <a:ext uri="{FF2B5EF4-FFF2-40B4-BE49-F238E27FC236}">
                <a16:creationId xmlns:a16="http://schemas.microsoft.com/office/drawing/2014/main" id="{617F7E00-30B1-4A17-9F2A-37653CC899B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272" y="3131699"/>
            <a:ext cx="3101605" cy="2897105"/>
          </a:xfrm>
          <a:prstGeom prst="rect">
            <a:avLst/>
          </a:prstGeom>
        </p:spPr>
      </p:pic>
      <p:sp>
        <p:nvSpPr>
          <p:cNvPr id="23" name="타원 22">
            <a:extLst>
              <a:ext uri="{FF2B5EF4-FFF2-40B4-BE49-F238E27FC236}">
                <a16:creationId xmlns:a16="http://schemas.microsoft.com/office/drawing/2014/main" id="{3A0F6D48-988F-43A5-BE86-F70069687F2F}"/>
              </a:ext>
            </a:extLst>
          </p:cNvPr>
          <p:cNvSpPr/>
          <p:nvPr/>
        </p:nvSpPr>
        <p:spPr>
          <a:xfrm>
            <a:off x="5593482" y="3553566"/>
            <a:ext cx="449943" cy="477054"/>
          </a:xfrm>
          <a:prstGeom prst="ellipse">
            <a:avLst/>
          </a:prstGeom>
          <a:solidFill>
            <a:srgbClr val="FF0000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2B0EF906-147C-4F4E-9155-EC088FB494D8}"/>
              </a:ext>
            </a:extLst>
          </p:cNvPr>
          <p:cNvCxnSpPr>
            <a:cxnSpLocks/>
            <a:stCxn id="23" idx="2"/>
            <a:endCxn id="17" idx="1"/>
          </p:cNvCxnSpPr>
          <p:nvPr/>
        </p:nvCxnSpPr>
        <p:spPr>
          <a:xfrm flipH="1">
            <a:off x="3505877" y="3792093"/>
            <a:ext cx="2087605" cy="95094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FD59058E-2C78-4F12-9A86-8E0D7A2EEDC4}"/>
              </a:ext>
            </a:extLst>
          </p:cNvPr>
          <p:cNvSpPr txBox="1"/>
          <p:nvPr/>
        </p:nvSpPr>
        <p:spPr>
          <a:xfrm>
            <a:off x="3070753" y="257175"/>
            <a:ext cx="12858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DCCB9A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주제선정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7CEAB93-8DF7-4D76-9EF8-44C903C77B13}"/>
              </a:ext>
            </a:extLst>
          </p:cNvPr>
          <p:cNvSpPr/>
          <p:nvPr/>
        </p:nvSpPr>
        <p:spPr>
          <a:xfrm>
            <a:off x="4506089" y="-3401"/>
            <a:ext cx="1544405" cy="838200"/>
          </a:xfrm>
          <a:prstGeom prst="rect">
            <a:avLst/>
          </a:prstGeom>
          <a:gradFill flip="none" rotWithShape="1">
            <a:gsLst>
              <a:gs pos="0">
                <a:srgbClr val="E0CFAE">
                  <a:alpha val="30000"/>
                </a:srgbClr>
              </a:gs>
              <a:gs pos="48000">
                <a:srgbClr val="E0CFAE">
                  <a:alpha val="10000"/>
                </a:srgbClr>
              </a:gs>
              <a:gs pos="100000">
                <a:srgbClr val="E0CFAE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4669B42-2CF7-47CF-BDFF-CA1CFC5B2192}"/>
              </a:ext>
            </a:extLst>
          </p:cNvPr>
          <p:cNvSpPr txBox="1"/>
          <p:nvPr/>
        </p:nvSpPr>
        <p:spPr>
          <a:xfrm>
            <a:off x="3070753" y="257175"/>
            <a:ext cx="12858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DCCB9A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주제선정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EF1211C-33D5-4E07-B08D-EE41A98811B8}"/>
              </a:ext>
            </a:extLst>
          </p:cNvPr>
          <p:cNvSpPr txBox="1"/>
          <p:nvPr/>
        </p:nvSpPr>
        <p:spPr>
          <a:xfrm>
            <a:off x="6141506" y="254289"/>
            <a:ext cx="12858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dirty="0">
                <a:solidFill>
                  <a:srgbClr val="DCCB9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분석 결과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DCCB9A"/>
              </a:solidFill>
              <a:effectLst/>
              <a:uLnTx/>
              <a:uFillTx/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ACC4650-0210-4225-94CC-366838704B63}"/>
              </a:ext>
            </a:extLst>
          </p:cNvPr>
          <p:cNvSpPr txBox="1"/>
          <p:nvPr/>
        </p:nvSpPr>
        <p:spPr>
          <a:xfrm>
            <a:off x="4410840" y="254289"/>
            <a:ext cx="17327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E8E1CF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데이터</a:t>
            </a:r>
            <a:r>
              <a:rPr lang="en-US" altLang="ko-KR" sz="2000" b="1" dirty="0">
                <a:solidFill>
                  <a:srgbClr val="E8E1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kumimoji="0" lang="ko-KR" alt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E8E1CF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전처리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E8E1CF"/>
              </a:solidFill>
              <a:effectLst/>
              <a:uLnTx/>
              <a:uFillTx/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826957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/>
          <p:cNvCxnSpPr/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12700">
            <a:solidFill>
              <a:srgbClr val="2D38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503378" y="2566347"/>
            <a:ext cx="3075578" cy="21121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000" b="0" i="0" u="none" strike="noStrike" kern="1200" cap="none" spc="0" normalizeH="0" baseline="0" noProof="0" dirty="0">
                <a:ln>
                  <a:noFill/>
                </a:ln>
                <a:solidFill>
                  <a:srgbClr val="E8E1CF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Ⅰ. </a:t>
            </a:r>
            <a:r>
              <a:rPr kumimoji="0" lang="ko-KR" alt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E8E1CF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주제선정</a:t>
            </a:r>
            <a:endParaRPr kumimoji="0" lang="en-US" altLang="ko-KR" sz="3000" b="0" i="0" u="none" strike="noStrike" kern="1200" cap="none" spc="0" normalizeH="0" baseline="0" noProof="0" dirty="0">
              <a:ln>
                <a:noFill/>
              </a:ln>
              <a:solidFill>
                <a:srgbClr val="E8E1CF"/>
              </a:solidFill>
              <a:effectLst/>
              <a:uLnTx/>
              <a:uFillTx/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000" b="0" i="0" u="none" strike="noStrike" kern="1200" cap="none" spc="0" normalizeH="0" baseline="0" noProof="0" dirty="0">
                <a:ln>
                  <a:noFill/>
                </a:ln>
                <a:solidFill>
                  <a:srgbClr val="E8E1CF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Ⅱ. </a:t>
            </a:r>
            <a:r>
              <a:rPr kumimoji="0" lang="ko-KR" alt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E8E1CF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데이터 </a:t>
            </a:r>
            <a:r>
              <a:rPr kumimoji="0" lang="ko-KR" altLang="en-US" sz="3000" b="0" i="0" u="none" strike="noStrike" kern="1200" cap="none" spc="0" normalizeH="0" baseline="0" noProof="0" dirty="0" err="1">
                <a:ln>
                  <a:noFill/>
                </a:ln>
                <a:solidFill>
                  <a:srgbClr val="E8E1CF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전처리</a:t>
            </a:r>
            <a:endParaRPr kumimoji="0" lang="en-US" altLang="ko-KR" sz="3000" b="0" i="0" u="none" strike="noStrike" kern="1200" cap="none" spc="0" normalizeH="0" baseline="0" noProof="0" dirty="0">
              <a:ln>
                <a:noFill/>
              </a:ln>
              <a:solidFill>
                <a:srgbClr val="E8E1CF"/>
              </a:solidFill>
              <a:effectLst/>
              <a:uLnTx/>
              <a:uFillTx/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000" b="0" i="0" u="none" strike="noStrike" kern="1200" cap="none" spc="0" normalizeH="0" baseline="0" noProof="0" dirty="0">
                <a:ln>
                  <a:noFill/>
                </a:ln>
                <a:solidFill>
                  <a:srgbClr val="E8E1CF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Ⅲ. </a:t>
            </a:r>
            <a:r>
              <a:rPr kumimoji="0" lang="ko-KR" alt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E8E1CF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분석 결과</a:t>
            </a:r>
            <a:endParaRPr kumimoji="0" lang="en-US" altLang="ko-KR" sz="3000" b="0" i="0" u="none" strike="noStrike" kern="1200" cap="none" spc="0" normalizeH="0" baseline="0" noProof="0" dirty="0">
              <a:ln>
                <a:noFill/>
              </a:ln>
              <a:solidFill>
                <a:srgbClr val="E8E1CF"/>
              </a:solidFill>
              <a:effectLst/>
              <a:uLnTx/>
              <a:uFillTx/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pSp>
        <p:nvGrpSpPr>
          <p:cNvPr id="40" name="그룹 39"/>
          <p:cNvGrpSpPr/>
          <p:nvPr/>
        </p:nvGrpSpPr>
        <p:grpSpPr>
          <a:xfrm>
            <a:off x="5145252" y="6207012"/>
            <a:ext cx="1901496" cy="400126"/>
            <a:chOff x="5010147" y="5981225"/>
            <a:chExt cx="2307565" cy="485575"/>
          </a:xfrm>
        </p:grpSpPr>
        <p:sp>
          <p:nvSpPr>
            <p:cNvPr id="39" name="자유형 38"/>
            <p:cNvSpPr/>
            <p:nvPr/>
          </p:nvSpPr>
          <p:spPr>
            <a:xfrm>
              <a:off x="5010147" y="5981225"/>
              <a:ext cx="2307565" cy="485575"/>
            </a:xfrm>
            <a:custGeom>
              <a:avLst/>
              <a:gdLst>
                <a:gd name="connsiteX0" fmla="*/ 242787 w 2307565"/>
                <a:gd name="connsiteY0" fmla="*/ 0 h 485574"/>
                <a:gd name="connsiteX1" fmla="*/ 247547 w 2307565"/>
                <a:gd name="connsiteY1" fmla="*/ 480 h 485574"/>
                <a:gd name="connsiteX2" fmla="*/ 247547 w 2307565"/>
                <a:gd name="connsiteY2" fmla="*/ 0 h 485574"/>
                <a:gd name="connsiteX3" fmla="*/ 2307565 w 2307565"/>
                <a:gd name="connsiteY3" fmla="*/ 0 h 485574"/>
                <a:gd name="connsiteX4" fmla="*/ 2307565 w 2307565"/>
                <a:gd name="connsiteY4" fmla="*/ 485573 h 485574"/>
                <a:gd name="connsiteX5" fmla="*/ 247547 w 2307565"/>
                <a:gd name="connsiteY5" fmla="*/ 485573 h 485574"/>
                <a:gd name="connsiteX6" fmla="*/ 247547 w 2307565"/>
                <a:gd name="connsiteY6" fmla="*/ 485094 h 485574"/>
                <a:gd name="connsiteX7" fmla="*/ 242787 w 2307565"/>
                <a:gd name="connsiteY7" fmla="*/ 485574 h 485574"/>
                <a:gd name="connsiteX8" fmla="*/ 0 w 2307565"/>
                <a:gd name="connsiteY8" fmla="*/ 242787 h 485574"/>
                <a:gd name="connsiteX9" fmla="*/ 242787 w 2307565"/>
                <a:gd name="connsiteY9" fmla="*/ 0 h 485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07565" h="485574">
                  <a:moveTo>
                    <a:pt x="242787" y="0"/>
                  </a:moveTo>
                  <a:lnTo>
                    <a:pt x="247547" y="480"/>
                  </a:lnTo>
                  <a:lnTo>
                    <a:pt x="247547" y="0"/>
                  </a:lnTo>
                  <a:lnTo>
                    <a:pt x="2307565" y="0"/>
                  </a:lnTo>
                  <a:lnTo>
                    <a:pt x="2307565" y="485573"/>
                  </a:lnTo>
                  <a:lnTo>
                    <a:pt x="247547" y="485573"/>
                  </a:lnTo>
                  <a:lnTo>
                    <a:pt x="247547" y="485094"/>
                  </a:lnTo>
                  <a:lnTo>
                    <a:pt x="242787" y="485574"/>
                  </a:lnTo>
                  <a:cubicBezTo>
                    <a:pt x="108699" y="485574"/>
                    <a:pt x="0" y="376875"/>
                    <a:pt x="0" y="242787"/>
                  </a:cubicBezTo>
                  <a:cubicBezTo>
                    <a:pt x="0" y="108699"/>
                    <a:pt x="108699" y="0"/>
                    <a:pt x="242787" y="0"/>
                  </a:cubicBezTo>
                  <a:close/>
                </a:path>
              </a:pathLst>
            </a:custGeom>
            <a:solidFill>
              <a:srgbClr val="010812">
                <a:alpha val="50196"/>
              </a:srgbClr>
            </a:solidFill>
            <a:ln w="9525">
              <a:solidFill>
                <a:srgbClr val="6C5427"/>
              </a:solidFill>
            </a:ln>
            <a:effectLst>
              <a:outerShdw blurRad="63500" sx="102000" sy="102000" algn="ctr" rotWithShape="0">
                <a:prstClr val="black">
                  <a:alpha val="8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23" name="그룹 22"/>
            <p:cNvGrpSpPr/>
            <p:nvPr/>
          </p:nvGrpSpPr>
          <p:grpSpPr>
            <a:xfrm>
              <a:off x="5072061" y="6038268"/>
              <a:ext cx="2145496" cy="371475"/>
              <a:chOff x="5060167" y="6133518"/>
              <a:chExt cx="2145495" cy="371475"/>
            </a:xfrm>
          </p:grpSpPr>
          <p:sp>
            <p:nvSpPr>
              <p:cNvPr id="19" name="타원 18"/>
              <p:cNvSpPr/>
              <p:nvPr/>
            </p:nvSpPr>
            <p:spPr>
              <a:xfrm>
                <a:off x="5060167" y="6133518"/>
                <a:ext cx="371474" cy="371475"/>
              </a:xfrm>
              <a:prstGeom prst="ellipse">
                <a:avLst/>
              </a:prstGeom>
              <a:solidFill>
                <a:srgbClr val="1E2328"/>
              </a:solidFill>
              <a:ln w="28575">
                <a:gradFill flip="none" rotWithShape="1">
                  <a:gsLst>
                    <a:gs pos="23000">
                      <a:srgbClr val="C4A25C"/>
                    </a:gs>
                    <a:gs pos="0">
                      <a:srgbClr val="E0CFAE"/>
                    </a:gs>
                    <a:gs pos="48000">
                      <a:srgbClr val="BC9033"/>
                    </a:gs>
                    <a:gs pos="100000">
                      <a:srgbClr val="6C5427"/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E0CFAE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맑은 고딕" panose="020B0503020000020004" pitchFamily="50" charset="-127"/>
                    <a:cs typeface="Arial" panose="020B0604020202020204" pitchFamily="34" charset="0"/>
                  </a:rPr>
                  <a:t>X</a:t>
                </a:r>
                <a:endParaRPr kumimoji="0" lang="ko-KR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E0CFAE"/>
                  </a:solidFill>
                  <a:effectLst/>
                  <a:uLnTx/>
                  <a:uFillTx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22" name="자유형 21"/>
              <p:cNvSpPr/>
              <p:nvPr/>
            </p:nvSpPr>
            <p:spPr>
              <a:xfrm>
                <a:off x="5431640" y="6133518"/>
                <a:ext cx="1774022" cy="371475"/>
              </a:xfrm>
              <a:custGeom>
                <a:avLst/>
                <a:gdLst>
                  <a:gd name="connsiteX0" fmla="*/ 2 w 1774021"/>
                  <a:gd name="connsiteY0" fmla="*/ 0 h 371475"/>
                  <a:gd name="connsiteX1" fmla="*/ 1588284 w 1774021"/>
                  <a:gd name="connsiteY1" fmla="*/ 0 h 371475"/>
                  <a:gd name="connsiteX2" fmla="*/ 1774021 w 1774021"/>
                  <a:gd name="connsiteY2" fmla="*/ 185738 h 371475"/>
                  <a:gd name="connsiteX3" fmla="*/ 1588284 w 1774021"/>
                  <a:gd name="connsiteY3" fmla="*/ 371475 h 371475"/>
                  <a:gd name="connsiteX4" fmla="*/ 0 w 1774021"/>
                  <a:gd name="connsiteY4" fmla="*/ 371475 h 371475"/>
                  <a:gd name="connsiteX5" fmla="*/ 16957 w 1774021"/>
                  <a:gd name="connsiteY5" fmla="*/ 357485 h 371475"/>
                  <a:gd name="connsiteX6" fmla="*/ 88097 w 1774021"/>
                  <a:gd name="connsiteY6" fmla="*/ 185737 h 371475"/>
                  <a:gd name="connsiteX7" fmla="*/ 16957 w 1774021"/>
                  <a:gd name="connsiteY7" fmla="*/ 13990 h 371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74021" h="371475">
                    <a:moveTo>
                      <a:pt x="2" y="0"/>
                    </a:moveTo>
                    <a:lnTo>
                      <a:pt x="1588284" y="0"/>
                    </a:lnTo>
                    <a:lnTo>
                      <a:pt x="1774021" y="185738"/>
                    </a:lnTo>
                    <a:lnTo>
                      <a:pt x="1588284" y="371475"/>
                    </a:lnTo>
                    <a:lnTo>
                      <a:pt x="0" y="371475"/>
                    </a:lnTo>
                    <a:lnTo>
                      <a:pt x="16957" y="357485"/>
                    </a:lnTo>
                    <a:cubicBezTo>
                      <a:pt x="60911" y="313531"/>
                      <a:pt x="88097" y="252809"/>
                      <a:pt x="88097" y="185737"/>
                    </a:cubicBezTo>
                    <a:cubicBezTo>
                      <a:pt x="88097" y="118666"/>
                      <a:pt x="60911" y="57944"/>
                      <a:pt x="16957" y="13990"/>
                    </a:cubicBezTo>
                    <a:close/>
                  </a:path>
                </a:pathLst>
              </a:custGeom>
              <a:solidFill>
                <a:srgbClr val="1E2328"/>
              </a:solidFill>
              <a:ln w="28575">
                <a:gradFill flip="none" rotWithShape="1">
                  <a:gsLst>
                    <a:gs pos="0">
                      <a:srgbClr val="0496AB"/>
                    </a:gs>
                    <a:gs pos="100000">
                      <a:srgbClr val="007598"/>
                    </a:gs>
                  </a:gsLst>
                  <a:lin ang="54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90000"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3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A3C7C7"/>
                    </a:solidFill>
                    <a:effectLst/>
                    <a:uLnTx/>
                    <a:uFillTx/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확인</a:t>
                </a:r>
              </a:p>
            </p:txBody>
          </p:sp>
        </p:grpSp>
      </p:grpSp>
      <p:grpSp>
        <p:nvGrpSpPr>
          <p:cNvPr id="78" name="그룹 77"/>
          <p:cNvGrpSpPr/>
          <p:nvPr/>
        </p:nvGrpSpPr>
        <p:grpSpPr>
          <a:xfrm>
            <a:off x="311289" y="199972"/>
            <a:ext cx="2082661" cy="438248"/>
            <a:chOff x="5010147" y="5981226"/>
            <a:chExt cx="2307565" cy="485575"/>
          </a:xfrm>
        </p:grpSpPr>
        <p:sp>
          <p:nvSpPr>
            <p:cNvPr id="79" name="자유형 78"/>
            <p:cNvSpPr/>
            <p:nvPr/>
          </p:nvSpPr>
          <p:spPr>
            <a:xfrm>
              <a:off x="5010147" y="5981226"/>
              <a:ext cx="2307565" cy="485575"/>
            </a:xfrm>
            <a:custGeom>
              <a:avLst/>
              <a:gdLst>
                <a:gd name="connsiteX0" fmla="*/ 242787 w 2307565"/>
                <a:gd name="connsiteY0" fmla="*/ 0 h 485574"/>
                <a:gd name="connsiteX1" fmla="*/ 247547 w 2307565"/>
                <a:gd name="connsiteY1" fmla="*/ 480 h 485574"/>
                <a:gd name="connsiteX2" fmla="*/ 247547 w 2307565"/>
                <a:gd name="connsiteY2" fmla="*/ 0 h 485574"/>
                <a:gd name="connsiteX3" fmla="*/ 2307565 w 2307565"/>
                <a:gd name="connsiteY3" fmla="*/ 0 h 485574"/>
                <a:gd name="connsiteX4" fmla="*/ 2307565 w 2307565"/>
                <a:gd name="connsiteY4" fmla="*/ 485573 h 485574"/>
                <a:gd name="connsiteX5" fmla="*/ 247547 w 2307565"/>
                <a:gd name="connsiteY5" fmla="*/ 485573 h 485574"/>
                <a:gd name="connsiteX6" fmla="*/ 247547 w 2307565"/>
                <a:gd name="connsiteY6" fmla="*/ 485094 h 485574"/>
                <a:gd name="connsiteX7" fmla="*/ 242787 w 2307565"/>
                <a:gd name="connsiteY7" fmla="*/ 485574 h 485574"/>
                <a:gd name="connsiteX8" fmla="*/ 0 w 2307565"/>
                <a:gd name="connsiteY8" fmla="*/ 242787 h 485574"/>
                <a:gd name="connsiteX9" fmla="*/ 242787 w 2307565"/>
                <a:gd name="connsiteY9" fmla="*/ 0 h 485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07565" h="485574">
                  <a:moveTo>
                    <a:pt x="242787" y="0"/>
                  </a:moveTo>
                  <a:lnTo>
                    <a:pt x="247547" y="480"/>
                  </a:lnTo>
                  <a:lnTo>
                    <a:pt x="247547" y="0"/>
                  </a:lnTo>
                  <a:lnTo>
                    <a:pt x="2307565" y="0"/>
                  </a:lnTo>
                  <a:lnTo>
                    <a:pt x="2307565" y="485573"/>
                  </a:lnTo>
                  <a:lnTo>
                    <a:pt x="247547" y="485573"/>
                  </a:lnTo>
                  <a:lnTo>
                    <a:pt x="247547" y="485094"/>
                  </a:lnTo>
                  <a:lnTo>
                    <a:pt x="242787" y="485574"/>
                  </a:lnTo>
                  <a:cubicBezTo>
                    <a:pt x="108699" y="485574"/>
                    <a:pt x="0" y="376875"/>
                    <a:pt x="0" y="242787"/>
                  </a:cubicBezTo>
                  <a:cubicBezTo>
                    <a:pt x="0" y="108699"/>
                    <a:pt x="108699" y="0"/>
                    <a:pt x="242787" y="0"/>
                  </a:cubicBezTo>
                  <a:close/>
                </a:path>
              </a:pathLst>
            </a:custGeom>
            <a:solidFill>
              <a:srgbClr val="010812">
                <a:alpha val="50196"/>
              </a:srgbClr>
            </a:solidFill>
            <a:ln w="9525">
              <a:solidFill>
                <a:srgbClr val="6C5427"/>
              </a:solidFill>
            </a:ln>
            <a:effectLst>
              <a:outerShdw blurRad="63500" sx="102000" sy="102000" algn="ctr" rotWithShape="0">
                <a:prstClr val="black">
                  <a:alpha val="8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80" name="그룹 79"/>
            <p:cNvGrpSpPr/>
            <p:nvPr/>
          </p:nvGrpSpPr>
          <p:grpSpPr>
            <a:xfrm>
              <a:off x="5072061" y="6038268"/>
              <a:ext cx="2145496" cy="371476"/>
              <a:chOff x="5060167" y="6133518"/>
              <a:chExt cx="2145495" cy="371475"/>
            </a:xfrm>
          </p:grpSpPr>
          <p:sp>
            <p:nvSpPr>
              <p:cNvPr id="81" name="타원 80"/>
              <p:cNvSpPr/>
              <p:nvPr/>
            </p:nvSpPr>
            <p:spPr>
              <a:xfrm>
                <a:off x="5060167" y="6133518"/>
                <a:ext cx="371475" cy="371475"/>
              </a:xfrm>
              <a:prstGeom prst="ellipse">
                <a:avLst/>
              </a:prstGeom>
              <a:solidFill>
                <a:srgbClr val="1E2328"/>
              </a:solidFill>
              <a:ln w="28575">
                <a:gradFill flip="none" rotWithShape="1">
                  <a:gsLst>
                    <a:gs pos="23000">
                      <a:srgbClr val="C4A25C"/>
                    </a:gs>
                    <a:gs pos="0">
                      <a:srgbClr val="E0CFAE"/>
                    </a:gs>
                    <a:gs pos="48000">
                      <a:srgbClr val="BC9033"/>
                    </a:gs>
                    <a:gs pos="100000">
                      <a:srgbClr val="6C5427"/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E0CFAE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맑은 고딕" panose="020B0503020000020004" pitchFamily="50" charset="-127"/>
                    <a:cs typeface="Arial" panose="020B0604020202020204" pitchFamily="34" charset="0"/>
                  </a:rPr>
                  <a:t>!</a:t>
                </a:r>
                <a:endParaRPr kumimoji="0" lang="ko-KR" altLang="en-US" sz="1500" b="0" i="0" u="none" strike="noStrike" kern="1200" cap="none" spc="0" normalizeH="0" baseline="0" noProof="0" dirty="0">
                  <a:ln>
                    <a:noFill/>
                  </a:ln>
                  <a:solidFill>
                    <a:srgbClr val="E0CFAE"/>
                  </a:solidFill>
                  <a:effectLst/>
                  <a:uLnTx/>
                  <a:uFillTx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82" name="자유형 81"/>
              <p:cNvSpPr/>
              <p:nvPr/>
            </p:nvSpPr>
            <p:spPr>
              <a:xfrm>
                <a:off x="5431641" y="6133518"/>
                <a:ext cx="1774021" cy="371475"/>
              </a:xfrm>
              <a:custGeom>
                <a:avLst/>
                <a:gdLst>
                  <a:gd name="connsiteX0" fmla="*/ 2 w 1774021"/>
                  <a:gd name="connsiteY0" fmla="*/ 0 h 371475"/>
                  <a:gd name="connsiteX1" fmla="*/ 1588284 w 1774021"/>
                  <a:gd name="connsiteY1" fmla="*/ 0 h 371475"/>
                  <a:gd name="connsiteX2" fmla="*/ 1774021 w 1774021"/>
                  <a:gd name="connsiteY2" fmla="*/ 185738 h 371475"/>
                  <a:gd name="connsiteX3" fmla="*/ 1588284 w 1774021"/>
                  <a:gd name="connsiteY3" fmla="*/ 371475 h 371475"/>
                  <a:gd name="connsiteX4" fmla="*/ 0 w 1774021"/>
                  <a:gd name="connsiteY4" fmla="*/ 371475 h 371475"/>
                  <a:gd name="connsiteX5" fmla="*/ 16957 w 1774021"/>
                  <a:gd name="connsiteY5" fmla="*/ 357485 h 371475"/>
                  <a:gd name="connsiteX6" fmla="*/ 88097 w 1774021"/>
                  <a:gd name="connsiteY6" fmla="*/ 185737 h 371475"/>
                  <a:gd name="connsiteX7" fmla="*/ 16957 w 1774021"/>
                  <a:gd name="connsiteY7" fmla="*/ 13990 h 371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74021" h="371475">
                    <a:moveTo>
                      <a:pt x="2" y="0"/>
                    </a:moveTo>
                    <a:lnTo>
                      <a:pt x="1588284" y="0"/>
                    </a:lnTo>
                    <a:lnTo>
                      <a:pt x="1774021" y="185738"/>
                    </a:lnTo>
                    <a:lnTo>
                      <a:pt x="1588284" y="371475"/>
                    </a:lnTo>
                    <a:lnTo>
                      <a:pt x="0" y="371475"/>
                    </a:lnTo>
                    <a:lnTo>
                      <a:pt x="16957" y="357485"/>
                    </a:lnTo>
                    <a:cubicBezTo>
                      <a:pt x="60911" y="313531"/>
                      <a:pt x="88097" y="252809"/>
                      <a:pt x="88097" y="185737"/>
                    </a:cubicBezTo>
                    <a:cubicBezTo>
                      <a:pt x="88097" y="118666"/>
                      <a:pt x="60911" y="57944"/>
                      <a:pt x="16957" y="13990"/>
                    </a:cubicBezTo>
                    <a:close/>
                  </a:path>
                </a:pathLst>
              </a:custGeom>
              <a:solidFill>
                <a:srgbClr val="1E2328"/>
              </a:solidFill>
              <a:ln w="28575">
                <a:gradFill flip="none" rotWithShape="1">
                  <a:gsLst>
                    <a:gs pos="0">
                      <a:srgbClr val="0496AB"/>
                    </a:gs>
                    <a:gs pos="100000">
                      <a:srgbClr val="007598"/>
                    </a:gs>
                  </a:gsLst>
                  <a:lin ang="54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90000"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3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A3C7C7"/>
                    </a:solidFill>
                    <a:effectLst/>
                    <a:uLnTx/>
                    <a:uFillTx/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목차</a:t>
                </a:r>
              </a:p>
            </p:txBody>
          </p:sp>
        </p:grpSp>
      </p:grpSp>
      <p:grpSp>
        <p:nvGrpSpPr>
          <p:cNvPr id="28" name="그룹 27"/>
          <p:cNvGrpSpPr/>
          <p:nvPr/>
        </p:nvGrpSpPr>
        <p:grpSpPr>
          <a:xfrm>
            <a:off x="1785257" y="1285282"/>
            <a:ext cx="8630859" cy="382031"/>
            <a:chOff x="1785257" y="1999428"/>
            <a:chExt cx="8630859" cy="382031"/>
          </a:xfrm>
        </p:grpSpPr>
        <p:cxnSp>
          <p:nvCxnSpPr>
            <p:cNvPr id="3" name="직선 연결선 2"/>
            <p:cNvCxnSpPr/>
            <p:nvPr/>
          </p:nvCxnSpPr>
          <p:spPr>
            <a:xfrm>
              <a:off x="1785257" y="2002971"/>
              <a:ext cx="2888342" cy="0"/>
            </a:xfrm>
            <a:prstGeom prst="line">
              <a:avLst/>
            </a:prstGeom>
            <a:ln w="12700">
              <a:gradFill flip="none" rotWithShape="1">
                <a:gsLst>
                  <a:gs pos="60000">
                    <a:srgbClr val="4D3B14"/>
                  </a:gs>
                  <a:gs pos="100000">
                    <a:srgbClr val="BE9B3C"/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40"/>
            <p:cNvCxnSpPr/>
            <p:nvPr/>
          </p:nvCxnSpPr>
          <p:spPr>
            <a:xfrm>
              <a:off x="7528620" y="2002971"/>
              <a:ext cx="2887496" cy="0"/>
            </a:xfrm>
            <a:prstGeom prst="line">
              <a:avLst/>
            </a:prstGeom>
            <a:ln w="12700" cap="rnd">
              <a:gradFill flip="none" rotWithShape="1">
                <a:gsLst>
                  <a:gs pos="40000">
                    <a:srgbClr val="4D3B14"/>
                  </a:gs>
                  <a:gs pos="0">
                    <a:srgbClr val="BE9B3C"/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 41"/>
            <p:cNvCxnSpPr/>
            <p:nvPr/>
          </p:nvCxnSpPr>
          <p:spPr>
            <a:xfrm>
              <a:off x="4670057" y="1999428"/>
              <a:ext cx="254568" cy="254568"/>
            </a:xfrm>
            <a:prstGeom prst="line">
              <a:avLst/>
            </a:prstGeom>
            <a:ln w="12700" cap="rnd">
              <a:solidFill>
                <a:srgbClr val="BE9B3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 43"/>
            <p:cNvCxnSpPr/>
            <p:nvPr/>
          </p:nvCxnSpPr>
          <p:spPr>
            <a:xfrm rot="18900000" flipH="1">
              <a:off x="7225605" y="2128485"/>
              <a:ext cx="355003" cy="0"/>
            </a:xfrm>
            <a:prstGeom prst="line">
              <a:avLst/>
            </a:prstGeom>
            <a:ln w="12700" cap="rnd">
              <a:solidFill>
                <a:srgbClr val="BE9B3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/>
            <p:cNvCxnSpPr/>
            <p:nvPr/>
          </p:nvCxnSpPr>
          <p:spPr>
            <a:xfrm>
              <a:off x="4924626" y="2253997"/>
              <a:ext cx="1057074" cy="0"/>
            </a:xfrm>
            <a:prstGeom prst="line">
              <a:avLst/>
            </a:prstGeom>
            <a:ln w="12700" cap="rnd">
              <a:gradFill flip="none" rotWithShape="1">
                <a:gsLst>
                  <a:gs pos="60000">
                    <a:srgbClr val="4D3B14"/>
                  </a:gs>
                  <a:gs pos="30000">
                    <a:srgbClr val="BE9B3C"/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/>
            <p:cNvCxnSpPr/>
            <p:nvPr/>
          </p:nvCxnSpPr>
          <p:spPr>
            <a:xfrm>
              <a:off x="6220519" y="2253997"/>
              <a:ext cx="1057074" cy="0"/>
            </a:xfrm>
            <a:prstGeom prst="line">
              <a:avLst/>
            </a:prstGeom>
            <a:ln w="12700" cap="rnd">
              <a:gradFill flip="none" rotWithShape="1">
                <a:gsLst>
                  <a:gs pos="40000">
                    <a:srgbClr val="4D3B14"/>
                  </a:gs>
                  <a:gs pos="70000">
                    <a:srgbClr val="BE9B3C"/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 47"/>
            <p:cNvCxnSpPr/>
            <p:nvPr/>
          </p:nvCxnSpPr>
          <p:spPr>
            <a:xfrm flipH="1">
              <a:off x="6096000" y="2253995"/>
              <a:ext cx="127465" cy="127464"/>
            </a:xfrm>
            <a:prstGeom prst="line">
              <a:avLst/>
            </a:prstGeom>
            <a:ln w="12700" cap="rnd">
              <a:solidFill>
                <a:srgbClr val="4D3B1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 49"/>
            <p:cNvCxnSpPr/>
            <p:nvPr/>
          </p:nvCxnSpPr>
          <p:spPr>
            <a:xfrm>
              <a:off x="5977435" y="2253995"/>
              <a:ext cx="127464" cy="127464"/>
            </a:xfrm>
            <a:prstGeom prst="line">
              <a:avLst/>
            </a:prstGeom>
            <a:ln w="12700" cap="rnd">
              <a:solidFill>
                <a:srgbClr val="4D3B1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 58"/>
            <p:cNvCxnSpPr/>
            <p:nvPr/>
          </p:nvCxnSpPr>
          <p:spPr>
            <a:xfrm>
              <a:off x="2026557" y="2085521"/>
              <a:ext cx="2888343" cy="0"/>
            </a:xfrm>
            <a:prstGeom prst="line">
              <a:avLst/>
            </a:prstGeom>
            <a:ln w="28575">
              <a:gradFill flip="none" rotWithShape="1">
                <a:gsLst>
                  <a:gs pos="60000">
                    <a:srgbClr val="4D3B14"/>
                  </a:gs>
                  <a:gs pos="100000">
                    <a:srgbClr val="BE9B3C"/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 59"/>
            <p:cNvCxnSpPr/>
            <p:nvPr/>
          </p:nvCxnSpPr>
          <p:spPr>
            <a:xfrm>
              <a:off x="4910457" y="2085520"/>
              <a:ext cx="158751" cy="158750"/>
            </a:xfrm>
            <a:prstGeom prst="line">
              <a:avLst/>
            </a:prstGeom>
            <a:ln w="28575" cap="rnd">
              <a:solidFill>
                <a:srgbClr val="BE9B3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 65"/>
            <p:cNvCxnSpPr/>
            <p:nvPr/>
          </p:nvCxnSpPr>
          <p:spPr>
            <a:xfrm flipH="1">
              <a:off x="7287319" y="2085520"/>
              <a:ext cx="2888343" cy="0"/>
            </a:xfrm>
            <a:prstGeom prst="line">
              <a:avLst/>
            </a:prstGeom>
            <a:ln w="28575">
              <a:gradFill flip="none" rotWithShape="1">
                <a:gsLst>
                  <a:gs pos="60000">
                    <a:srgbClr val="4D3B14"/>
                  </a:gs>
                  <a:gs pos="100000">
                    <a:srgbClr val="BE9B3C"/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연결선 74"/>
            <p:cNvCxnSpPr/>
            <p:nvPr/>
          </p:nvCxnSpPr>
          <p:spPr>
            <a:xfrm flipH="1">
              <a:off x="7133011" y="2085519"/>
              <a:ext cx="158752" cy="158750"/>
            </a:xfrm>
            <a:prstGeom prst="line">
              <a:avLst/>
            </a:prstGeom>
            <a:ln w="28575" cap="rnd">
              <a:solidFill>
                <a:srgbClr val="BE9B3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6" name="TextBox 75"/>
          <p:cNvSpPr txBox="1"/>
          <p:nvPr/>
        </p:nvSpPr>
        <p:spPr>
          <a:xfrm>
            <a:off x="5174655" y="1090653"/>
            <a:ext cx="18519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8E1CF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목차</a:t>
            </a:r>
          </a:p>
        </p:txBody>
      </p:sp>
    </p:spTree>
    <p:extLst>
      <p:ext uri="{BB962C8B-B14F-4D97-AF65-F5344CB8AC3E}">
        <p14:creationId xmlns:p14="http://schemas.microsoft.com/office/powerpoint/2010/main" val="13248527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D60F8092-0924-425F-9280-81324E40EC9D}"/>
              </a:ext>
            </a:extLst>
          </p:cNvPr>
          <p:cNvCxnSpPr/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12700">
            <a:solidFill>
              <a:srgbClr val="2D38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4CACA3F9-E8F1-4051-AB88-EBDC86DC864E}"/>
              </a:ext>
            </a:extLst>
          </p:cNvPr>
          <p:cNvGrpSpPr/>
          <p:nvPr/>
        </p:nvGrpSpPr>
        <p:grpSpPr>
          <a:xfrm>
            <a:off x="311289" y="199972"/>
            <a:ext cx="2082661" cy="438248"/>
            <a:chOff x="5010147" y="5981226"/>
            <a:chExt cx="2307565" cy="485575"/>
          </a:xfrm>
        </p:grpSpPr>
        <p:sp>
          <p:nvSpPr>
            <p:cNvPr id="52" name="자유형 84">
              <a:extLst>
                <a:ext uri="{FF2B5EF4-FFF2-40B4-BE49-F238E27FC236}">
                  <a16:creationId xmlns:a16="http://schemas.microsoft.com/office/drawing/2014/main" id="{F3C96E19-9BFE-4938-B31B-932B30DDD050}"/>
                </a:ext>
              </a:extLst>
            </p:cNvPr>
            <p:cNvSpPr/>
            <p:nvPr/>
          </p:nvSpPr>
          <p:spPr>
            <a:xfrm>
              <a:off x="5010147" y="5981226"/>
              <a:ext cx="2307565" cy="485575"/>
            </a:xfrm>
            <a:custGeom>
              <a:avLst/>
              <a:gdLst>
                <a:gd name="connsiteX0" fmla="*/ 242787 w 2307565"/>
                <a:gd name="connsiteY0" fmla="*/ 0 h 485574"/>
                <a:gd name="connsiteX1" fmla="*/ 247547 w 2307565"/>
                <a:gd name="connsiteY1" fmla="*/ 480 h 485574"/>
                <a:gd name="connsiteX2" fmla="*/ 247547 w 2307565"/>
                <a:gd name="connsiteY2" fmla="*/ 0 h 485574"/>
                <a:gd name="connsiteX3" fmla="*/ 2307565 w 2307565"/>
                <a:gd name="connsiteY3" fmla="*/ 0 h 485574"/>
                <a:gd name="connsiteX4" fmla="*/ 2307565 w 2307565"/>
                <a:gd name="connsiteY4" fmla="*/ 485573 h 485574"/>
                <a:gd name="connsiteX5" fmla="*/ 247547 w 2307565"/>
                <a:gd name="connsiteY5" fmla="*/ 485573 h 485574"/>
                <a:gd name="connsiteX6" fmla="*/ 247547 w 2307565"/>
                <a:gd name="connsiteY6" fmla="*/ 485094 h 485574"/>
                <a:gd name="connsiteX7" fmla="*/ 242787 w 2307565"/>
                <a:gd name="connsiteY7" fmla="*/ 485574 h 485574"/>
                <a:gd name="connsiteX8" fmla="*/ 0 w 2307565"/>
                <a:gd name="connsiteY8" fmla="*/ 242787 h 485574"/>
                <a:gd name="connsiteX9" fmla="*/ 242787 w 2307565"/>
                <a:gd name="connsiteY9" fmla="*/ 0 h 485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07565" h="485574">
                  <a:moveTo>
                    <a:pt x="242787" y="0"/>
                  </a:moveTo>
                  <a:lnTo>
                    <a:pt x="247547" y="480"/>
                  </a:lnTo>
                  <a:lnTo>
                    <a:pt x="247547" y="0"/>
                  </a:lnTo>
                  <a:lnTo>
                    <a:pt x="2307565" y="0"/>
                  </a:lnTo>
                  <a:lnTo>
                    <a:pt x="2307565" y="485573"/>
                  </a:lnTo>
                  <a:lnTo>
                    <a:pt x="247547" y="485573"/>
                  </a:lnTo>
                  <a:lnTo>
                    <a:pt x="247547" y="485094"/>
                  </a:lnTo>
                  <a:lnTo>
                    <a:pt x="242787" y="485574"/>
                  </a:lnTo>
                  <a:cubicBezTo>
                    <a:pt x="108699" y="485574"/>
                    <a:pt x="0" y="376875"/>
                    <a:pt x="0" y="242787"/>
                  </a:cubicBezTo>
                  <a:cubicBezTo>
                    <a:pt x="0" y="108699"/>
                    <a:pt x="108699" y="0"/>
                    <a:pt x="242787" y="0"/>
                  </a:cubicBezTo>
                  <a:close/>
                </a:path>
              </a:pathLst>
            </a:custGeom>
            <a:solidFill>
              <a:srgbClr val="010812">
                <a:alpha val="50196"/>
              </a:srgbClr>
            </a:solidFill>
            <a:ln w="9525">
              <a:solidFill>
                <a:srgbClr val="6C5427"/>
              </a:solidFill>
            </a:ln>
            <a:effectLst>
              <a:outerShdw blurRad="63500" sx="102000" sy="102000" algn="ctr" rotWithShape="0">
                <a:prstClr val="black">
                  <a:alpha val="8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2A43903F-BA9D-47D7-884D-A4CD5239BCDA}"/>
                </a:ext>
              </a:extLst>
            </p:cNvPr>
            <p:cNvGrpSpPr/>
            <p:nvPr/>
          </p:nvGrpSpPr>
          <p:grpSpPr>
            <a:xfrm>
              <a:off x="5072061" y="6038268"/>
              <a:ext cx="2145496" cy="371476"/>
              <a:chOff x="5060167" y="6133518"/>
              <a:chExt cx="2145495" cy="371475"/>
            </a:xfrm>
          </p:grpSpPr>
          <p:sp>
            <p:nvSpPr>
              <p:cNvPr id="54" name="타원 53">
                <a:extLst>
                  <a:ext uri="{FF2B5EF4-FFF2-40B4-BE49-F238E27FC236}">
                    <a16:creationId xmlns:a16="http://schemas.microsoft.com/office/drawing/2014/main" id="{6E446EF2-BE41-4FE8-B2DB-17E794E285F5}"/>
                  </a:ext>
                </a:extLst>
              </p:cNvPr>
              <p:cNvSpPr/>
              <p:nvPr/>
            </p:nvSpPr>
            <p:spPr>
              <a:xfrm>
                <a:off x="5060167" y="6133518"/>
                <a:ext cx="371475" cy="371475"/>
              </a:xfrm>
              <a:prstGeom prst="ellipse">
                <a:avLst/>
              </a:prstGeom>
              <a:solidFill>
                <a:srgbClr val="1E2328"/>
              </a:solidFill>
              <a:ln w="28575">
                <a:gradFill flip="none" rotWithShape="1">
                  <a:gsLst>
                    <a:gs pos="23000">
                      <a:srgbClr val="C4A25C"/>
                    </a:gs>
                    <a:gs pos="0">
                      <a:srgbClr val="E0CFAE"/>
                    </a:gs>
                    <a:gs pos="48000">
                      <a:srgbClr val="BC9033"/>
                    </a:gs>
                    <a:gs pos="100000">
                      <a:srgbClr val="6C5427"/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E0CFAE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맑은 고딕" panose="020B0503020000020004" pitchFamily="50" charset="-127"/>
                    <a:cs typeface="Arial" panose="020B0604020202020204" pitchFamily="34" charset="0"/>
                  </a:rPr>
                  <a:t>!</a:t>
                </a:r>
                <a:endParaRPr kumimoji="0" lang="ko-KR" altLang="en-US" sz="1500" b="0" i="0" u="none" strike="noStrike" kern="1200" cap="none" spc="0" normalizeH="0" baseline="0" noProof="0" dirty="0">
                  <a:ln>
                    <a:noFill/>
                  </a:ln>
                  <a:solidFill>
                    <a:srgbClr val="E0CFAE"/>
                  </a:solidFill>
                  <a:effectLst/>
                  <a:uLnTx/>
                  <a:uFillTx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56" name="자유형 87">
                <a:extLst>
                  <a:ext uri="{FF2B5EF4-FFF2-40B4-BE49-F238E27FC236}">
                    <a16:creationId xmlns:a16="http://schemas.microsoft.com/office/drawing/2014/main" id="{4E8B0BB2-CCF7-4B33-AF30-D2BD7B5066E3}"/>
                  </a:ext>
                </a:extLst>
              </p:cNvPr>
              <p:cNvSpPr/>
              <p:nvPr/>
            </p:nvSpPr>
            <p:spPr>
              <a:xfrm>
                <a:off x="5431641" y="6133518"/>
                <a:ext cx="1774021" cy="371475"/>
              </a:xfrm>
              <a:custGeom>
                <a:avLst/>
                <a:gdLst>
                  <a:gd name="connsiteX0" fmla="*/ 2 w 1774021"/>
                  <a:gd name="connsiteY0" fmla="*/ 0 h 371475"/>
                  <a:gd name="connsiteX1" fmla="*/ 1588284 w 1774021"/>
                  <a:gd name="connsiteY1" fmla="*/ 0 h 371475"/>
                  <a:gd name="connsiteX2" fmla="*/ 1774021 w 1774021"/>
                  <a:gd name="connsiteY2" fmla="*/ 185738 h 371475"/>
                  <a:gd name="connsiteX3" fmla="*/ 1588284 w 1774021"/>
                  <a:gd name="connsiteY3" fmla="*/ 371475 h 371475"/>
                  <a:gd name="connsiteX4" fmla="*/ 0 w 1774021"/>
                  <a:gd name="connsiteY4" fmla="*/ 371475 h 371475"/>
                  <a:gd name="connsiteX5" fmla="*/ 16957 w 1774021"/>
                  <a:gd name="connsiteY5" fmla="*/ 357485 h 371475"/>
                  <a:gd name="connsiteX6" fmla="*/ 88097 w 1774021"/>
                  <a:gd name="connsiteY6" fmla="*/ 185737 h 371475"/>
                  <a:gd name="connsiteX7" fmla="*/ 16957 w 1774021"/>
                  <a:gd name="connsiteY7" fmla="*/ 13990 h 371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74021" h="371475">
                    <a:moveTo>
                      <a:pt x="2" y="0"/>
                    </a:moveTo>
                    <a:lnTo>
                      <a:pt x="1588284" y="0"/>
                    </a:lnTo>
                    <a:lnTo>
                      <a:pt x="1774021" y="185738"/>
                    </a:lnTo>
                    <a:lnTo>
                      <a:pt x="1588284" y="371475"/>
                    </a:lnTo>
                    <a:lnTo>
                      <a:pt x="0" y="371475"/>
                    </a:lnTo>
                    <a:lnTo>
                      <a:pt x="16957" y="357485"/>
                    </a:lnTo>
                    <a:cubicBezTo>
                      <a:pt x="60911" y="313531"/>
                      <a:pt x="88097" y="252809"/>
                      <a:pt x="88097" y="185737"/>
                    </a:cubicBezTo>
                    <a:cubicBezTo>
                      <a:pt x="88097" y="118666"/>
                      <a:pt x="60911" y="57944"/>
                      <a:pt x="16957" y="13990"/>
                    </a:cubicBezTo>
                    <a:close/>
                  </a:path>
                </a:pathLst>
              </a:custGeom>
              <a:solidFill>
                <a:srgbClr val="1E2328"/>
              </a:solidFill>
              <a:ln w="28575">
                <a:gradFill flip="none" rotWithShape="1">
                  <a:gsLst>
                    <a:gs pos="0">
                      <a:srgbClr val="0496AB"/>
                    </a:gs>
                    <a:gs pos="100000">
                      <a:srgbClr val="007598"/>
                    </a:gs>
                  </a:gsLst>
                  <a:lin ang="54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90000"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3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A3C7C7"/>
                    </a:solidFill>
                    <a:effectLst/>
                    <a:uLnTx/>
                    <a:uFillTx/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분석 데이터</a:t>
                </a:r>
              </a:p>
            </p:txBody>
          </p:sp>
        </p:grpSp>
      </p:grp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F2EDC2E2-CB2D-40CC-9D58-E43E58A73891}"/>
              </a:ext>
            </a:extLst>
          </p:cNvPr>
          <p:cNvCxnSpPr/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12700">
            <a:solidFill>
              <a:srgbClr val="2D38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26208BBC-B5AA-488E-A7A3-4C601600CB09}"/>
              </a:ext>
            </a:extLst>
          </p:cNvPr>
          <p:cNvCxnSpPr/>
          <p:nvPr/>
        </p:nvCxnSpPr>
        <p:spPr>
          <a:xfrm>
            <a:off x="902855" y="1524521"/>
            <a:ext cx="10109200" cy="0"/>
          </a:xfrm>
          <a:prstGeom prst="line">
            <a:avLst/>
          </a:prstGeom>
          <a:ln w="12700">
            <a:solidFill>
              <a:srgbClr val="50676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580765AC-E631-4FFD-9A74-E04D40DC3F3C}"/>
              </a:ext>
            </a:extLst>
          </p:cNvPr>
          <p:cNvSpPr txBox="1"/>
          <p:nvPr/>
        </p:nvSpPr>
        <p:spPr>
          <a:xfrm>
            <a:off x="902855" y="1019152"/>
            <a:ext cx="709865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원본 데이터에서 추출할 내용 목록</a:t>
            </a:r>
            <a:endParaRPr lang="ko-KR" altLang="en-US" sz="25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6C1DEFE-622D-4663-BDDA-33D870DD10A0}"/>
              </a:ext>
            </a:extLst>
          </p:cNvPr>
          <p:cNvSpPr txBox="1"/>
          <p:nvPr/>
        </p:nvSpPr>
        <p:spPr>
          <a:xfrm>
            <a:off x="534801" y="1804512"/>
            <a:ext cx="1056730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Both"/>
            </a:pPr>
            <a:r>
              <a:rPr lang="ko-KR" altLang="en-US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게임 시간 </a:t>
            </a:r>
            <a:r>
              <a:rPr lang="en-US" altLang="ko-KR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</a:t>
            </a:r>
            <a:r>
              <a:rPr lang="en-US" altLang="ko-KR" dirty="0" err="1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gameDuration</a:t>
            </a:r>
            <a:r>
              <a:rPr lang="en-US" altLang="ko-KR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)</a:t>
            </a:r>
          </a:p>
          <a:p>
            <a:pPr marL="342900" indent="-342900">
              <a:buAutoNum type="arabicParenBoth"/>
            </a:pPr>
            <a:r>
              <a:rPr lang="ko-KR" altLang="en-US" dirty="0" err="1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승리팀</a:t>
            </a:r>
            <a:r>
              <a:rPr lang="ko-KR" altLang="en-US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</a:t>
            </a:r>
            <a:r>
              <a:rPr lang="en-US" altLang="ko-KR" dirty="0" err="1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blueWins</a:t>
            </a:r>
            <a:r>
              <a:rPr lang="en-US" altLang="ko-KR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)</a:t>
            </a:r>
          </a:p>
          <a:p>
            <a:pPr marL="342900" indent="-342900">
              <a:buAutoNum type="arabicParenBoth"/>
            </a:pPr>
            <a:r>
              <a:rPr lang="ko-KR" altLang="en-US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킬</a:t>
            </a:r>
            <a:r>
              <a:rPr lang="en-US" altLang="ko-KR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/</a:t>
            </a:r>
            <a:r>
              <a:rPr lang="ko-KR" altLang="en-US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타워</a:t>
            </a:r>
            <a:r>
              <a:rPr lang="en-US" altLang="ko-KR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/</a:t>
            </a:r>
            <a:r>
              <a:rPr lang="ko-KR" altLang="en-US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바론</a:t>
            </a:r>
            <a:r>
              <a:rPr lang="en-US" altLang="ko-KR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/</a:t>
            </a:r>
            <a:r>
              <a:rPr lang="ko-KR" altLang="en-US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드래곤</a:t>
            </a:r>
            <a:r>
              <a:rPr lang="en-US" altLang="ko-KR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/</a:t>
            </a:r>
            <a:r>
              <a:rPr lang="ko-KR" altLang="en-US" dirty="0" err="1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억제기</a:t>
            </a:r>
            <a:r>
              <a:rPr lang="ko-KR" altLang="en-US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먼저 획득한 팀</a:t>
            </a:r>
            <a:endParaRPr lang="en-US" altLang="ko-KR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342900" indent="-342900">
              <a:buAutoNum type="arabicParenBoth"/>
            </a:pPr>
            <a:r>
              <a:rPr lang="ko-KR" altLang="en-US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각 팀의 드래곤 처치 수 </a:t>
            </a:r>
            <a:r>
              <a:rPr lang="en-US" altLang="ko-KR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</a:t>
            </a:r>
            <a:r>
              <a:rPr lang="en-US" altLang="ko-KR" dirty="0" err="1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DragonKills</a:t>
            </a:r>
            <a:r>
              <a:rPr lang="en-US" altLang="ko-KR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)</a:t>
            </a:r>
          </a:p>
          <a:p>
            <a:pPr marL="342900" indent="-342900">
              <a:buAutoNum type="arabicParenBoth"/>
            </a:pPr>
            <a:r>
              <a:rPr lang="ko-KR" altLang="en-US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각 팀의 바론 처치 수 </a:t>
            </a:r>
            <a:r>
              <a:rPr lang="en-US" altLang="ko-KR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(Baron Kills)</a:t>
            </a:r>
          </a:p>
          <a:p>
            <a:pPr marL="342900" indent="-342900">
              <a:buAutoNum type="arabicParenBoth"/>
            </a:pPr>
            <a:r>
              <a:rPr lang="ko-KR" altLang="en-US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각 팀의 킬 수 </a:t>
            </a:r>
            <a:r>
              <a:rPr lang="en-US" altLang="ko-KR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(Kills)</a:t>
            </a:r>
          </a:p>
          <a:p>
            <a:pPr marL="342900" indent="-342900">
              <a:buAutoNum type="arabicParenBoth"/>
            </a:pPr>
            <a:r>
              <a:rPr lang="ko-KR" altLang="en-US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각 팀의 어시스트 수 </a:t>
            </a:r>
            <a:r>
              <a:rPr lang="en-US" altLang="ko-KR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(Assist)</a:t>
            </a:r>
          </a:p>
          <a:p>
            <a:pPr marL="342900" indent="-342900">
              <a:buAutoNum type="arabicParenBoth"/>
            </a:pPr>
            <a:r>
              <a:rPr lang="ko-KR" altLang="en-US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각 팀의 타워 파괴 수 </a:t>
            </a:r>
            <a:r>
              <a:rPr lang="en-US" altLang="ko-KR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</a:t>
            </a:r>
            <a:r>
              <a:rPr lang="en-US" altLang="ko-KR" dirty="0" err="1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Towerkills</a:t>
            </a:r>
            <a:r>
              <a:rPr lang="en-US" altLang="ko-KR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)</a:t>
            </a:r>
          </a:p>
          <a:p>
            <a:pPr marL="342900" indent="-342900">
              <a:buAutoNum type="arabicParenBoth"/>
            </a:pPr>
            <a:r>
              <a:rPr lang="ko-KR" altLang="en-US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각 팀의 </a:t>
            </a:r>
            <a:r>
              <a:rPr lang="ko-KR" altLang="en-US" dirty="0" err="1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억제기</a:t>
            </a:r>
            <a:r>
              <a:rPr lang="ko-KR" altLang="en-US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파괴 수 </a:t>
            </a:r>
            <a:r>
              <a:rPr lang="en-US" altLang="ko-KR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(Assist)</a:t>
            </a:r>
          </a:p>
          <a:p>
            <a:pPr marL="342900" indent="-342900">
              <a:buAutoNum type="arabicParenBoth"/>
            </a:pPr>
            <a:r>
              <a:rPr lang="ko-KR" altLang="en-US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각 팀의 </a:t>
            </a:r>
            <a:r>
              <a:rPr lang="ko-KR" altLang="en-US" dirty="0" err="1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미니언</a:t>
            </a:r>
            <a:r>
              <a:rPr lang="ko-KR" altLang="en-US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처치 수 </a:t>
            </a:r>
            <a:r>
              <a:rPr lang="en-US" altLang="ko-KR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</a:t>
            </a:r>
            <a:r>
              <a:rPr lang="en-US" altLang="ko-KR" dirty="0" err="1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TotalMinionKills</a:t>
            </a:r>
            <a:r>
              <a:rPr lang="en-US" altLang="ko-KR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)</a:t>
            </a:r>
          </a:p>
          <a:p>
            <a:pPr marL="342900" indent="-342900">
              <a:buAutoNum type="arabicParenBoth"/>
            </a:pPr>
            <a:r>
              <a:rPr lang="ko-KR" altLang="en-US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각 팀의 총 골드 </a:t>
            </a:r>
            <a:r>
              <a:rPr lang="en-US" altLang="ko-KR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</a:t>
            </a:r>
            <a:r>
              <a:rPr lang="en-US" altLang="ko-KR" dirty="0" err="1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TotalGold</a:t>
            </a:r>
            <a:r>
              <a:rPr lang="en-US" altLang="ko-KR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)</a:t>
            </a:r>
          </a:p>
          <a:p>
            <a:pPr marL="342900" indent="-342900">
              <a:buAutoNum type="arabicParenBoth"/>
            </a:pPr>
            <a:r>
              <a:rPr lang="ko-KR" altLang="en-US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각 팀의 평균 레벨 </a:t>
            </a:r>
            <a:r>
              <a:rPr lang="en-US" altLang="ko-KR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</a:t>
            </a:r>
            <a:r>
              <a:rPr lang="en-US" altLang="ko-KR" dirty="0" err="1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AvgLevel</a:t>
            </a:r>
            <a:r>
              <a:rPr lang="en-US" altLang="ko-KR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)</a:t>
            </a:r>
          </a:p>
          <a:p>
            <a:pPr marL="342900" indent="-342900">
              <a:buAutoNum type="arabicParenBoth"/>
            </a:pPr>
            <a:r>
              <a:rPr lang="en-US" altLang="ko-KR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각 팀의 적 팀 챔피언에게 가한 </a:t>
            </a:r>
            <a:r>
              <a:rPr lang="ko-KR" altLang="en-US" dirty="0" err="1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피해량</a:t>
            </a:r>
            <a:r>
              <a:rPr lang="ko-KR" altLang="en-US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</a:t>
            </a:r>
            <a:r>
              <a:rPr lang="en-US" altLang="ko-KR" dirty="0" err="1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ChampionDamageDealt</a:t>
            </a:r>
            <a:r>
              <a:rPr lang="en-US" altLang="ko-KR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)</a:t>
            </a:r>
          </a:p>
          <a:p>
            <a:pPr marL="342900" indent="-342900">
              <a:buAutoNum type="arabicParenBoth"/>
            </a:pPr>
            <a:r>
              <a:rPr lang="en-US" altLang="ko-KR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각 팀의 적 팀 구조물</a:t>
            </a:r>
            <a:r>
              <a:rPr lang="en-US" altLang="ko-KR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</a:t>
            </a:r>
            <a:r>
              <a:rPr lang="ko-KR" altLang="en-US" dirty="0" err="1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포탑</a:t>
            </a:r>
            <a:r>
              <a:rPr lang="en-US" altLang="ko-KR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dirty="0" err="1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억제기</a:t>
            </a:r>
            <a:r>
              <a:rPr lang="en-US" altLang="ko-KR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넥서스</a:t>
            </a:r>
            <a:r>
              <a:rPr lang="en-US" altLang="ko-KR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)</a:t>
            </a:r>
            <a:r>
              <a:rPr lang="ko-KR" altLang="en-US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에 가한 </a:t>
            </a:r>
            <a:r>
              <a:rPr lang="ko-KR" altLang="en-US" dirty="0" err="1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피해량</a:t>
            </a:r>
            <a:r>
              <a:rPr lang="ko-KR" altLang="en-US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</a:t>
            </a:r>
            <a:r>
              <a:rPr lang="en-US" altLang="ko-KR" dirty="0" err="1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ObjectDamageDealt</a:t>
            </a:r>
            <a:r>
              <a:rPr lang="en-US" altLang="ko-KR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)</a:t>
            </a:r>
          </a:p>
          <a:p>
            <a:pPr marL="342900" indent="-342900">
              <a:buAutoNum type="arabicParenBoth"/>
            </a:pPr>
            <a:r>
              <a:rPr lang="en-US" altLang="ko-KR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각 팀의 학살 기록 횟수 </a:t>
            </a:r>
            <a:r>
              <a:rPr lang="en-US" altLang="ko-KR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</a:t>
            </a:r>
            <a:r>
              <a:rPr lang="en-US" altLang="ko-KR" dirty="0" err="1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KillingSpree</a:t>
            </a:r>
            <a:r>
              <a:rPr lang="en-US" altLang="ko-KR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)</a:t>
            </a:r>
          </a:p>
          <a:p>
            <a:pPr marL="342900" indent="-342900">
              <a:buAutoNum type="arabicParenBoth"/>
            </a:pPr>
            <a:r>
              <a:rPr lang="en-US" altLang="ko-KR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각 팀의 </a:t>
            </a:r>
            <a:r>
              <a:rPr lang="ko-KR" altLang="en-US" dirty="0" err="1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와드</a:t>
            </a:r>
            <a:r>
              <a:rPr lang="ko-KR" altLang="en-US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설치 및 파괴 수 </a:t>
            </a:r>
            <a:r>
              <a:rPr lang="en-US" altLang="ko-KR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</a:t>
            </a:r>
            <a:r>
              <a:rPr lang="en-US" altLang="ko-KR" dirty="0" err="1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WardPlaced</a:t>
            </a:r>
            <a:r>
              <a:rPr lang="en-US" altLang="ko-KR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en-US" altLang="ko-KR" dirty="0" err="1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WardKills</a:t>
            </a:r>
            <a:r>
              <a:rPr lang="en-US" altLang="ko-KR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8B8EE88-BDC9-43D1-83C2-5D81F3A6F648}"/>
              </a:ext>
            </a:extLst>
          </p:cNvPr>
          <p:cNvSpPr txBox="1"/>
          <p:nvPr/>
        </p:nvSpPr>
        <p:spPr>
          <a:xfrm>
            <a:off x="3070753" y="257175"/>
            <a:ext cx="12858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DCCB9A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주제선정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B68DA35-141B-4922-BF2F-EE0B1762CF16}"/>
              </a:ext>
            </a:extLst>
          </p:cNvPr>
          <p:cNvSpPr/>
          <p:nvPr/>
        </p:nvSpPr>
        <p:spPr>
          <a:xfrm>
            <a:off x="4506089" y="-3401"/>
            <a:ext cx="1544405" cy="838200"/>
          </a:xfrm>
          <a:prstGeom prst="rect">
            <a:avLst/>
          </a:prstGeom>
          <a:gradFill flip="none" rotWithShape="1">
            <a:gsLst>
              <a:gs pos="0">
                <a:srgbClr val="E0CFAE">
                  <a:alpha val="30000"/>
                </a:srgbClr>
              </a:gs>
              <a:gs pos="48000">
                <a:srgbClr val="E0CFAE">
                  <a:alpha val="10000"/>
                </a:srgbClr>
              </a:gs>
              <a:gs pos="100000">
                <a:srgbClr val="E0CFAE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475A906-AD4A-4A4C-B5FD-B083575B7271}"/>
              </a:ext>
            </a:extLst>
          </p:cNvPr>
          <p:cNvSpPr txBox="1"/>
          <p:nvPr/>
        </p:nvSpPr>
        <p:spPr>
          <a:xfrm>
            <a:off x="3070753" y="257175"/>
            <a:ext cx="12858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DCCB9A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주제선정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88D3CF9-85FE-487E-B404-A204534A5C2B}"/>
              </a:ext>
            </a:extLst>
          </p:cNvPr>
          <p:cNvSpPr txBox="1"/>
          <p:nvPr/>
        </p:nvSpPr>
        <p:spPr>
          <a:xfrm>
            <a:off x="6141506" y="254289"/>
            <a:ext cx="12858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dirty="0">
                <a:solidFill>
                  <a:srgbClr val="DCCB9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분석 결과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DCCB9A"/>
              </a:solidFill>
              <a:effectLst/>
              <a:uLnTx/>
              <a:uFillTx/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A062A03-04C5-4AE3-AED7-79024BF9BEB3}"/>
              </a:ext>
            </a:extLst>
          </p:cNvPr>
          <p:cNvSpPr txBox="1"/>
          <p:nvPr/>
        </p:nvSpPr>
        <p:spPr>
          <a:xfrm>
            <a:off x="4410840" y="254289"/>
            <a:ext cx="17327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E8E1CF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데이터</a:t>
            </a:r>
            <a:r>
              <a:rPr lang="en-US" altLang="ko-KR" sz="2000" b="1" dirty="0">
                <a:solidFill>
                  <a:srgbClr val="E8E1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kumimoji="0" lang="ko-KR" alt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E8E1CF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전처리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E8E1CF"/>
              </a:solidFill>
              <a:effectLst/>
              <a:uLnTx/>
              <a:uFillTx/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032769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D60F8092-0924-425F-9280-81324E40EC9D}"/>
              </a:ext>
            </a:extLst>
          </p:cNvPr>
          <p:cNvCxnSpPr/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12700">
            <a:solidFill>
              <a:srgbClr val="2D38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그림 42">
            <a:extLst>
              <a:ext uri="{FF2B5EF4-FFF2-40B4-BE49-F238E27FC236}">
                <a16:creationId xmlns:a16="http://schemas.microsoft.com/office/drawing/2014/main" id="{D640E522-B954-4131-B708-42C72EE588F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704"/>
          <a:stretch/>
        </p:blipFill>
        <p:spPr>
          <a:xfrm>
            <a:off x="0" y="3020811"/>
            <a:ext cx="12192000" cy="3860799"/>
          </a:xfrm>
          <a:prstGeom prst="rect">
            <a:avLst/>
          </a:prstGeom>
        </p:spPr>
      </p:pic>
      <p:grpSp>
        <p:nvGrpSpPr>
          <p:cNvPr id="45" name="그룹 44">
            <a:extLst>
              <a:ext uri="{FF2B5EF4-FFF2-40B4-BE49-F238E27FC236}">
                <a16:creationId xmlns:a16="http://schemas.microsoft.com/office/drawing/2014/main" id="{D5664DC1-AEE2-4CBE-961D-5251B3CA8A9B}"/>
              </a:ext>
            </a:extLst>
          </p:cNvPr>
          <p:cNvGrpSpPr/>
          <p:nvPr/>
        </p:nvGrpSpPr>
        <p:grpSpPr>
          <a:xfrm>
            <a:off x="5145252" y="6207016"/>
            <a:ext cx="1901496" cy="400126"/>
            <a:chOff x="5010147" y="5981218"/>
            <a:chExt cx="2307565" cy="485574"/>
          </a:xfrm>
        </p:grpSpPr>
        <p:sp>
          <p:nvSpPr>
            <p:cNvPr id="46" name="자유형 38">
              <a:extLst>
                <a:ext uri="{FF2B5EF4-FFF2-40B4-BE49-F238E27FC236}">
                  <a16:creationId xmlns:a16="http://schemas.microsoft.com/office/drawing/2014/main" id="{811236B5-2FBD-4220-A672-8AF730B79F09}"/>
                </a:ext>
              </a:extLst>
            </p:cNvPr>
            <p:cNvSpPr/>
            <p:nvPr/>
          </p:nvSpPr>
          <p:spPr>
            <a:xfrm>
              <a:off x="5010147" y="5981218"/>
              <a:ext cx="2307565" cy="485574"/>
            </a:xfrm>
            <a:custGeom>
              <a:avLst/>
              <a:gdLst>
                <a:gd name="connsiteX0" fmla="*/ 242787 w 2307565"/>
                <a:gd name="connsiteY0" fmla="*/ 0 h 485574"/>
                <a:gd name="connsiteX1" fmla="*/ 247547 w 2307565"/>
                <a:gd name="connsiteY1" fmla="*/ 480 h 485574"/>
                <a:gd name="connsiteX2" fmla="*/ 247547 w 2307565"/>
                <a:gd name="connsiteY2" fmla="*/ 0 h 485574"/>
                <a:gd name="connsiteX3" fmla="*/ 2307565 w 2307565"/>
                <a:gd name="connsiteY3" fmla="*/ 0 h 485574"/>
                <a:gd name="connsiteX4" fmla="*/ 2307565 w 2307565"/>
                <a:gd name="connsiteY4" fmla="*/ 485573 h 485574"/>
                <a:gd name="connsiteX5" fmla="*/ 247547 w 2307565"/>
                <a:gd name="connsiteY5" fmla="*/ 485573 h 485574"/>
                <a:gd name="connsiteX6" fmla="*/ 247547 w 2307565"/>
                <a:gd name="connsiteY6" fmla="*/ 485094 h 485574"/>
                <a:gd name="connsiteX7" fmla="*/ 242787 w 2307565"/>
                <a:gd name="connsiteY7" fmla="*/ 485574 h 485574"/>
                <a:gd name="connsiteX8" fmla="*/ 0 w 2307565"/>
                <a:gd name="connsiteY8" fmla="*/ 242787 h 485574"/>
                <a:gd name="connsiteX9" fmla="*/ 242787 w 2307565"/>
                <a:gd name="connsiteY9" fmla="*/ 0 h 485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07565" h="485574">
                  <a:moveTo>
                    <a:pt x="242787" y="0"/>
                  </a:moveTo>
                  <a:lnTo>
                    <a:pt x="247547" y="480"/>
                  </a:lnTo>
                  <a:lnTo>
                    <a:pt x="247547" y="0"/>
                  </a:lnTo>
                  <a:lnTo>
                    <a:pt x="2307565" y="0"/>
                  </a:lnTo>
                  <a:lnTo>
                    <a:pt x="2307565" y="485573"/>
                  </a:lnTo>
                  <a:lnTo>
                    <a:pt x="247547" y="485573"/>
                  </a:lnTo>
                  <a:lnTo>
                    <a:pt x="247547" y="485094"/>
                  </a:lnTo>
                  <a:lnTo>
                    <a:pt x="242787" y="485574"/>
                  </a:lnTo>
                  <a:cubicBezTo>
                    <a:pt x="108699" y="485574"/>
                    <a:pt x="0" y="376875"/>
                    <a:pt x="0" y="242787"/>
                  </a:cubicBezTo>
                  <a:cubicBezTo>
                    <a:pt x="0" y="108699"/>
                    <a:pt x="108699" y="0"/>
                    <a:pt x="242787" y="0"/>
                  </a:cubicBezTo>
                  <a:close/>
                </a:path>
              </a:pathLst>
            </a:custGeom>
            <a:solidFill>
              <a:srgbClr val="010812">
                <a:alpha val="50196"/>
              </a:srgbClr>
            </a:solidFill>
            <a:ln w="9525">
              <a:solidFill>
                <a:srgbClr val="6C5427"/>
              </a:solidFill>
            </a:ln>
            <a:effectLst>
              <a:outerShdw blurRad="63500" sx="102000" sy="102000" algn="ctr" rotWithShape="0">
                <a:prstClr val="black">
                  <a:alpha val="8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8AF3B812-2329-4F71-8E9E-73BB69D9AB9C}"/>
                </a:ext>
              </a:extLst>
            </p:cNvPr>
            <p:cNvGrpSpPr/>
            <p:nvPr/>
          </p:nvGrpSpPr>
          <p:grpSpPr>
            <a:xfrm>
              <a:off x="5072061" y="6038268"/>
              <a:ext cx="2145496" cy="371475"/>
              <a:chOff x="5060166" y="6133518"/>
              <a:chExt cx="2145496" cy="371475"/>
            </a:xfrm>
          </p:grpSpPr>
          <p:sp>
            <p:nvSpPr>
              <p:cNvPr id="48" name="타원 47">
                <a:extLst>
                  <a:ext uri="{FF2B5EF4-FFF2-40B4-BE49-F238E27FC236}">
                    <a16:creationId xmlns:a16="http://schemas.microsoft.com/office/drawing/2014/main" id="{113AAA5F-A436-4B68-BC69-42C747051961}"/>
                  </a:ext>
                </a:extLst>
              </p:cNvPr>
              <p:cNvSpPr/>
              <p:nvPr/>
            </p:nvSpPr>
            <p:spPr>
              <a:xfrm>
                <a:off x="5060166" y="6133518"/>
                <a:ext cx="371475" cy="371475"/>
              </a:xfrm>
              <a:prstGeom prst="ellipse">
                <a:avLst/>
              </a:prstGeom>
              <a:solidFill>
                <a:srgbClr val="1E2328"/>
              </a:solidFill>
              <a:ln w="28575">
                <a:gradFill flip="none" rotWithShape="1">
                  <a:gsLst>
                    <a:gs pos="23000">
                      <a:srgbClr val="C4A25C"/>
                    </a:gs>
                    <a:gs pos="0">
                      <a:srgbClr val="E0CFAE"/>
                    </a:gs>
                    <a:gs pos="48000">
                      <a:srgbClr val="BC9033"/>
                    </a:gs>
                    <a:gs pos="100000">
                      <a:srgbClr val="6C5427"/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E0CFAE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맑은 고딕" panose="020B0503020000020004" pitchFamily="50" charset="-127"/>
                    <a:cs typeface="Arial" panose="020B0604020202020204" pitchFamily="34" charset="0"/>
                  </a:rPr>
                  <a:t>X</a:t>
                </a:r>
                <a:endParaRPr kumimoji="0" lang="ko-KR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E0CFAE"/>
                  </a:solidFill>
                  <a:effectLst/>
                  <a:uLnTx/>
                  <a:uFillTx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49" name="자유형 21">
                <a:extLst>
                  <a:ext uri="{FF2B5EF4-FFF2-40B4-BE49-F238E27FC236}">
                    <a16:creationId xmlns:a16="http://schemas.microsoft.com/office/drawing/2014/main" id="{5E406609-75D0-4FBA-ADE5-215FD859DDE3}"/>
                  </a:ext>
                </a:extLst>
              </p:cNvPr>
              <p:cNvSpPr/>
              <p:nvPr/>
            </p:nvSpPr>
            <p:spPr>
              <a:xfrm>
                <a:off x="5431641" y="6133518"/>
                <a:ext cx="1774021" cy="371475"/>
              </a:xfrm>
              <a:custGeom>
                <a:avLst/>
                <a:gdLst>
                  <a:gd name="connsiteX0" fmla="*/ 2 w 1774021"/>
                  <a:gd name="connsiteY0" fmla="*/ 0 h 371475"/>
                  <a:gd name="connsiteX1" fmla="*/ 1588284 w 1774021"/>
                  <a:gd name="connsiteY1" fmla="*/ 0 h 371475"/>
                  <a:gd name="connsiteX2" fmla="*/ 1774021 w 1774021"/>
                  <a:gd name="connsiteY2" fmla="*/ 185738 h 371475"/>
                  <a:gd name="connsiteX3" fmla="*/ 1588284 w 1774021"/>
                  <a:gd name="connsiteY3" fmla="*/ 371475 h 371475"/>
                  <a:gd name="connsiteX4" fmla="*/ 0 w 1774021"/>
                  <a:gd name="connsiteY4" fmla="*/ 371475 h 371475"/>
                  <a:gd name="connsiteX5" fmla="*/ 16957 w 1774021"/>
                  <a:gd name="connsiteY5" fmla="*/ 357485 h 371475"/>
                  <a:gd name="connsiteX6" fmla="*/ 88097 w 1774021"/>
                  <a:gd name="connsiteY6" fmla="*/ 185737 h 371475"/>
                  <a:gd name="connsiteX7" fmla="*/ 16957 w 1774021"/>
                  <a:gd name="connsiteY7" fmla="*/ 13990 h 371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74021" h="371475">
                    <a:moveTo>
                      <a:pt x="2" y="0"/>
                    </a:moveTo>
                    <a:lnTo>
                      <a:pt x="1588284" y="0"/>
                    </a:lnTo>
                    <a:lnTo>
                      <a:pt x="1774021" y="185738"/>
                    </a:lnTo>
                    <a:lnTo>
                      <a:pt x="1588284" y="371475"/>
                    </a:lnTo>
                    <a:lnTo>
                      <a:pt x="0" y="371475"/>
                    </a:lnTo>
                    <a:lnTo>
                      <a:pt x="16957" y="357485"/>
                    </a:lnTo>
                    <a:cubicBezTo>
                      <a:pt x="60911" y="313531"/>
                      <a:pt x="88097" y="252809"/>
                      <a:pt x="88097" y="185737"/>
                    </a:cubicBezTo>
                    <a:cubicBezTo>
                      <a:pt x="88097" y="118666"/>
                      <a:pt x="60911" y="57944"/>
                      <a:pt x="16957" y="13990"/>
                    </a:cubicBezTo>
                    <a:close/>
                  </a:path>
                </a:pathLst>
              </a:custGeom>
              <a:solidFill>
                <a:srgbClr val="1E2328"/>
              </a:solidFill>
              <a:ln w="28575">
                <a:gradFill flip="none" rotWithShape="1">
                  <a:gsLst>
                    <a:gs pos="0">
                      <a:srgbClr val="0496AB"/>
                    </a:gs>
                    <a:gs pos="100000">
                      <a:srgbClr val="007598"/>
                    </a:gs>
                  </a:gsLst>
                  <a:lin ang="54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90000"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3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A3C7C7"/>
                    </a:solidFill>
                    <a:effectLst/>
                    <a:uLnTx/>
                    <a:uFillTx/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확인</a:t>
                </a:r>
              </a:p>
            </p:txBody>
          </p:sp>
        </p:grp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4CACA3F9-E8F1-4051-AB88-EBDC86DC864E}"/>
              </a:ext>
            </a:extLst>
          </p:cNvPr>
          <p:cNvGrpSpPr/>
          <p:nvPr/>
        </p:nvGrpSpPr>
        <p:grpSpPr>
          <a:xfrm>
            <a:off x="311289" y="199972"/>
            <a:ext cx="2082661" cy="438248"/>
            <a:chOff x="5010147" y="5981226"/>
            <a:chExt cx="2307565" cy="485575"/>
          </a:xfrm>
        </p:grpSpPr>
        <p:sp>
          <p:nvSpPr>
            <p:cNvPr id="52" name="자유형 84">
              <a:extLst>
                <a:ext uri="{FF2B5EF4-FFF2-40B4-BE49-F238E27FC236}">
                  <a16:creationId xmlns:a16="http://schemas.microsoft.com/office/drawing/2014/main" id="{F3C96E19-9BFE-4938-B31B-932B30DDD050}"/>
                </a:ext>
              </a:extLst>
            </p:cNvPr>
            <p:cNvSpPr/>
            <p:nvPr/>
          </p:nvSpPr>
          <p:spPr>
            <a:xfrm>
              <a:off x="5010147" y="5981226"/>
              <a:ext cx="2307565" cy="485575"/>
            </a:xfrm>
            <a:custGeom>
              <a:avLst/>
              <a:gdLst>
                <a:gd name="connsiteX0" fmla="*/ 242787 w 2307565"/>
                <a:gd name="connsiteY0" fmla="*/ 0 h 485574"/>
                <a:gd name="connsiteX1" fmla="*/ 247547 w 2307565"/>
                <a:gd name="connsiteY1" fmla="*/ 480 h 485574"/>
                <a:gd name="connsiteX2" fmla="*/ 247547 w 2307565"/>
                <a:gd name="connsiteY2" fmla="*/ 0 h 485574"/>
                <a:gd name="connsiteX3" fmla="*/ 2307565 w 2307565"/>
                <a:gd name="connsiteY3" fmla="*/ 0 h 485574"/>
                <a:gd name="connsiteX4" fmla="*/ 2307565 w 2307565"/>
                <a:gd name="connsiteY4" fmla="*/ 485573 h 485574"/>
                <a:gd name="connsiteX5" fmla="*/ 247547 w 2307565"/>
                <a:gd name="connsiteY5" fmla="*/ 485573 h 485574"/>
                <a:gd name="connsiteX6" fmla="*/ 247547 w 2307565"/>
                <a:gd name="connsiteY6" fmla="*/ 485094 h 485574"/>
                <a:gd name="connsiteX7" fmla="*/ 242787 w 2307565"/>
                <a:gd name="connsiteY7" fmla="*/ 485574 h 485574"/>
                <a:gd name="connsiteX8" fmla="*/ 0 w 2307565"/>
                <a:gd name="connsiteY8" fmla="*/ 242787 h 485574"/>
                <a:gd name="connsiteX9" fmla="*/ 242787 w 2307565"/>
                <a:gd name="connsiteY9" fmla="*/ 0 h 485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07565" h="485574">
                  <a:moveTo>
                    <a:pt x="242787" y="0"/>
                  </a:moveTo>
                  <a:lnTo>
                    <a:pt x="247547" y="480"/>
                  </a:lnTo>
                  <a:lnTo>
                    <a:pt x="247547" y="0"/>
                  </a:lnTo>
                  <a:lnTo>
                    <a:pt x="2307565" y="0"/>
                  </a:lnTo>
                  <a:lnTo>
                    <a:pt x="2307565" y="485573"/>
                  </a:lnTo>
                  <a:lnTo>
                    <a:pt x="247547" y="485573"/>
                  </a:lnTo>
                  <a:lnTo>
                    <a:pt x="247547" y="485094"/>
                  </a:lnTo>
                  <a:lnTo>
                    <a:pt x="242787" y="485574"/>
                  </a:lnTo>
                  <a:cubicBezTo>
                    <a:pt x="108699" y="485574"/>
                    <a:pt x="0" y="376875"/>
                    <a:pt x="0" y="242787"/>
                  </a:cubicBezTo>
                  <a:cubicBezTo>
                    <a:pt x="0" y="108699"/>
                    <a:pt x="108699" y="0"/>
                    <a:pt x="242787" y="0"/>
                  </a:cubicBezTo>
                  <a:close/>
                </a:path>
              </a:pathLst>
            </a:custGeom>
            <a:solidFill>
              <a:srgbClr val="010812">
                <a:alpha val="50196"/>
              </a:srgbClr>
            </a:solidFill>
            <a:ln w="9525">
              <a:solidFill>
                <a:srgbClr val="6C5427"/>
              </a:solidFill>
            </a:ln>
            <a:effectLst>
              <a:outerShdw blurRad="63500" sx="102000" sy="102000" algn="ctr" rotWithShape="0">
                <a:prstClr val="black">
                  <a:alpha val="8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2A43903F-BA9D-47D7-884D-A4CD5239BCDA}"/>
                </a:ext>
              </a:extLst>
            </p:cNvPr>
            <p:cNvGrpSpPr/>
            <p:nvPr/>
          </p:nvGrpSpPr>
          <p:grpSpPr>
            <a:xfrm>
              <a:off x="5072061" y="6038268"/>
              <a:ext cx="2145496" cy="371476"/>
              <a:chOff x="5060167" y="6133518"/>
              <a:chExt cx="2145495" cy="371475"/>
            </a:xfrm>
          </p:grpSpPr>
          <p:sp>
            <p:nvSpPr>
              <p:cNvPr id="54" name="타원 53">
                <a:extLst>
                  <a:ext uri="{FF2B5EF4-FFF2-40B4-BE49-F238E27FC236}">
                    <a16:creationId xmlns:a16="http://schemas.microsoft.com/office/drawing/2014/main" id="{6E446EF2-BE41-4FE8-B2DB-17E794E285F5}"/>
                  </a:ext>
                </a:extLst>
              </p:cNvPr>
              <p:cNvSpPr/>
              <p:nvPr/>
            </p:nvSpPr>
            <p:spPr>
              <a:xfrm>
                <a:off x="5060167" y="6133518"/>
                <a:ext cx="371475" cy="371475"/>
              </a:xfrm>
              <a:prstGeom prst="ellipse">
                <a:avLst/>
              </a:prstGeom>
              <a:solidFill>
                <a:srgbClr val="1E2328"/>
              </a:solidFill>
              <a:ln w="28575">
                <a:gradFill flip="none" rotWithShape="1">
                  <a:gsLst>
                    <a:gs pos="23000">
                      <a:srgbClr val="C4A25C"/>
                    </a:gs>
                    <a:gs pos="0">
                      <a:srgbClr val="E0CFAE"/>
                    </a:gs>
                    <a:gs pos="48000">
                      <a:srgbClr val="BC9033"/>
                    </a:gs>
                    <a:gs pos="100000">
                      <a:srgbClr val="6C5427"/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E0CFAE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맑은 고딕" panose="020B0503020000020004" pitchFamily="50" charset="-127"/>
                    <a:cs typeface="Arial" panose="020B0604020202020204" pitchFamily="34" charset="0"/>
                  </a:rPr>
                  <a:t>!</a:t>
                </a:r>
                <a:endParaRPr kumimoji="0" lang="ko-KR" altLang="en-US" sz="1500" b="0" i="0" u="none" strike="noStrike" kern="1200" cap="none" spc="0" normalizeH="0" baseline="0" noProof="0" dirty="0">
                  <a:ln>
                    <a:noFill/>
                  </a:ln>
                  <a:solidFill>
                    <a:srgbClr val="E0CFAE"/>
                  </a:solidFill>
                  <a:effectLst/>
                  <a:uLnTx/>
                  <a:uFillTx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56" name="자유형 87">
                <a:extLst>
                  <a:ext uri="{FF2B5EF4-FFF2-40B4-BE49-F238E27FC236}">
                    <a16:creationId xmlns:a16="http://schemas.microsoft.com/office/drawing/2014/main" id="{4E8B0BB2-CCF7-4B33-AF30-D2BD7B5066E3}"/>
                  </a:ext>
                </a:extLst>
              </p:cNvPr>
              <p:cNvSpPr/>
              <p:nvPr/>
            </p:nvSpPr>
            <p:spPr>
              <a:xfrm>
                <a:off x="5431641" y="6133518"/>
                <a:ext cx="1774021" cy="371475"/>
              </a:xfrm>
              <a:custGeom>
                <a:avLst/>
                <a:gdLst>
                  <a:gd name="connsiteX0" fmla="*/ 2 w 1774021"/>
                  <a:gd name="connsiteY0" fmla="*/ 0 h 371475"/>
                  <a:gd name="connsiteX1" fmla="*/ 1588284 w 1774021"/>
                  <a:gd name="connsiteY1" fmla="*/ 0 h 371475"/>
                  <a:gd name="connsiteX2" fmla="*/ 1774021 w 1774021"/>
                  <a:gd name="connsiteY2" fmla="*/ 185738 h 371475"/>
                  <a:gd name="connsiteX3" fmla="*/ 1588284 w 1774021"/>
                  <a:gd name="connsiteY3" fmla="*/ 371475 h 371475"/>
                  <a:gd name="connsiteX4" fmla="*/ 0 w 1774021"/>
                  <a:gd name="connsiteY4" fmla="*/ 371475 h 371475"/>
                  <a:gd name="connsiteX5" fmla="*/ 16957 w 1774021"/>
                  <a:gd name="connsiteY5" fmla="*/ 357485 h 371475"/>
                  <a:gd name="connsiteX6" fmla="*/ 88097 w 1774021"/>
                  <a:gd name="connsiteY6" fmla="*/ 185737 h 371475"/>
                  <a:gd name="connsiteX7" fmla="*/ 16957 w 1774021"/>
                  <a:gd name="connsiteY7" fmla="*/ 13990 h 371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74021" h="371475">
                    <a:moveTo>
                      <a:pt x="2" y="0"/>
                    </a:moveTo>
                    <a:lnTo>
                      <a:pt x="1588284" y="0"/>
                    </a:lnTo>
                    <a:lnTo>
                      <a:pt x="1774021" y="185738"/>
                    </a:lnTo>
                    <a:lnTo>
                      <a:pt x="1588284" y="371475"/>
                    </a:lnTo>
                    <a:lnTo>
                      <a:pt x="0" y="371475"/>
                    </a:lnTo>
                    <a:lnTo>
                      <a:pt x="16957" y="357485"/>
                    </a:lnTo>
                    <a:cubicBezTo>
                      <a:pt x="60911" y="313531"/>
                      <a:pt x="88097" y="252809"/>
                      <a:pt x="88097" y="185737"/>
                    </a:cubicBezTo>
                    <a:cubicBezTo>
                      <a:pt x="88097" y="118666"/>
                      <a:pt x="60911" y="57944"/>
                      <a:pt x="16957" y="13990"/>
                    </a:cubicBezTo>
                    <a:close/>
                  </a:path>
                </a:pathLst>
              </a:custGeom>
              <a:solidFill>
                <a:srgbClr val="1E2328"/>
              </a:solidFill>
              <a:ln w="28575">
                <a:gradFill flip="none" rotWithShape="1">
                  <a:gsLst>
                    <a:gs pos="0">
                      <a:srgbClr val="0496AB"/>
                    </a:gs>
                    <a:gs pos="100000">
                      <a:srgbClr val="007598"/>
                    </a:gs>
                  </a:gsLst>
                  <a:lin ang="54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90000"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1300" b="1" dirty="0">
                    <a:solidFill>
                      <a:srgbClr val="A3C7C7"/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데이터 </a:t>
                </a:r>
                <a:r>
                  <a:rPr lang="ko-KR" altLang="en-US" sz="1300" b="1" dirty="0" err="1">
                    <a:solidFill>
                      <a:srgbClr val="A3C7C7"/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전처리</a:t>
                </a:r>
                <a:endParaRPr kumimoji="0" lang="ko-KR" altLang="en-US" sz="1300" b="1" i="0" u="none" strike="noStrike" kern="1200" cap="none" spc="0" normalizeH="0" baseline="0" noProof="0" dirty="0">
                  <a:ln>
                    <a:noFill/>
                  </a:ln>
                  <a:solidFill>
                    <a:srgbClr val="A3C7C7"/>
                  </a:solidFill>
                  <a:effectLst/>
                  <a:uLnTx/>
                  <a:uFillTx/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</p:grpSp>
      </p:grpSp>
      <p:pic>
        <p:nvPicPr>
          <p:cNvPr id="86" name="그림 85">
            <a:extLst>
              <a:ext uri="{FF2B5EF4-FFF2-40B4-BE49-F238E27FC236}">
                <a16:creationId xmlns:a16="http://schemas.microsoft.com/office/drawing/2014/main" id="{90E66DA4-3C6E-44DA-B209-B28BC478AA0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2207" b="37989" l="5947" r="14554"/>
                    </a14:imgEffect>
                  </a14:imgLayer>
                </a14:imgProps>
              </a:ext>
            </a:extLst>
          </a:blip>
          <a:srcRect l="5897" t="22262" r="85920" b="62008"/>
          <a:stretch/>
        </p:blipFill>
        <p:spPr>
          <a:xfrm>
            <a:off x="3455830" y="1138856"/>
            <a:ext cx="911225" cy="981295"/>
          </a:xfrm>
          <a:prstGeom prst="rect">
            <a:avLst/>
          </a:prstGeom>
          <a:effectLst>
            <a:outerShdw blurRad="25400" sx="105000" sy="105000" algn="ctr" rotWithShape="0">
              <a:prstClr val="black"/>
            </a:outerShdw>
          </a:effectLst>
        </p:spPr>
      </p:pic>
      <p:sp>
        <p:nvSpPr>
          <p:cNvPr id="89" name="TextBox 88">
            <a:extLst>
              <a:ext uri="{FF2B5EF4-FFF2-40B4-BE49-F238E27FC236}">
                <a16:creationId xmlns:a16="http://schemas.microsoft.com/office/drawing/2014/main" id="{A21BE004-C29D-46DB-A872-EF327DA1BE58}"/>
              </a:ext>
            </a:extLst>
          </p:cNvPr>
          <p:cNvSpPr txBox="1"/>
          <p:nvPr/>
        </p:nvSpPr>
        <p:spPr>
          <a:xfrm>
            <a:off x="3172114" y="2090360"/>
            <a:ext cx="1478656" cy="709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E8E1CF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E8E1CF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번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E8E1CF"/>
              </a:solidFill>
              <a:effectLst/>
              <a:uLnTx/>
              <a:uFillTx/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 dirty="0">
                <a:solidFill>
                  <a:srgbClr val="E8E1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분석 데이터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srgbClr val="E8E1CF"/>
              </a:solidFill>
              <a:effectLst/>
              <a:uLnTx/>
              <a:uFillTx/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CEBF6AEE-CC4B-4903-8D6F-5F41E91F177D}"/>
              </a:ext>
            </a:extLst>
          </p:cNvPr>
          <p:cNvSpPr txBox="1"/>
          <p:nvPr/>
        </p:nvSpPr>
        <p:spPr>
          <a:xfrm>
            <a:off x="4650770" y="2090360"/>
            <a:ext cx="2744094" cy="709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E8E1CF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E8E1CF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번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E8E1CF"/>
              </a:solidFill>
              <a:effectLst/>
              <a:uLnTx/>
              <a:uFillTx/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E8E1CF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데이터 </a:t>
            </a:r>
            <a:r>
              <a:rPr kumimoji="0" lang="ko-KR" alt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E8E1CF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전처리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srgbClr val="E8E1CF"/>
              </a:solidFill>
              <a:effectLst/>
              <a:uLnTx/>
              <a:uFillTx/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CEC2549B-B8A8-47BA-A654-2490A4D692CB}"/>
              </a:ext>
            </a:extLst>
          </p:cNvPr>
          <p:cNvSpPr txBox="1"/>
          <p:nvPr/>
        </p:nvSpPr>
        <p:spPr>
          <a:xfrm>
            <a:off x="7365957" y="2090360"/>
            <a:ext cx="1653405" cy="709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E8E1CF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3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E8E1CF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번</a:t>
            </a:r>
          </a:p>
          <a:p>
            <a:pPr marL="0" marR="0" lvl="0" indent="0" algn="ctr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 dirty="0">
                <a:solidFill>
                  <a:srgbClr val="E8E1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데이터 시각화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srgbClr val="E8E1CF"/>
              </a:solidFill>
              <a:effectLst/>
              <a:uLnTx/>
              <a:uFillTx/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cxnSp>
        <p:nvCxnSpPr>
          <p:cNvPr id="92" name="직선 연결선 91">
            <a:extLst>
              <a:ext uri="{FF2B5EF4-FFF2-40B4-BE49-F238E27FC236}">
                <a16:creationId xmlns:a16="http://schemas.microsoft.com/office/drawing/2014/main" id="{1E44CF07-CD0E-4566-B67F-044FEF3CEE09}"/>
              </a:ext>
            </a:extLst>
          </p:cNvPr>
          <p:cNvCxnSpPr/>
          <p:nvPr/>
        </p:nvCxnSpPr>
        <p:spPr>
          <a:xfrm>
            <a:off x="1041400" y="3020811"/>
            <a:ext cx="10109200" cy="0"/>
          </a:xfrm>
          <a:prstGeom prst="line">
            <a:avLst/>
          </a:prstGeom>
          <a:ln w="12700">
            <a:solidFill>
              <a:srgbClr val="50676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4" name="그림 93">
            <a:extLst>
              <a:ext uri="{FF2B5EF4-FFF2-40B4-BE49-F238E27FC236}">
                <a16:creationId xmlns:a16="http://schemas.microsoft.com/office/drawing/2014/main" id="{E3085794-6DEC-40A9-B801-7B68F675B60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375" b="96094" l="9804" r="89542"/>
                    </a14:imgEffect>
                  </a14:imgLayer>
                </a14:imgProps>
              </a:ext>
            </a:extLst>
          </a:blip>
          <a:srcRect l="22972" t="15109" r="13411" b="7026"/>
          <a:stretch/>
        </p:blipFill>
        <p:spPr>
          <a:xfrm>
            <a:off x="7709271" y="1203325"/>
            <a:ext cx="927100" cy="949326"/>
          </a:xfrm>
          <a:prstGeom prst="rect">
            <a:avLst/>
          </a:prstGeom>
          <a:effectLst>
            <a:outerShdw blurRad="25400" sx="105000" sy="105000" algn="ctr" rotWithShape="0">
              <a:prstClr val="black"/>
            </a:outerShdw>
          </a:effectLst>
        </p:spPr>
      </p:pic>
      <p:sp>
        <p:nvSpPr>
          <p:cNvPr id="96" name="모서리가 둥근 직사각형 66">
            <a:extLst>
              <a:ext uri="{FF2B5EF4-FFF2-40B4-BE49-F238E27FC236}">
                <a16:creationId xmlns:a16="http://schemas.microsoft.com/office/drawing/2014/main" id="{EB1A3A13-E69B-4B5D-A3A6-2FEB2A1BB8F1}"/>
              </a:ext>
            </a:extLst>
          </p:cNvPr>
          <p:cNvSpPr/>
          <p:nvPr/>
        </p:nvSpPr>
        <p:spPr>
          <a:xfrm>
            <a:off x="6659605" y="2241615"/>
            <a:ext cx="3159126" cy="1739937"/>
          </a:xfrm>
          <a:prstGeom prst="roundRect">
            <a:avLst>
              <a:gd name="adj" fmla="val 50000"/>
            </a:avLst>
          </a:prstGeom>
          <a:solidFill>
            <a:srgbClr val="FFFFFF">
              <a:alpha val="30000"/>
            </a:srgbClr>
          </a:solidFill>
          <a:effectLst>
            <a:softEdge rad="635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97" name="그림 96">
            <a:extLst>
              <a:ext uri="{FF2B5EF4-FFF2-40B4-BE49-F238E27FC236}">
                <a16:creationId xmlns:a16="http://schemas.microsoft.com/office/drawing/2014/main" id="{5FD2CFE1-9708-4EE7-A791-D4CB6E6FF3CF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9847" t="9506" r="9847" b="9506"/>
          <a:stretch/>
        </p:blipFill>
        <p:spPr>
          <a:xfrm>
            <a:off x="3455833" y="1172578"/>
            <a:ext cx="907382" cy="908108"/>
          </a:xfrm>
          <a:prstGeom prst="rect">
            <a:avLst/>
          </a:prstGeom>
          <a:effectLst>
            <a:outerShdw blurRad="25400" sx="105000" sy="105000" algn="ctr" rotWithShape="0">
              <a:prstClr val="black"/>
            </a:outerShdw>
          </a:effectLst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A36E8378-E0D8-47C8-B7B9-C01359BB1B27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3077" l="9605" r="89831"/>
                    </a14:imgEffect>
                  </a14:imgLayer>
                </a14:imgProps>
              </a:ext>
            </a:extLst>
          </a:blip>
          <a:srcRect l="26087" r="16820"/>
          <a:stretch/>
        </p:blipFill>
        <p:spPr>
          <a:xfrm>
            <a:off x="5579960" y="993937"/>
            <a:ext cx="962527" cy="1238250"/>
          </a:xfrm>
          <a:prstGeom prst="rect">
            <a:avLst/>
          </a:prstGeom>
          <a:effectLst>
            <a:outerShdw blurRad="25400" sx="105000" sy="105000" algn="ctr" rotWithShape="0">
              <a:prstClr val="black"/>
            </a:outerShdw>
          </a:effectLst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903D0AE3-2008-457A-8733-1FD7D2051D67}"/>
              </a:ext>
            </a:extLst>
          </p:cNvPr>
          <p:cNvSpPr txBox="1"/>
          <p:nvPr/>
        </p:nvSpPr>
        <p:spPr>
          <a:xfrm>
            <a:off x="3070753" y="257175"/>
            <a:ext cx="12858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DCCB9A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주제선정</a:t>
            </a: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F2059F18-F144-44D7-8543-CFA57BAC9073}"/>
              </a:ext>
            </a:extLst>
          </p:cNvPr>
          <p:cNvSpPr/>
          <p:nvPr/>
        </p:nvSpPr>
        <p:spPr>
          <a:xfrm>
            <a:off x="4506089" y="-3401"/>
            <a:ext cx="1544405" cy="838200"/>
          </a:xfrm>
          <a:prstGeom prst="rect">
            <a:avLst/>
          </a:prstGeom>
          <a:gradFill flip="none" rotWithShape="1">
            <a:gsLst>
              <a:gs pos="0">
                <a:srgbClr val="E0CFAE">
                  <a:alpha val="30000"/>
                </a:srgbClr>
              </a:gs>
              <a:gs pos="48000">
                <a:srgbClr val="E0CFAE">
                  <a:alpha val="10000"/>
                </a:srgbClr>
              </a:gs>
              <a:gs pos="100000">
                <a:srgbClr val="E0CFAE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805746AD-083A-44C0-B6D0-BDF14B6C96AC}"/>
              </a:ext>
            </a:extLst>
          </p:cNvPr>
          <p:cNvSpPr txBox="1"/>
          <p:nvPr/>
        </p:nvSpPr>
        <p:spPr>
          <a:xfrm>
            <a:off x="3070753" y="257175"/>
            <a:ext cx="12858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DCCB9A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주제선정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4BFACA6-35B9-4AC3-82BE-A79C85A691DD}"/>
              </a:ext>
            </a:extLst>
          </p:cNvPr>
          <p:cNvSpPr txBox="1"/>
          <p:nvPr/>
        </p:nvSpPr>
        <p:spPr>
          <a:xfrm>
            <a:off x="6141506" y="254289"/>
            <a:ext cx="12858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dirty="0">
                <a:solidFill>
                  <a:srgbClr val="DCCB9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분석 결과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DCCB9A"/>
              </a:solidFill>
              <a:effectLst/>
              <a:uLnTx/>
              <a:uFillTx/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D24BEA14-517B-4BC9-A142-9D300C17195E}"/>
              </a:ext>
            </a:extLst>
          </p:cNvPr>
          <p:cNvSpPr txBox="1"/>
          <p:nvPr/>
        </p:nvSpPr>
        <p:spPr>
          <a:xfrm>
            <a:off x="4410840" y="254289"/>
            <a:ext cx="17327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E8E1CF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데이터</a:t>
            </a:r>
            <a:r>
              <a:rPr lang="en-US" altLang="ko-KR" sz="2000" b="1" dirty="0">
                <a:solidFill>
                  <a:srgbClr val="E8E1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kumimoji="0" lang="ko-KR" alt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E8E1CF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전처리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E8E1CF"/>
              </a:solidFill>
              <a:effectLst/>
              <a:uLnTx/>
              <a:uFillTx/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018267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D60F8092-0924-425F-9280-81324E40EC9D}"/>
              </a:ext>
            </a:extLst>
          </p:cNvPr>
          <p:cNvCxnSpPr/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12700">
            <a:solidFill>
              <a:srgbClr val="2D38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4CACA3F9-E8F1-4051-AB88-EBDC86DC864E}"/>
              </a:ext>
            </a:extLst>
          </p:cNvPr>
          <p:cNvGrpSpPr/>
          <p:nvPr/>
        </p:nvGrpSpPr>
        <p:grpSpPr>
          <a:xfrm>
            <a:off x="311289" y="199972"/>
            <a:ext cx="2082661" cy="438248"/>
            <a:chOff x="5010147" y="5981226"/>
            <a:chExt cx="2307565" cy="485575"/>
          </a:xfrm>
        </p:grpSpPr>
        <p:sp>
          <p:nvSpPr>
            <p:cNvPr id="52" name="자유형 84">
              <a:extLst>
                <a:ext uri="{FF2B5EF4-FFF2-40B4-BE49-F238E27FC236}">
                  <a16:creationId xmlns:a16="http://schemas.microsoft.com/office/drawing/2014/main" id="{F3C96E19-9BFE-4938-B31B-932B30DDD050}"/>
                </a:ext>
              </a:extLst>
            </p:cNvPr>
            <p:cNvSpPr/>
            <p:nvPr/>
          </p:nvSpPr>
          <p:spPr>
            <a:xfrm>
              <a:off x="5010147" y="5981226"/>
              <a:ext cx="2307565" cy="485575"/>
            </a:xfrm>
            <a:custGeom>
              <a:avLst/>
              <a:gdLst>
                <a:gd name="connsiteX0" fmla="*/ 242787 w 2307565"/>
                <a:gd name="connsiteY0" fmla="*/ 0 h 485574"/>
                <a:gd name="connsiteX1" fmla="*/ 247547 w 2307565"/>
                <a:gd name="connsiteY1" fmla="*/ 480 h 485574"/>
                <a:gd name="connsiteX2" fmla="*/ 247547 w 2307565"/>
                <a:gd name="connsiteY2" fmla="*/ 0 h 485574"/>
                <a:gd name="connsiteX3" fmla="*/ 2307565 w 2307565"/>
                <a:gd name="connsiteY3" fmla="*/ 0 h 485574"/>
                <a:gd name="connsiteX4" fmla="*/ 2307565 w 2307565"/>
                <a:gd name="connsiteY4" fmla="*/ 485573 h 485574"/>
                <a:gd name="connsiteX5" fmla="*/ 247547 w 2307565"/>
                <a:gd name="connsiteY5" fmla="*/ 485573 h 485574"/>
                <a:gd name="connsiteX6" fmla="*/ 247547 w 2307565"/>
                <a:gd name="connsiteY6" fmla="*/ 485094 h 485574"/>
                <a:gd name="connsiteX7" fmla="*/ 242787 w 2307565"/>
                <a:gd name="connsiteY7" fmla="*/ 485574 h 485574"/>
                <a:gd name="connsiteX8" fmla="*/ 0 w 2307565"/>
                <a:gd name="connsiteY8" fmla="*/ 242787 h 485574"/>
                <a:gd name="connsiteX9" fmla="*/ 242787 w 2307565"/>
                <a:gd name="connsiteY9" fmla="*/ 0 h 485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07565" h="485574">
                  <a:moveTo>
                    <a:pt x="242787" y="0"/>
                  </a:moveTo>
                  <a:lnTo>
                    <a:pt x="247547" y="480"/>
                  </a:lnTo>
                  <a:lnTo>
                    <a:pt x="247547" y="0"/>
                  </a:lnTo>
                  <a:lnTo>
                    <a:pt x="2307565" y="0"/>
                  </a:lnTo>
                  <a:lnTo>
                    <a:pt x="2307565" y="485573"/>
                  </a:lnTo>
                  <a:lnTo>
                    <a:pt x="247547" y="485573"/>
                  </a:lnTo>
                  <a:lnTo>
                    <a:pt x="247547" y="485094"/>
                  </a:lnTo>
                  <a:lnTo>
                    <a:pt x="242787" y="485574"/>
                  </a:lnTo>
                  <a:cubicBezTo>
                    <a:pt x="108699" y="485574"/>
                    <a:pt x="0" y="376875"/>
                    <a:pt x="0" y="242787"/>
                  </a:cubicBezTo>
                  <a:cubicBezTo>
                    <a:pt x="0" y="108699"/>
                    <a:pt x="108699" y="0"/>
                    <a:pt x="242787" y="0"/>
                  </a:cubicBezTo>
                  <a:close/>
                </a:path>
              </a:pathLst>
            </a:custGeom>
            <a:solidFill>
              <a:srgbClr val="010812">
                <a:alpha val="50196"/>
              </a:srgbClr>
            </a:solidFill>
            <a:ln w="9525">
              <a:solidFill>
                <a:srgbClr val="6C5427"/>
              </a:solidFill>
            </a:ln>
            <a:effectLst>
              <a:outerShdw blurRad="63500" sx="102000" sy="102000" algn="ctr" rotWithShape="0">
                <a:prstClr val="black">
                  <a:alpha val="8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2A43903F-BA9D-47D7-884D-A4CD5239BCDA}"/>
                </a:ext>
              </a:extLst>
            </p:cNvPr>
            <p:cNvGrpSpPr/>
            <p:nvPr/>
          </p:nvGrpSpPr>
          <p:grpSpPr>
            <a:xfrm>
              <a:off x="5072061" y="6038268"/>
              <a:ext cx="2145496" cy="371476"/>
              <a:chOff x="5060167" y="6133518"/>
              <a:chExt cx="2145495" cy="371475"/>
            </a:xfrm>
          </p:grpSpPr>
          <p:sp>
            <p:nvSpPr>
              <p:cNvPr id="54" name="타원 53">
                <a:extLst>
                  <a:ext uri="{FF2B5EF4-FFF2-40B4-BE49-F238E27FC236}">
                    <a16:creationId xmlns:a16="http://schemas.microsoft.com/office/drawing/2014/main" id="{6E446EF2-BE41-4FE8-B2DB-17E794E285F5}"/>
                  </a:ext>
                </a:extLst>
              </p:cNvPr>
              <p:cNvSpPr/>
              <p:nvPr/>
            </p:nvSpPr>
            <p:spPr>
              <a:xfrm>
                <a:off x="5060167" y="6133518"/>
                <a:ext cx="371475" cy="371475"/>
              </a:xfrm>
              <a:prstGeom prst="ellipse">
                <a:avLst/>
              </a:prstGeom>
              <a:solidFill>
                <a:srgbClr val="1E2328"/>
              </a:solidFill>
              <a:ln w="28575">
                <a:gradFill flip="none" rotWithShape="1">
                  <a:gsLst>
                    <a:gs pos="23000">
                      <a:srgbClr val="C4A25C"/>
                    </a:gs>
                    <a:gs pos="0">
                      <a:srgbClr val="E0CFAE"/>
                    </a:gs>
                    <a:gs pos="48000">
                      <a:srgbClr val="BC9033"/>
                    </a:gs>
                    <a:gs pos="100000">
                      <a:srgbClr val="6C5427"/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E0CFAE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맑은 고딕" panose="020B0503020000020004" pitchFamily="50" charset="-127"/>
                    <a:cs typeface="Arial" panose="020B0604020202020204" pitchFamily="34" charset="0"/>
                  </a:rPr>
                  <a:t>!</a:t>
                </a:r>
                <a:endParaRPr kumimoji="0" lang="ko-KR" altLang="en-US" sz="1500" b="0" i="0" u="none" strike="noStrike" kern="1200" cap="none" spc="0" normalizeH="0" baseline="0" noProof="0" dirty="0">
                  <a:ln>
                    <a:noFill/>
                  </a:ln>
                  <a:solidFill>
                    <a:srgbClr val="E0CFAE"/>
                  </a:solidFill>
                  <a:effectLst/>
                  <a:uLnTx/>
                  <a:uFillTx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56" name="자유형 87">
                <a:extLst>
                  <a:ext uri="{FF2B5EF4-FFF2-40B4-BE49-F238E27FC236}">
                    <a16:creationId xmlns:a16="http://schemas.microsoft.com/office/drawing/2014/main" id="{4E8B0BB2-CCF7-4B33-AF30-D2BD7B5066E3}"/>
                  </a:ext>
                </a:extLst>
              </p:cNvPr>
              <p:cNvSpPr/>
              <p:nvPr/>
            </p:nvSpPr>
            <p:spPr>
              <a:xfrm>
                <a:off x="5431641" y="6133518"/>
                <a:ext cx="1774021" cy="371475"/>
              </a:xfrm>
              <a:custGeom>
                <a:avLst/>
                <a:gdLst>
                  <a:gd name="connsiteX0" fmla="*/ 2 w 1774021"/>
                  <a:gd name="connsiteY0" fmla="*/ 0 h 371475"/>
                  <a:gd name="connsiteX1" fmla="*/ 1588284 w 1774021"/>
                  <a:gd name="connsiteY1" fmla="*/ 0 h 371475"/>
                  <a:gd name="connsiteX2" fmla="*/ 1774021 w 1774021"/>
                  <a:gd name="connsiteY2" fmla="*/ 185738 h 371475"/>
                  <a:gd name="connsiteX3" fmla="*/ 1588284 w 1774021"/>
                  <a:gd name="connsiteY3" fmla="*/ 371475 h 371475"/>
                  <a:gd name="connsiteX4" fmla="*/ 0 w 1774021"/>
                  <a:gd name="connsiteY4" fmla="*/ 371475 h 371475"/>
                  <a:gd name="connsiteX5" fmla="*/ 16957 w 1774021"/>
                  <a:gd name="connsiteY5" fmla="*/ 357485 h 371475"/>
                  <a:gd name="connsiteX6" fmla="*/ 88097 w 1774021"/>
                  <a:gd name="connsiteY6" fmla="*/ 185737 h 371475"/>
                  <a:gd name="connsiteX7" fmla="*/ 16957 w 1774021"/>
                  <a:gd name="connsiteY7" fmla="*/ 13990 h 371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74021" h="371475">
                    <a:moveTo>
                      <a:pt x="2" y="0"/>
                    </a:moveTo>
                    <a:lnTo>
                      <a:pt x="1588284" y="0"/>
                    </a:lnTo>
                    <a:lnTo>
                      <a:pt x="1774021" y="185738"/>
                    </a:lnTo>
                    <a:lnTo>
                      <a:pt x="1588284" y="371475"/>
                    </a:lnTo>
                    <a:lnTo>
                      <a:pt x="0" y="371475"/>
                    </a:lnTo>
                    <a:lnTo>
                      <a:pt x="16957" y="357485"/>
                    </a:lnTo>
                    <a:cubicBezTo>
                      <a:pt x="60911" y="313531"/>
                      <a:pt x="88097" y="252809"/>
                      <a:pt x="88097" y="185737"/>
                    </a:cubicBezTo>
                    <a:cubicBezTo>
                      <a:pt x="88097" y="118666"/>
                      <a:pt x="60911" y="57944"/>
                      <a:pt x="16957" y="13990"/>
                    </a:cubicBezTo>
                    <a:close/>
                  </a:path>
                </a:pathLst>
              </a:custGeom>
              <a:solidFill>
                <a:srgbClr val="1E2328"/>
              </a:solidFill>
              <a:ln w="28575">
                <a:gradFill flip="none" rotWithShape="1">
                  <a:gsLst>
                    <a:gs pos="0">
                      <a:srgbClr val="0496AB"/>
                    </a:gs>
                    <a:gs pos="100000">
                      <a:srgbClr val="007598"/>
                    </a:gs>
                  </a:gsLst>
                  <a:lin ang="54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90000"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3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A3C7C7"/>
                    </a:solidFill>
                    <a:effectLst/>
                    <a:uLnTx/>
                    <a:uFillTx/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데이터 </a:t>
                </a:r>
                <a:r>
                  <a:rPr kumimoji="0" lang="ko-KR" altLang="en-US" sz="13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A3C7C7"/>
                    </a:solidFill>
                    <a:effectLst/>
                    <a:uLnTx/>
                    <a:uFillTx/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전처리</a:t>
                </a:r>
                <a:endParaRPr kumimoji="0" lang="ko-KR" altLang="en-US" sz="1300" b="1" i="0" u="none" strike="noStrike" kern="1200" cap="none" spc="0" normalizeH="0" baseline="0" noProof="0" dirty="0">
                  <a:ln>
                    <a:noFill/>
                  </a:ln>
                  <a:solidFill>
                    <a:srgbClr val="A3C7C7"/>
                  </a:solidFill>
                  <a:effectLst/>
                  <a:uLnTx/>
                  <a:uFillTx/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</p:grpSp>
      </p:grp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F2EDC2E2-CB2D-40CC-9D58-E43E58A73891}"/>
              </a:ext>
            </a:extLst>
          </p:cNvPr>
          <p:cNvCxnSpPr/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12700">
            <a:solidFill>
              <a:srgbClr val="2D38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26208BBC-B5AA-488E-A7A3-4C601600CB09}"/>
              </a:ext>
            </a:extLst>
          </p:cNvPr>
          <p:cNvCxnSpPr/>
          <p:nvPr/>
        </p:nvCxnSpPr>
        <p:spPr>
          <a:xfrm>
            <a:off x="902855" y="1524521"/>
            <a:ext cx="10109200" cy="0"/>
          </a:xfrm>
          <a:prstGeom prst="line">
            <a:avLst/>
          </a:prstGeom>
          <a:ln w="12700">
            <a:solidFill>
              <a:srgbClr val="50676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580765AC-E631-4FFD-9A74-E04D40DC3F3C}"/>
              </a:ext>
            </a:extLst>
          </p:cNvPr>
          <p:cNvSpPr txBox="1"/>
          <p:nvPr/>
        </p:nvSpPr>
        <p:spPr>
          <a:xfrm>
            <a:off x="902855" y="1019152"/>
            <a:ext cx="709865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데이터 </a:t>
            </a:r>
            <a:r>
              <a:rPr lang="ko-KR" altLang="en-US" sz="2500" dirty="0" err="1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전처리</a:t>
            </a:r>
            <a:r>
              <a:rPr lang="ko-KR" altLang="en-US" sz="25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주요 내용</a:t>
            </a:r>
            <a:endParaRPr lang="ko-KR" altLang="en-US" sz="25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7" name="TextBox 68">
            <a:extLst>
              <a:ext uri="{FF2B5EF4-FFF2-40B4-BE49-F238E27FC236}">
                <a16:creationId xmlns:a16="http://schemas.microsoft.com/office/drawing/2014/main" id="{2C22E473-B25D-458C-A8B6-E24225207DB4}"/>
              </a:ext>
            </a:extLst>
          </p:cNvPr>
          <p:cNvSpPr txBox="1"/>
          <p:nvPr/>
        </p:nvSpPr>
        <p:spPr>
          <a:xfrm>
            <a:off x="1228679" y="1762041"/>
            <a:ext cx="9585734" cy="44435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57000" indent="-357000" defTabSz="9144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2300" dirty="0">
                <a:solidFill>
                  <a:srgbClr val="FFFFFF"/>
                </a:solidFill>
                <a:latin typeface="KoPubWorld돋움체 Bold"/>
                <a:ea typeface="KoPubWorld돋움체 Bold"/>
                <a:cs typeface="KoPubWorld돋움체 Bold"/>
              </a:rPr>
              <a:t>시간에 따라 데이터를 분류하여 분석</a:t>
            </a:r>
            <a:endParaRPr kumimoji="0" lang="en-US" altLang="ko-KR" sz="2300" b="0" i="0" u="none" strike="noStrike" kern="1200" cap="none" spc="0" normalizeH="0" baseline="0" dirty="0">
              <a:solidFill>
                <a:srgbClr val="FFFFFF"/>
              </a:solidFill>
              <a:latin typeface="KoPubWorld돋움체 Bold"/>
              <a:ea typeface="KoPubWorld돋움체 Bold"/>
              <a:cs typeface="KoPubWorld돋움체 Bold"/>
            </a:endParaRPr>
          </a:p>
          <a:p>
            <a:pPr marL="814200" lvl="1" indent="-3570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dirty="0">
                <a:solidFill>
                  <a:srgbClr val="FFFFFF"/>
                </a:solidFill>
                <a:latin typeface="KoPubWorld돋움체 Bold"/>
                <a:ea typeface="KoPubWorld돋움체 Bold"/>
                <a:cs typeface="KoPubWorld돋움체 Bold"/>
              </a:rPr>
              <a:t>게임 시간대에 따라 게임 내 요소들의 중요도가 변화하는 점을 반영</a:t>
            </a:r>
            <a:endParaRPr lang="en-US" altLang="ko-KR" dirty="0">
              <a:solidFill>
                <a:srgbClr val="FFFFFF"/>
              </a:solidFill>
              <a:latin typeface="KoPubWorld돋움체 Bold"/>
              <a:ea typeface="KoPubWorld돋움체 Bold"/>
              <a:cs typeface="KoPubWorld돋움체 Bold"/>
            </a:endParaRPr>
          </a:p>
          <a:p>
            <a:pPr marL="814200" lvl="1" indent="-357000">
              <a:lnSpc>
                <a:spcPct val="150000"/>
              </a:lnSpc>
              <a:buFont typeface="Arial"/>
              <a:buChar char="•"/>
              <a:defRPr/>
            </a:pPr>
            <a:r>
              <a:rPr kumimoji="0" lang="ko-KR" altLang="en-US" b="0" i="0" u="none" strike="noStrike" kern="1200" cap="none" spc="0" normalizeH="0" baseline="0" dirty="0">
                <a:solidFill>
                  <a:srgbClr val="FFFFFF"/>
                </a:solidFill>
                <a:latin typeface="KoPubWorld돋움체 Bold"/>
                <a:ea typeface="KoPubWorld돋움체 Bold"/>
                <a:cs typeface="KoPubWorld돋움체 Bold"/>
              </a:rPr>
              <a:t>초 단위로 표현된 게임 시간 데이터를 활용하여 </a:t>
            </a:r>
            <a:r>
              <a:rPr kumimoji="0" lang="en-US" altLang="ko-KR" b="0" i="0" u="none" strike="noStrike" kern="1200" cap="none" spc="0" normalizeH="0" baseline="0" dirty="0">
                <a:solidFill>
                  <a:srgbClr val="FFFFFF"/>
                </a:solidFill>
                <a:latin typeface="KoPubWorld돋움체 Bold"/>
                <a:ea typeface="KoPubWorld돋움체 Bold"/>
                <a:cs typeface="KoPubWorld돋움체 Bold"/>
              </a:rPr>
              <a:t>&lt;20</a:t>
            </a:r>
            <a:r>
              <a:rPr kumimoji="0" lang="ko-KR" altLang="en-US" b="0" i="0" u="none" strike="noStrike" kern="1200" cap="none" spc="0" normalizeH="0" baseline="0" dirty="0">
                <a:solidFill>
                  <a:srgbClr val="FFFFFF"/>
                </a:solidFill>
                <a:latin typeface="KoPubWorld돋움체 Bold"/>
                <a:ea typeface="KoPubWorld돋움체 Bold"/>
                <a:cs typeface="KoPubWorld돋움체 Bold"/>
              </a:rPr>
              <a:t>분</a:t>
            </a:r>
            <a:r>
              <a:rPr kumimoji="0" lang="en-US" altLang="ko-KR" b="0" i="0" u="none" strike="noStrike" kern="1200" cap="none" spc="0" normalizeH="0" baseline="0" dirty="0">
                <a:solidFill>
                  <a:srgbClr val="FFFFFF"/>
                </a:solidFill>
                <a:latin typeface="KoPubWorld돋움체 Bold"/>
                <a:ea typeface="KoPubWorld돋움체 Bold"/>
                <a:cs typeface="KoPubWorld돋움체 Bold"/>
              </a:rPr>
              <a:t>~30</a:t>
            </a:r>
            <a:r>
              <a:rPr kumimoji="0" lang="ko-KR" altLang="en-US" b="0" i="0" u="none" strike="noStrike" kern="1200" cap="none" spc="0" normalizeH="0" baseline="0" dirty="0">
                <a:solidFill>
                  <a:srgbClr val="FFFFFF"/>
                </a:solidFill>
                <a:latin typeface="KoPubWorld돋움체 Bold"/>
                <a:ea typeface="KoPubWorld돋움체 Bold"/>
                <a:cs typeface="KoPubWorld돋움체 Bold"/>
              </a:rPr>
              <a:t>분 </a:t>
            </a:r>
            <a:r>
              <a:rPr kumimoji="0" lang="en-US" altLang="ko-KR" b="0" i="0" u="none" strike="noStrike" kern="1200" cap="none" spc="0" normalizeH="0" baseline="0" dirty="0">
                <a:solidFill>
                  <a:srgbClr val="FFFFFF"/>
                </a:solidFill>
                <a:latin typeface="KoPubWorld돋움체 Bold"/>
                <a:ea typeface="KoPubWorld돋움체 Bold"/>
                <a:cs typeface="KoPubWorld돋움체 Bold"/>
              </a:rPr>
              <a:t>/ 30</a:t>
            </a:r>
            <a:r>
              <a:rPr kumimoji="0" lang="ko-KR" altLang="en-US" b="0" i="0" u="none" strike="noStrike" kern="1200" cap="none" spc="0" normalizeH="0" baseline="0" dirty="0">
                <a:solidFill>
                  <a:srgbClr val="FFFFFF"/>
                </a:solidFill>
                <a:latin typeface="KoPubWorld돋움체 Bold"/>
                <a:ea typeface="KoPubWorld돋움체 Bold"/>
                <a:cs typeface="KoPubWorld돋움체 Bold"/>
              </a:rPr>
              <a:t>분</a:t>
            </a:r>
            <a:r>
              <a:rPr kumimoji="0" lang="en-US" altLang="ko-KR" b="0" i="0" u="none" strike="noStrike" kern="1200" cap="none" spc="0" normalizeH="0" baseline="0" dirty="0">
                <a:solidFill>
                  <a:srgbClr val="FFFFFF"/>
                </a:solidFill>
                <a:latin typeface="KoPubWorld돋움체 Bold"/>
                <a:ea typeface="KoPubWorld돋움체 Bold"/>
                <a:cs typeface="KoPubWorld돋움체 Bold"/>
              </a:rPr>
              <a:t>~40</a:t>
            </a:r>
            <a:r>
              <a:rPr kumimoji="0" lang="ko-KR" altLang="en-US" b="0" i="0" u="none" strike="noStrike" kern="1200" cap="none" spc="0" normalizeH="0" baseline="0" dirty="0">
                <a:solidFill>
                  <a:srgbClr val="FFFFFF"/>
                </a:solidFill>
                <a:latin typeface="KoPubWorld돋움체 Bold"/>
                <a:ea typeface="KoPubWorld돋움체 Bold"/>
                <a:cs typeface="KoPubWorld돋움체 Bold"/>
              </a:rPr>
              <a:t>분 </a:t>
            </a:r>
            <a:r>
              <a:rPr kumimoji="0" lang="en-US" altLang="ko-KR" b="0" i="0" u="none" strike="noStrike" kern="1200" cap="none" spc="0" normalizeH="0" baseline="0" dirty="0">
                <a:solidFill>
                  <a:srgbClr val="FFFFFF"/>
                </a:solidFill>
                <a:latin typeface="KoPubWorld돋움체 Bold"/>
                <a:ea typeface="KoPubWorld돋움체 Bold"/>
                <a:cs typeface="KoPubWorld돋움체 Bold"/>
              </a:rPr>
              <a:t>/ 40</a:t>
            </a:r>
            <a:r>
              <a:rPr kumimoji="0" lang="ko-KR" altLang="en-US" b="0" i="0" u="none" strike="noStrike" kern="1200" cap="none" spc="0" normalizeH="0" baseline="0" dirty="0">
                <a:solidFill>
                  <a:srgbClr val="FFFFFF"/>
                </a:solidFill>
                <a:latin typeface="KoPubWorld돋움체 Bold"/>
                <a:ea typeface="KoPubWorld돋움체 Bold"/>
                <a:cs typeface="KoPubWorld돋움체 Bold"/>
              </a:rPr>
              <a:t>분</a:t>
            </a:r>
            <a:r>
              <a:rPr kumimoji="0" lang="en-US" altLang="ko-KR" b="0" i="0" u="none" strike="noStrike" kern="1200" cap="none" spc="0" normalizeH="0" baseline="0" dirty="0">
                <a:solidFill>
                  <a:srgbClr val="FFFFFF"/>
                </a:solidFill>
                <a:latin typeface="KoPubWorld돋움체 Bold"/>
                <a:ea typeface="KoPubWorld돋움체 Bold"/>
                <a:cs typeface="KoPubWorld돋움체 Bold"/>
              </a:rPr>
              <a:t>~50</a:t>
            </a:r>
            <a:r>
              <a:rPr kumimoji="0" lang="ko-KR" altLang="en-US" b="0" i="0" u="none" strike="noStrike" kern="1200" cap="none" spc="0" normalizeH="0" baseline="0" dirty="0">
                <a:solidFill>
                  <a:srgbClr val="FFFFFF"/>
                </a:solidFill>
                <a:latin typeface="KoPubWorld돋움체 Bold"/>
                <a:ea typeface="KoPubWorld돋움체 Bold"/>
                <a:cs typeface="KoPubWorld돋움체 Bold"/>
              </a:rPr>
              <a:t>분</a:t>
            </a:r>
            <a:r>
              <a:rPr kumimoji="0" lang="en-US" altLang="ko-KR" b="0" i="0" u="none" strike="noStrike" kern="1200" cap="none" spc="0" normalizeH="0" baseline="0" dirty="0">
                <a:solidFill>
                  <a:srgbClr val="FFFFFF"/>
                </a:solidFill>
                <a:latin typeface="KoPubWorld돋움체 Bold"/>
                <a:ea typeface="KoPubWorld돋움체 Bold"/>
                <a:cs typeface="KoPubWorld돋움체 Bold"/>
              </a:rPr>
              <a:t>&gt; </a:t>
            </a:r>
            <a:r>
              <a:rPr kumimoji="0" lang="ko-KR" altLang="en-US" b="0" i="0" u="none" strike="noStrike" kern="1200" cap="none" spc="0" normalizeH="0" baseline="0" dirty="0">
                <a:solidFill>
                  <a:srgbClr val="FFFFFF"/>
                </a:solidFill>
                <a:latin typeface="KoPubWorld돋움체 Bold"/>
                <a:ea typeface="KoPubWorld돋움체 Bold"/>
                <a:cs typeface="KoPubWorld돋움체 Bold"/>
              </a:rPr>
              <a:t>총 세 가지 그룹으로 나눠서 분석 진행</a:t>
            </a:r>
            <a:endParaRPr kumimoji="0" lang="en-US" altLang="ko-KR" b="0" i="0" u="none" strike="noStrike" kern="1200" cap="none" spc="0" normalizeH="0" baseline="0" dirty="0">
              <a:solidFill>
                <a:srgbClr val="FFFFFF"/>
              </a:solidFill>
              <a:latin typeface="KoPubWorld돋움체 Bold"/>
              <a:ea typeface="KoPubWorld돋움체 Bold"/>
              <a:cs typeface="KoPubWorld돋움체 Bold"/>
            </a:endParaRPr>
          </a:p>
          <a:p>
            <a:pPr marL="814200" lvl="1" indent="-357000">
              <a:lnSpc>
                <a:spcPct val="150000"/>
              </a:lnSpc>
              <a:buFont typeface="Arial"/>
              <a:buChar char="•"/>
              <a:defRPr/>
            </a:pPr>
            <a:endParaRPr kumimoji="0" lang="ko-KR" altLang="en-US" b="0" i="0" u="none" strike="noStrike" kern="1200" cap="none" spc="0" normalizeH="0" baseline="0" dirty="0">
              <a:solidFill>
                <a:srgbClr val="FFFFFF"/>
              </a:solidFill>
              <a:latin typeface="KoPubWorld돋움체 Bold"/>
              <a:ea typeface="KoPubWorld돋움체 Bold"/>
              <a:cs typeface="KoPubWorld돋움체 Bold"/>
            </a:endParaRPr>
          </a:p>
          <a:p>
            <a:pPr marL="357000" lvl="0" indent="-357000" defTabSz="9144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2300" dirty="0">
                <a:solidFill>
                  <a:srgbClr val="FFFFFF"/>
                </a:solidFill>
                <a:latin typeface="KoPubWorld돋움체 Bold"/>
                <a:ea typeface="KoPubWorld돋움체 Bold"/>
                <a:cs typeface="KoPubWorld돋움체 Bold"/>
              </a:rPr>
              <a:t>두 팀 간의 격차를 계산</a:t>
            </a:r>
            <a:endParaRPr kumimoji="0" lang="en-US" altLang="ko-KR" sz="2000" b="0" i="0" u="none" strike="noStrike" kern="1200" cap="none" spc="0" normalizeH="0" baseline="0" dirty="0">
              <a:solidFill>
                <a:srgbClr val="FFFFFF"/>
              </a:solidFill>
              <a:latin typeface="KoPubWorld돋움체 Bold"/>
              <a:ea typeface="KoPubWorld돋움체 Bold"/>
              <a:cs typeface="KoPubWorld돋움체 Bold"/>
            </a:endParaRPr>
          </a:p>
          <a:p>
            <a:pPr marL="814200" lvl="1" indent="-357000" defTabSz="914400">
              <a:lnSpc>
                <a:spcPct val="150000"/>
              </a:lnSpc>
              <a:buFont typeface="Arial"/>
              <a:buChar char="•"/>
              <a:defRPr/>
            </a:pPr>
            <a:r>
              <a:rPr kumimoji="0" lang="ko-KR" altLang="en-US" b="0" i="0" u="none" strike="noStrike" kern="1200" cap="none" spc="0" normalizeH="0" baseline="0" dirty="0">
                <a:solidFill>
                  <a:srgbClr val="FFFFFF"/>
                </a:solidFill>
                <a:latin typeface="KoPubWorld돋움체 Bold"/>
                <a:ea typeface="KoPubWorld돋움체 Bold"/>
                <a:cs typeface="KoPubWorld돋움체 Bold"/>
              </a:rPr>
              <a:t>게임의 승자는 절대적인 기준이 아니라 상대적 우위에 의해 결정된다는 점을 반영</a:t>
            </a:r>
            <a:endParaRPr kumimoji="0" lang="en-US" altLang="ko-KR" b="0" i="0" u="none" strike="noStrike" kern="1200" cap="none" spc="0" normalizeH="0" baseline="0" dirty="0">
              <a:solidFill>
                <a:srgbClr val="FFFFFF"/>
              </a:solidFill>
              <a:latin typeface="KoPubWorld돋움체 Bold"/>
              <a:ea typeface="KoPubWorld돋움체 Bold"/>
              <a:cs typeface="KoPubWorld돋움체 Bold"/>
            </a:endParaRPr>
          </a:p>
          <a:p>
            <a:pPr marL="814200" lvl="1" indent="-357000" defTabSz="914400">
              <a:lnSpc>
                <a:spcPct val="150000"/>
              </a:lnSpc>
              <a:buFont typeface="Arial"/>
              <a:buChar char="•"/>
              <a:defRPr/>
            </a:pPr>
            <a:r>
              <a:rPr kumimoji="0" lang="ko-KR" altLang="en-US" b="0" i="0" u="none" strike="noStrike" kern="1200" cap="none" spc="0" normalizeH="0" baseline="0" dirty="0">
                <a:solidFill>
                  <a:srgbClr val="FFFFFF"/>
                </a:solidFill>
                <a:latin typeface="KoPubWorld돋움체 Bold"/>
                <a:ea typeface="KoPubWorld돋움체 Bold"/>
                <a:cs typeface="KoPubWorld돋움체 Bold"/>
              </a:rPr>
              <a:t>또한 동일한 격차이더라도 각 팀의 순수 </a:t>
            </a:r>
            <a:r>
              <a:rPr kumimoji="0" lang="ko-KR" altLang="en-US" b="0" i="0" u="none" strike="noStrike" kern="1200" cap="none" spc="0" normalizeH="0" baseline="0" dirty="0" err="1">
                <a:solidFill>
                  <a:srgbClr val="FFFFFF"/>
                </a:solidFill>
                <a:latin typeface="KoPubWorld돋움체 Bold"/>
                <a:ea typeface="KoPubWorld돋움체 Bold"/>
                <a:cs typeface="KoPubWorld돋움체 Bold"/>
              </a:rPr>
              <a:t>지표값의</a:t>
            </a:r>
            <a:r>
              <a:rPr kumimoji="0" lang="ko-KR" altLang="en-US" b="0" i="0" u="none" strike="noStrike" kern="1200" cap="none" spc="0" normalizeH="0" baseline="0" dirty="0">
                <a:solidFill>
                  <a:srgbClr val="FFFFFF"/>
                </a:solidFill>
                <a:latin typeface="KoPubWorld돋움체 Bold"/>
                <a:ea typeface="KoPubWorld돋움체 Bold"/>
                <a:cs typeface="KoPubWorld돋움체 Bold"/>
              </a:rPr>
              <a:t> 범위에 따라 그것이 가지는 의미가 달라진다고 판단</a:t>
            </a:r>
            <a:endParaRPr kumimoji="0" lang="en-US" altLang="ko-KR" b="0" i="0" u="none" strike="noStrike" kern="1200" cap="none" spc="0" normalizeH="0" baseline="0" dirty="0">
              <a:solidFill>
                <a:srgbClr val="FFFFFF"/>
              </a:solidFill>
              <a:latin typeface="KoPubWorld돋움체 Bold"/>
              <a:ea typeface="KoPubWorld돋움체 Bold"/>
              <a:cs typeface="KoPubWorld돋움체 Bold"/>
            </a:endParaRPr>
          </a:p>
          <a:p>
            <a:pPr marL="814200" lvl="1" indent="-357000" defTabSz="9144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dirty="0">
                <a:solidFill>
                  <a:srgbClr val="FFFFFF"/>
                </a:solidFill>
                <a:latin typeface="KoPubWorld돋움체 Bold"/>
                <a:ea typeface="KoPubWorld돋움체 Bold"/>
                <a:cs typeface="KoPubWorld돋움체 Bold"/>
              </a:rPr>
              <a:t>따라서 양 팀 간의 격차와 원래 </a:t>
            </a:r>
            <a:r>
              <a:rPr lang="ko-KR" altLang="en-US" dirty="0" err="1">
                <a:solidFill>
                  <a:srgbClr val="FFFFFF"/>
                </a:solidFill>
                <a:latin typeface="KoPubWorld돋움체 Bold"/>
                <a:ea typeface="KoPubWorld돋움체 Bold"/>
                <a:cs typeface="KoPubWorld돋움체 Bold"/>
              </a:rPr>
              <a:t>지표값이</a:t>
            </a:r>
            <a:r>
              <a:rPr lang="ko-KR" altLang="en-US" dirty="0">
                <a:solidFill>
                  <a:srgbClr val="FFFFFF"/>
                </a:solidFill>
                <a:latin typeface="KoPubWorld돋움체 Bold"/>
                <a:ea typeface="KoPubWorld돋움체 Bold"/>
                <a:cs typeface="KoPubWorld돋움체 Bold"/>
              </a:rPr>
              <a:t> 모두 반영될 수 있도록 공식 설정</a:t>
            </a:r>
            <a:endParaRPr kumimoji="0" lang="ko-KR" altLang="en-US" b="0" i="0" u="none" strike="noStrike" kern="1200" cap="none" spc="0" normalizeH="0" baseline="0" dirty="0">
              <a:solidFill>
                <a:srgbClr val="FFFFFF"/>
              </a:solidFill>
              <a:latin typeface="KoPubWorld돋움체 Bold"/>
              <a:ea typeface="KoPubWorld돋움체 Bold"/>
              <a:cs typeface="KoPubWorld돋움체 Bold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4E97E44-7971-48BD-9C7F-FCC4320017A0}"/>
              </a:ext>
            </a:extLst>
          </p:cNvPr>
          <p:cNvSpPr txBox="1"/>
          <p:nvPr/>
        </p:nvSpPr>
        <p:spPr>
          <a:xfrm>
            <a:off x="3070753" y="257175"/>
            <a:ext cx="12858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DCCB9A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주제선정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2A8288B-76C5-48CF-AE9C-DA02E72480B3}"/>
              </a:ext>
            </a:extLst>
          </p:cNvPr>
          <p:cNvSpPr/>
          <p:nvPr/>
        </p:nvSpPr>
        <p:spPr>
          <a:xfrm>
            <a:off x="4506089" y="-3401"/>
            <a:ext cx="1544405" cy="838200"/>
          </a:xfrm>
          <a:prstGeom prst="rect">
            <a:avLst/>
          </a:prstGeom>
          <a:gradFill flip="none" rotWithShape="1">
            <a:gsLst>
              <a:gs pos="0">
                <a:srgbClr val="E0CFAE">
                  <a:alpha val="30000"/>
                </a:srgbClr>
              </a:gs>
              <a:gs pos="48000">
                <a:srgbClr val="E0CFAE">
                  <a:alpha val="10000"/>
                </a:srgbClr>
              </a:gs>
              <a:gs pos="100000">
                <a:srgbClr val="E0CFAE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1600943-19B6-4819-92FC-737EA781D255}"/>
              </a:ext>
            </a:extLst>
          </p:cNvPr>
          <p:cNvSpPr txBox="1"/>
          <p:nvPr/>
        </p:nvSpPr>
        <p:spPr>
          <a:xfrm>
            <a:off x="3070753" y="257175"/>
            <a:ext cx="12858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DCCB9A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주제선정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B7AC258-12B2-4EED-8ABD-2BD304CF4E00}"/>
              </a:ext>
            </a:extLst>
          </p:cNvPr>
          <p:cNvSpPr txBox="1"/>
          <p:nvPr/>
        </p:nvSpPr>
        <p:spPr>
          <a:xfrm>
            <a:off x="6141506" y="254289"/>
            <a:ext cx="12858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dirty="0">
                <a:solidFill>
                  <a:srgbClr val="DCCB9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분석 결과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DCCB9A"/>
              </a:solidFill>
              <a:effectLst/>
              <a:uLnTx/>
              <a:uFillTx/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C4A84AE-D064-4D33-AB4E-7492FDB1BD3F}"/>
              </a:ext>
            </a:extLst>
          </p:cNvPr>
          <p:cNvSpPr txBox="1"/>
          <p:nvPr/>
        </p:nvSpPr>
        <p:spPr>
          <a:xfrm>
            <a:off x="4410840" y="254289"/>
            <a:ext cx="17327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E8E1CF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데이터</a:t>
            </a:r>
            <a:r>
              <a:rPr lang="en-US" altLang="ko-KR" sz="2000" b="1" dirty="0">
                <a:solidFill>
                  <a:srgbClr val="E8E1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kumimoji="0" lang="ko-KR" alt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E8E1CF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전처리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E8E1CF"/>
              </a:solidFill>
              <a:effectLst/>
              <a:uLnTx/>
              <a:uFillTx/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864546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D60F8092-0924-425F-9280-81324E40EC9D}"/>
              </a:ext>
            </a:extLst>
          </p:cNvPr>
          <p:cNvCxnSpPr/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12700">
            <a:solidFill>
              <a:srgbClr val="2D38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4CACA3F9-E8F1-4051-AB88-EBDC86DC864E}"/>
              </a:ext>
            </a:extLst>
          </p:cNvPr>
          <p:cNvGrpSpPr/>
          <p:nvPr/>
        </p:nvGrpSpPr>
        <p:grpSpPr>
          <a:xfrm>
            <a:off x="311289" y="199972"/>
            <a:ext cx="2082661" cy="438248"/>
            <a:chOff x="5010147" y="5981226"/>
            <a:chExt cx="2307565" cy="485575"/>
          </a:xfrm>
        </p:grpSpPr>
        <p:sp>
          <p:nvSpPr>
            <p:cNvPr id="52" name="자유형 84">
              <a:extLst>
                <a:ext uri="{FF2B5EF4-FFF2-40B4-BE49-F238E27FC236}">
                  <a16:creationId xmlns:a16="http://schemas.microsoft.com/office/drawing/2014/main" id="{F3C96E19-9BFE-4938-B31B-932B30DDD050}"/>
                </a:ext>
              </a:extLst>
            </p:cNvPr>
            <p:cNvSpPr/>
            <p:nvPr/>
          </p:nvSpPr>
          <p:spPr>
            <a:xfrm>
              <a:off x="5010147" y="5981226"/>
              <a:ext cx="2307565" cy="485575"/>
            </a:xfrm>
            <a:custGeom>
              <a:avLst/>
              <a:gdLst>
                <a:gd name="connsiteX0" fmla="*/ 242787 w 2307565"/>
                <a:gd name="connsiteY0" fmla="*/ 0 h 485574"/>
                <a:gd name="connsiteX1" fmla="*/ 247547 w 2307565"/>
                <a:gd name="connsiteY1" fmla="*/ 480 h 485574"/>
                <a:gd name="connsiteX2" fmla="*/ 247547 w 2307565"/>
                <a:gd name="connsiteY2" fmla="*/ 0 h 485574"/>
                <a:gd name="connsiteX3" fmla="*/ 2307565 w 2307565"/>
                <a:gd name="connsiteY3" fmla="*/ 0 h 485574"/>
                <a:gd name="connsiteX4" fmla="*/ 2307565 w 2307565"/>
                <a:gd name="connsiteY4" fmla="*/ 485573 h 485574"/>
                <a:gd name="connsiteX5" fmla="*/ 247547 w 2307565"/>
                <a:gd name="connsiteY5" fmla="*/ 485573 h 485574"/>
                <a:gd name="connsiteX6" fmla="*/ 247547 w 2307565"/>
                <a:gd name="connsiteY6" fmla="*/ 485094 h 485574"/>
                <a:gd name="connsiteX7" fmla="*/ 242787 w 2307565"/>
                <a:gd name="connsiteY7" fmla="*/ 485574 h 485574"/>
                <a:gd name="connsiteX8" fmla="*/ 0 w 2307565"/>
                <a:gd name="connsiteY8" fmla="*/ 242787 h 485574"/>
                <a:gd name="connsiteX9" fmla="*/ 242787 w 2307565"/>
                <a:gd name="connsiteY9" fmla="*/ 0 h 485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07565" h="485574">
                  <a:moveTo>
                    <a:pt x="242787" y="0"/>
                  </a:moveTo>
                  <a:lnTo>
                    <a:pt x="247547" y="480"/>
                  </a:lnTo>
                  <a:lnTo>
                    <a:pt x="247547" y="0"/>
                  </a:lnTo>
                  <a:lnTo>
                    <a:pt x="2307565" y="0"/>
                  </a:lnTo>
                  <a:lnTo>
                    <a:pt x="2307565" y="485573"/>
                  </a:lnTo>
                  <a:lnTo>
                    <a:pt x="247547" y="485573"/>
                  </a:lnTo>
                  <a:lnTo>
                    <a:pt x="247547" y="485094"/>
                  </a:lnTo>
                  <a:lnTo>
                    <a:pt x="242787" y="485574"/>
                  </a:lnTo>
                  <a:cubicBezTo>
                    <a:pt x="108699" y="485574"/>
                    <a:pt x="0" y="376875"/>
                    <a:pt x="0" y="242787"/>
                  </a:cubicBezTo>
                  <a:cubicBezTo>
                    <a:pt x="0" y="108699"/>
                    <a:pt x="108699" y="0"/>
                    <a:pt x="242787" y="0"/>
                  </a:cubicBezTo>
                  <a:close/>
                </a:path>
              </a:pathLst>
            </a:custGeom>
            <a:solidFill>
              <a:srgbClr val="010812">
                <a:alpha val="50196"/>
              </a:srgbClr>
            </a:solidFill>
            <a:ln w="9525">
              <a:solidFill>
                <a:srgbClr val="6C5427"/>
              </a:solidFill>
            </a:ln>
            <a:effectLst>
              <a:outerShdw blurRad="63500" sx="102000" sy="102000" algn="ctr" rotWithShape="0">
                <a:prstClr val="black">
                  <a:alpha val="8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2A43903F-BA9D-47D7-884D-A4CD5239BCDA}"/>
                </a:ext>
              </a:extLst>
            </p:cNvPr>
            <p:cNvGrpSpPr/>
            <p:nvPr/>
          </p:nvGrpSpPr>
          <p:grpSpPr>
            <a:xfrm>
              <a:off x="5072061" y="6038268"/>
              <a:ext cx="2145496" cy="371476"/>
              <a:chOff x="5060167" y="6133518"/>
              <a:chExt cx="2145495" cy="371475"/>
            </a:xfrm>
          </p:grpSpPr>
          <p:sp>
            <p:nvSpPr>
              <p:cNvPr id="54" name="타원 53">
                <a:extLst>
                  <a:ext uri="{FF2B5EF4-FFF2-40B4-BE49-F238E27FC236}">
                    <a16:creationId xmlns:a16="http://schemas.microsoft.com/office/drawing/2014/main" id="{6E446EF2-BE41-4FE8-B2DB-17E794E285F5}"/>
                  </a:ext>
                </a:extLst>
              </p:cNvPr>
              <p:cNvSpPr/>
              <p:nvPr/>
            </p:nvSpPr>
            <p:spPr>
              <a:xfrm>
                <a:off x="5060167" y="6133518"/>
                <a:ext cx="371475" cy="371475"/>
              </a:xfrm>
              <a:prstGeom prst="ellipse">
                <a:avLst/>
              </a:prstGeom>
              <a:solidFill>
                <a:srgbClr val="1E2328"/>
              </a:solidFill>
              <a:ln w="28575">
                <a:gradFill flip="none" rotWithShape="1">
                  <a:gsLst>
                    <a:gs pos="23000">
                      <a:srgbClr val="C4A25C"/>
                    </a:gs>
                    <a:gs pos="0">
                      <a:srgbClr val="E0CFAE"/>
                    </a:gs>
                    <a:gs pos="48000">
                      <a:srgbClr val="BC9033"/>
                    </a:gs>
                    <a:gs pos="100000">
                      <a:srgbClr val="6C5427"/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E0CFAE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맑은 고딕" panose="020B0503020000020004" pitchFamily="50" charset="-127"/>
                    <a:cs typeface="Arial" panose="020B0604020202020204" pitchFamily="34" charset="0"/>
                  </a:rPr>
                  <a:t>!</a:t>
                </a:r>
                <a:endParaRPr kumimoji="0" lang="ko-KR" altLang="en-US" sz="1500" b="0" i="0" u="none" strike="noStrike" kern="1200" cap="none" spc="0" normalizeH="0" baseline="0" noProof="0" dirty="0">
                  <a:ln>
                    <a:noFill/>
                  </a:ln>
                  <a:solidFill>
                    <a:srgbClr val="E0CFAE"/>
                  </a:solidFill>
                  <a:effectLst/>
                  <a:uLnTx/>
                  <a:uFillTx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56" name="자유형 87">
                <a:extLst>
                  <a:ext uri="{FF2B5EF4-FFF2-40B4-BE49-F238E27FC236}">
                    <a16:creationId xmlns:a16="http://schemas.microsoft.com/office/drawing/2014/main" id="{4E8B0BB2-CCF7-4B33-AF30-D2BD7B5066E3}"/>
                  </a:ext>
                </a:extLst>
              </p:cNvPr>
              <p:cNvSpPr/>
              <p:nvPr/>
            </p:nvSpPr>
            <p:spPr>
              <a:xfrm>
                <a:off x="5431641" y="6133518"/>
                <a:ext cx="1774021" cy="371475"/>
              </a:xfrm>
              <a:custGeom>
                <a:avLst/>
                <a:gdLst>
                  <a:gd name="connsiteX0" fmla="*/ 2 w 1774021"/>
                  <a:gd name="connsiteY0" fmla="*/ 0 h 371475"/>
                  <a:gd name="connsiteX1" fmla="*/ 1588284 w 1774021"/>
                  <a:gd name="connsiteY1" fmla="*/ 0 h 371475"/>
                  <a:gd name="connsiteX2" fmla="*/ 1774021 w 1774021"/>
                  <a:gd name="connsiteY2" fmla="*/ 185738 h 371475"/>
                  <a:gd name="connsiteX3" fmla="*/ 1588284 w 1774021"/>
                  <a:gd name="connsiteY3" fmla="*/ 371475 h 371475"/>
                  <a:gd name="connsiteX4" fmla="*/ 0 w 1774021"/>
                  <a:gd name="connsiteY4" fmla="*/ 371475 h 371475"/>
                  <a:gd name="connsiteX5" fmla="*/ 16957 w 1774021"/>
                  <a:gd name="connsiteY5" fmla="*/ 357485 h 371475"/>
                  <a:gd name="connsiteX6" fmla="*/ 88097 w 1774021"/>
                  <a:gd name="connsiteY6" fmla="*/ 185737 h 371475"/>
                  <a:gd name="connsiteX7" fmla="*/ 16957 w 1774021"/>
                  <a:gd name="connsiteY7" fmla="*/ 13990 h 371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74021" h="371475">
                    <a:moveTo>
                      <a:pt x="2" y="0"/>
                    </a:moveTo>
                    <a:lnTo>
                      <a:pt x="1588284" y="0"/>
                    </a:lnTo>
                    <a:lnTo>
                      <a:pt x="1774021" y="185738"/>
                    </a:lnTo>
                    <a:lnTo>
                      <a:pt x="1588284" y="371475"/>
                    </a:lnTo>
                    <a:lnTo>
                      <a:pt x="0" y="371475"/>
                    </a:lnTo>
                    <a:lnTo>
                      <a:pt x="16957" y="357485"/>
                    </a:lnTo>
                    <a:cubicBezTo>
                      <a:pt x="60911" y="313531"/>
                      <a:pt x="88097" y="252809"/>
                      <a:pt x="88097" y="185737"/>
                    </a:cubicBezTo>
                    <a:cubicBezTo>
                      <a:pt x="88097" y="118666"/>
                      <a:pt x="60911" y="57944"/>
                      <a:pt x="16957" y="13990"/>
                    </a:cubicBezTo>
                    <a:close/>
                  </a:path>
                </a:pathLst>
              </a:custGeom>
              <a:solidFill>
                <a:srgbClr val="1E2328"/>
              </a:solidFill>
              <a:ln w="28575">
                <a:gradFill flip="none" rotWithShape="1">
                  <a:gsLst>
                    <a:gs pos="0">
                      <a:srgbClr val="0496AB"/>
                    </a:gs>
                    <a:gs pos="100000">
                      <a:srgbClr val="007598"/>
                    </a:gs>
                  </a:gsLst>
                  <a:lin ang="54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90000"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3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A3C7C7"/>
                    </a:solidFill>
                    <a:effectLst/>
                    <a:uLnTx/>
                    <a:uFillTx/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데이터 </a:t>
                </a:r>
                <a:r>
                  <a:rPr kumimoji="0" lang="ko-KR" altLang="en-US" sz="13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A3C7C7"/>
                    </a:solidFill>
                    <a:effectLst/>
                    <a:uLnTx/>
                    <a:uFillTx/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전처리</a:t>
                </a:r>
                <a:endParaRPr kumimoji="0" lang="ko-KR" altLang="en-US" sz="1300" b="1" i="0" u="none" strike="noStrike" kern="1200" cap="none" spc="0" normalizeH="0" baseline="0" noProof="0" dirty="0">
                  <a:ln>
                    <a:noFill/>
                  </a:ln>
                  <a:solidFill>
                    <a:srgbClr val="A3C7C7"/>
                  </a:solidFill>
                  <a:effectLst/>
                  <a:uLnTx/>
                  <a:uFillTx/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</p:grpSp>
      </p:grp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F2EDC2E2-CB2D-40CC-9D58-E43E58A73891}"/>
              </a:ext>
            </a:extLst>
          </p:cNvPr>
          <p:cNvCxnSpPr/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12700">
            <a:solidFill>
              <a:srgbClr val="2D38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26208BBC-B5AA-488E-A7A3-4C601600CB09}"/>
              </a:ext>
            </a:extLst>
          </p:cNvPr>
          <p:cNvCxnSpPr/>
          <p:nvPr/>
        </p:nvCxnSpPr>
        <p:spPr>
          <a:xfrm>
            <a:off x="902855" y="1524521"/>
            <a:ext cx="10109200" cy="0"/>
          </a:xfrm>
          <a:prstGeom prst="line">
            <a:avLst/>
          </a:prstGeom>
          <a:ln w="12700">
            <a:solidFill>
              <a:srgbClr val="50676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580765AC-E631-4FFD-9A74-E04D40DC3F3C}"/>
              </a:ext>
            </a:extLst>
          </p:cNvPr>
          <p:cNvSpPr txBox="1"/>
          <p:nvPr/>
        </p:nvSpPr>
        <p:spPr>
          <a:xfrm>
            <a:off x="902855" y="1019152"/>
            <a:ext cx="709865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활용 데이터 구분</a:t>
            </a:r>
            <a:endParaRPr lang="ko-KR" altLang="en-US" sz="25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1C64E9E-75F8-4D70-AEF9-94BBC481FCCA}"/>
              </a:ext>
            </a:extLst>
          </p:cNvPr>
          <p:cNvSpPr txBox="1"/>
          <p:nvPr/>
        </p:nvSpPr>
        <p:spPr>
          <a:xfrm>
            <a:off x="534801" y="1677285"/>
            <a:ext cx="10567307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Both"/>
            </a:pPr>
            <a:r>
              <a:rPr lang="ko-KR" altLang="en-US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게임 시간 </a:t>
            </a:r>
            <a:r>
              <a:rPr lang="en-US" altLang="ko-KR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</a:t>
            </a:r>
            <a:r>
              <a:rPr lang="en-US" altLang="ko-KR" dirty="0" err="1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gameDuration</a:t>
            </a:r>
            <a:r>
              <a:rPr lang="en-US" altLang="ko-KR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)</a:t>
            </a:r>
          </a:p>
          <a:p>
            <a:pPr marL="342900" indent="-342900">
              <a:buAutoNum type="arabicParenBoth"/>
            </a:pPr>
            <a:r>
              <a:rPr lang="ko-KR" altLang="en-US" dirty="0" err="1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승리팀</a:t>
            </a:r>
            <a:r>
              <a:rPr lang="ko-KR" altLang="en-US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</a:t>
            </a:r>
            <a:r>
              <a:rPr lang="en-US" altLang="ko-KR" dirty="0" err="1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blueWins</a:t>
            </a:r>
            <a:r>
              <a:rPr lang="en-US" altLang="ko-KR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)</a:t>
            </a:r>
          </a:p>
          <a:p>
            <a:pPr marL="342900" indent="-342900">
              <a:buAutoNum type="arabicParenBoth"/>
            </a:pPr>
            <a:r>
              <a:rPr lang="ko-KR" altLang="en-US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킬</a:t>
            </a:r>
            <a:r>
              <a:rPr lang="en-US" altLang="ko-KR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/</a:t>
            </a:r>
            <a:r>
              <a:rPr lang="ko-KR" altLang="en-US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타워</a:t>
            </a:r>
            <a:r>
              <a:rPr lang="en-US" altLang="ko-KR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/</a:t>
            </a:r>
            <a:r>
              <a:rPr lang="ko-KR" altLang="en-US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바론</a:t>
            </a:r>
            <a:r>
              <a:rPr lang="en-US" altLang="ko-KR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/</a:t>
            </a:r>
            <a:r>
              <a:rPr lang="ko-KR" altLang="en-US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드래곤</a:t>
            </a:r>
            <a:r>
              <a:rPr lang="en-US" altLang="ko-KR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/</a:t>
            </a:r>
            <a:r>
              <a:rPr lang="ko-KR" altLang="en-US" dirty="0" err="1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억제기</a:t>
            </a:r>
            <a:r>
              <a:rPr lang="ko-KR" altLang="en-US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먼저 획득한 팀</a:t>
            </a:r>
            <a:endParaRPr lang="en-US" altLang="ko-KR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342900" indent="-342900">
              <a:buAutoNum type="arabicParenBoth"/>
            </a:pPr>
            <a:r>
              <a:rPr lang="ko-KR" altLang="en-US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각 팀의 드래곤 처치 수 </a:t>
            </a:r>
            <a:r>
              <a:rPr lang="en-US" altLang="ko-KR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</a:t>
            </a:r>
            <a:r>
              <a:rPr lang="en-US" altLang="ko-KR" dirty="0" err="1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DragonKills</a:t>
            </a:r>
            <a:r>
              <a:rPr lang="en-US" altLang="ko-KR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)</a:t>
            </a:r>
          </a:p>
          <a:p>
            <a:pPr marL="342900" indent="-342900">
              <a:buAutoNum type="arabicParenBoth"/>
            </a:pPr>
            <a:r>
              <a:rPr lang="ko-KR" altLang="en-US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각 팀의 바론 처치 수 </a:t>
            </a:r>
            <a:r>
              <a:rPr lang="en-US" altLang="ko-KR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(Baron Kills)</a:t>
            </a:r>
          </a:p>
          <a:p>
            <a:pPr marL="342900" indent="-342900">
              <a:buAutoNum type="arabicParenBoth"/>
            </a:pPr>
            <a:r>
              <a:rPr lang="ko-KR" altLang="en-US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각 팀의 킬 수 </a:t>
            </a:r>
            <a:r>
              <a:rPr lang="en-US" altLang="ko-KR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(Kills)</a:t>
            </a:r>
          </a:p>
          <a:p>
            <a:pPr marL="342900" indent="-342900">
              <a:buAutoNum type="arabicParenBoth"/>
            </a:pPr>
            <a:r>
              <a:rPr lang="ko-KR" altLang="en-US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각 팀의 어시스트 수 </a:t>
            </a:r>
            <a:r>
              <a:rPr lang="en-US" altLang="ko-KR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(Assist)</a:t>
            </a:r>
          </a:p>
          <a:p>
            <a:pPr marL="342900" indent="-342900">
              <a:buAutoNum type="arabicParenBoth"/>
            </a:pPr>
            <a:r>
              <a:rPr lang="ko-KR" altLang="en-US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각 팀의 타워 파괴 수 </a:t>
            </a:r>
            <a:r>
              <a:rPr lang="en-US" altLang="ko-KR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</a:t>
            </a:r>
            <a:r>
              <a:rPr lang="en-US" altLang="ko-KR" dirty="0" err="1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Towerkills</a:t>
            </a:r>
            <a:r>
              <a:rPr lang="en-US" altLang="ko-KR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)</a:t>
            </a:r>
          </a:p>
          <a:p>
            <a:pPr marL="342900" indent="-342900">
              <a:buAutoNum type="arabicParenBoth"/>
            </a:pPr>
            <a:r>
              <a:rPr lang="ko-KR" altLang="en-US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각 팀의 </a:t>
            </a:r>
            <a:r>
              <a:rPr lang="ko-KR" altLang="en-US" dirty="0" err="1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억제기</a:t>
            </a:r>
            <a:r>
              <a:rPr lang="ko-KR" altLang="en-US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파괴 수 </a:t>
            </a:r>
            <a:r>
              <a:rPr lang="en-US" altLang="ko-KR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(Assist)</a:t>
            </a:r>
          </a:p>
          <a:p>
            <a:pPr marL="342900" indent="-342900">
              <a:buAutoNum type="arabicParenBoth"/>
            </a:pPr>
            <a:r>
              <a:rPr lang="ko-KR" altLang="en-US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각 팀의 </a:t>
            </a:r>
            <a:r>
              <a:rPr lang="ko-KR" altLang="en-US" dirty="0" err="1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미니언</a:t>
            </a:r>
            <a:r>
              <a:rPr lang="ko-KR" altLang="en-US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처치 수 </a:t>
            </a:r>
            <a:r>
              <a:rPr lang="en-US" altLang="ko-KR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</a:t>
            </a:r>
            <a:r>
              <a:rPr lang="en-US" altLang="ko-KR" dirty="0" err="1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TotalMinionKills</a:t>
            </a:r>
            <a:r>
              <a:rPr lang="en-US" altLang="ko-KR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)</a:t>
            </a:r>
          </a:p>
          <a:p>
            <a:pPr marL="342900" indent="-342900">
              <a:buAutoNum type="arabicParenBoth"/>
            </a:pPr>
            <a:r>
              <a:rPr lang="ko-KR" altLang="en-US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각 팀의 총 골드 </a:t>
            </a:r>
            <a:r>
              <a:rPr lang="en-US" altLang="ko-KR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</a:t>
            </a:r>
            <a:r>
              <a:rPr lang="en-US" altLang="ko-KR" dirty="0" err="1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TotalGold</a:t>
            </a:r>
            <a:r>
              <a:rPr lang="en-US" altLang="ko-KR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)</a:t>
            </a:r>
          </a:p>
          <a:p>
            <a:pPr marL="342900" indent="-342900">
              <a:buAutoNum type="arabicParenBoth"/>
            </a:pPr>
            <a:r>
              <a:rPr lang="ko-KR" altLang="en-US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각 팀의 평균 레벨 </a:t>
            </a:r>
            <a:r>
              <a:rPr lang="en-US" altLang="ko-KR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</a:t>
            </a:r>
            <a:r>
              <a:rPr lang="en-US" altLang="ko-KR" dirty="0" err="1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AvgLevel</a:t>
            </a:r>
            <a:r>
              <a:rPr lang="en-US" altLang="ko-KR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)</a:t>
            </a:r>
          </a:p>
          <a:p>
            <a:pPr marL="342900" indent="-342900">
              <a:buAutoNum type="arabicParenBoth"/>
            </a:pPr>
            <a:r>
              <a:rPr lang="en-US" altLang="ko-KR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각 팀의 적 팀 챔피언에게 가한 </a:t>
            </a:r>
            <a:r>
              <a:rPr lang="ko-KR" altLang="en-US" dirty="0" err="1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피해량</a:t>
            </a:r>
            <a:r>
              <a:rPr lang="ko-KR" altLang="en-US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</a:t>
            </a:r>
            <a:r>
              <a:rPr lang="en-US" altLang="ko-KR" dirty="0" err="1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ChampionDamageDealt</a:t>
            </a:r>
            <a:r>
              <a:rPr lang="en-US" altLang="ko-KR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)</a:t>
            </a:r>
          </a:p>
          <a:p>
            <a:pPr marL="342900" indent="-342900">
              <a:buAutoNum type="arabicParenBoth"/>
            </a:pPr>
            <a:r>
              <a:rPr lang="en-US" altLang="ko-KR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각 팀의 적 팀 구조물</a:t>
            </a:r>
            <a:r>
              <a:rPr lang="en-US" altLang="ko-KR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</a:t>
            </a:r>
            <a:r>
              <a:rPr lang="ko-KR" altLang="en-US" dirty="0" err="1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포탑</a:t>
            </a:r>
            <a:r>
              <a:rPr lang="en-US" altLang="ko-KR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dirty="0" err="1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억제기</a:t>
            </a:r>
            <a:r>
              <a:rPr lang="en-US" altLang="ko-KR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넥서스</a:t>
            </a:r>
            <a:r>
              <a:rPr lang="en-US" altLang="ko-KR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)</a:t>
            </a:r>
            <a:r>
              <a:rPr lang="ko-KR" altLang="en-US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에 가한 </a:t>
            </a:r>
            <a:r>
              <a:rPr lang="ko-KR" altLang="en-US" dirty="0" err="1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피해량</a:t>
            </a:r>
            <a:r>
              <a:rPr lang="ko-KR" altLang="en-US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</a:t>
            </a:r>
            <a:r>
              <a:rPr lang="en-US" altLang="ko-KR" dirty="0" err="1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ObjectDamageDealt</a:t>
            </a:r>
            <a:r>
              <a:rPr lang="en-US" altLang="ko-KR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)</a:t>
            </a:r>
          </a:p>
          <a:p>
            <a:pPr marL="342900" indent="-342900">
              <a:buAutoNum type="arabicParenBoth"/>
            </a:pPr>
            <a:r>
              <a:rPr lang="en-US" altLang="ko-KR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각 팀의 학살 기록 횟수 </a:t>
            </a:r>
            <a:r>
              <a:rPr lang="en-US" altLang="ko-KR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</a:t>
            </a:r>
            <a:r>
              <a:rPr lang="en-US" altLang="ko-KR" dirty="0" err="1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KillingSpree</a:t>
            </a:r>
            <a:r>
              <a:rPr lang="en-US" altLang="ko-KR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)</a:t>
            </a:r>
          </a:p>
          <a:p>
            <a:pPr marL="342900" indent="-342900">
              <a:buAutoNum type="arabicParenBoth"/>
            </a:pPr>
            <a:r>
              <a:rPr lang="en-US" altLang="ko-KR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각 팀의 </a:t>
            </a:r>
            <a:r>
              <a:rPr lang="ko-KR" altLang="en-US" dirty="0" err="1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와드</a:t>
            </a:r>
            <a:r>
              <a:rPr lang="ko-KR" altLang="en-US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설치 및 파괴 수 </a:t>
            </a:r>
            <a:r>
              <a:rPr lang="en-US" altLang="ko-KR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</a:t>
            </a:r>
            <a:r>
              <a:rPr lang="en-US" altLang="ko-KR" dirty="0" err="1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WardPlaced</a:t>
            </a:r>
            <a:r>
              <a:rPr lang="en-US" altLang="ko-KR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en-US" altLang="ko-KR" dirty="0" err="1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WardKills</a:t>
            </a:r>
            <a:r>
              <a:rPr lang="en-US" altLang="ko-KR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)</a:t>
            </a:r>
          </a:p>
          <a:p>
            <a:pPr marL="342900" indent="-342900">
              <a:buAutoNum type="arabicParenBoth"/>
            </a:pPr>
            <a:r>
              <a:rPr lang="en-US" altLang="ko-KR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평균 </a:t>
            </a:r>
            <a:r>
              <a:rPr lang="en-US" altLang="ko-KR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KDA (</a:t>
            </a:r>
            <a:r>
              <a:rPr lang="en-US" altLang="ko-KR" dirty="0" err="1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AvgKDA</a:t>
            </a:r>
            <a:r>
              <a:rPr lang="en-US" altLang="ko-KR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)</a:t>
            </a:r>
          </a:p>
          <a:p>
            <a:pPr marL="342900" indent="-342900">
              <a:buAutoNum type="arabicParenBoth"/>
            </a:pPr>
            <a:r>
              <a:rPr lang="ko-KR" altLang="en-US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파괴되지 않은 </a:t>
            </a:r>
            <a:r>
              <a:rPr lang="ko-KR" altLang="en-US" dirty="0" err="1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와드</a:t>
            </a:r>
            <a:r>
              <a:rPr lang="ko-KR" altLang="en-US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</a:t>
            </a:r>
            <a:r>
              <a:rPr lang="en-US" altLang="ko-KR" dirty="0" err="1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SustainedWards</a:t>
            </a:r>
            <a:r>
              <a:rPr lang="en-US" altLang="ko-KR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)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9839D32-42AE-464B-BD64-6B2E94991EB7}"/>
              </a:ext>
            </a:extLst>
          </p:cNvPr>
          <p:cNvSpPr/>
          <p:nvPr/>
        </p:nvSpPr>
        <p:spPr>
          <a:xfrm>
            <a:off x="466725" y="6019800"/>
            <a:ext cx="4381500" cy="735789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EA6D7D3-6FE5-4C55-9CD9-3340C8884A62}"/>
              </a:ext>
            </a:extLst>
          </p:cNvPr>
          <p:cNvSpPr txBox="1"/>
          <p:nvPr/>
        </p:nvSpPr>
        <p:spPr>
          <a:xfrm>
            <a:off x="3070753" y="257175"/>
            <a:ext cx="12858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DCCB9A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주제선정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5A724AB-9EDC-4184-9F1A-1E5912D5CBA9}"/>
              </a:ext>
            </a:extLst>
          </p:cNvPr>
          <p:cNvSpPr/>
          <p:nvPr/>
        </p:nvSpPr>
        <p:spPr>
          <a:xfrm>
            <a:off x="4506089" y="-3401"/>
            <a:ext cx="1544405" cy="838200"/>
          </a:xfrm>
          <a:prstGeom prst="rect">
            <a:avLst/>
          </a:prstGeom>
          <a:gradFill flip="none" rotWithShape="1">
            <a:gsLst>
              <a:gs pos="0">
                <a:srgbClr val="E0CFAE">
                  <a:alpha val="30000"/>
                </a:srgbClr>
              </a:gs>
              <a:gs pos="48000">
                <a:srgbClr val="E0CFAE">
                  <a:alpha val="10000"/>
                </a:srgbClr>
              </a:gs>
              <a:gs pos="100000">
                <a:srgbClr val="E0CFAE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AB05250-87C9-41EF-BEAD-98D496923AF8}"/>
              </a:ext>
            </a:extLst>
          </p:cNvPr>
          <p:cNvSpPr txBox="1"/>
          <p:nvPr/>
        </p:nvSpPr>
        <p:spPr>
          <a:xfrm>
            <a:off x="3070753" y="257175"/>
            <a:ext cx="12858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DCCB9A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주제선정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EB1A0BC-F076-4421-BA5F-3B09633BA4E6}"/>
              </a:ext>
            </a:extLst>
          </p:cNvPr>
          <p:cNvSpPr txBox="1"/>
          <p:nvPr/>
        </p:nvSpPr>
        <p:spPr>
          <a:xfrm>
            <a:off x="6141506" y="254289"/>
            <a:ext cx="12858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dirty="0">
                <a:solidFill>
                  <a:srgbClr val="DCCB9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분석 결과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DCCB9A"/>
              </a:solidFill>
              <a:effectLst/>
              <a:uLnTx/>
              <a:uFillTx/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292AF6A-8E97-4993-9153-7543B9DDA408}"/>
              </a:ext>
            </a:extLst>
          </p:cNvPr>
          <p:cNvSpPr txBox="1"/>
          <p:nvPr/>
        </p:nvSpPr>
        <p:spPr>
          <a:xfrm>
            <a:off x="4410840" y="254289"/>
            <a:ext cx="17327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E8E1CF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데이터</a:t>
            </a:r>
            <a:r>
              <a:rPr lang="en-US" altLang="ko-KR" sz="2000" b="1" dirty="0">
                <a:solidFill>
                  <a:srgbClr val="E8E1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kumimoji="0" lang="ko-KR" alt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E8E1CF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전처리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E8E1CF"/>
              </a:solidFill>
              <a:effectLst/>
              <a:uLnTx/>
              <a:uFillTx/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133719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D60F8092-0924-425F-9280-81324E40EC9D}"/>
              </a:ext>
            </a:extLst>
          </p:cNvPr>
          <p:cNvCxnSpPr/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12700">
            <a:solidFill>
              <a:srgbClr val="2D38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4CACA3F9-E8F1-4051-AB88-EBDC86DC864E}"/>
              </a:ext>
            </a:extLst>
          </p:cNvPr>
          <p:cNvGrpSpPr/>
          <p:nvPr/>
        </p:nvGrpSpPr>
        <p:grpSpPr>
          <a:xfrm>
            <a:off x="311289" y="199972"/>
            <a:ext cx="2082661" cy="438248"/>
            <a:chOff x="5010147" y="5981226"/>
            <a:chExt cx="2307565" cy="485575"/>
          </a:xfrm>
        </p:grpSpPr>
        <p:sp>
          <p:nvSpPr>
            <p:cNvPr id="52" name="자유형 84">
              <a:extLst>
                <a:ext uri="{FF2B5EF4-FFF2-40B4-BE49-F238E27FC236}">
                  <a16:creationId xmlns:a16="http://schemas.microsoft.com/office/drawing/2014/main" id="{F3C96E19-9BFE-4938-B31B-932B30DDD050}"/>
                </a:ext>
              </a:extLst>
            </p:cNvPr>
            <p:cNvSpPr/>
            <p:nvPr/>
          </p:nvSpPr>
          <p:spPr>
            <a:xfrm>
              <a:off x="5010147" y="5981226"/>
              <a:ext cx="2307565" cy="485575"/>
            </a:xfrm>
            <a:custGeom>
              <a:avLst/>
              <a:gdLst>
                <a:gd name="connsiteX0" fmla="*/ 242787 w 2307565"/>
                <a:gd name="connsiteY0" fmla="*/ 0 h 485574"/>
                <a:gd name="connsiteX1" fmla="*/ 247547 w 2307565"/>
                <a:gd name="connsiteY1" fmla="*/ 480 h 485574"/>
                <a:gd name="connsiteX2" fmla="*/ 247547 w 2307565"/>
                <a:gd name="connsiteY2" fmla="*/ 0 h 485574"/>
                <a:gd name="connsiteX3" fmla="*/ 2307565 w 2307565"/>
                <a:gd name="connsiteY3" fmla="*/ 0 h 485574"/>
                <a:gd name="connsiteX4" fmla="*/ 2307565 w 2307565"/>
                <a:gd name="connsiteY4" fmla="*/ 485573 h 485574"/>
                <a:gd name="connsiteX5" fmla="*/ 247547 w 2307565"/>
                <a:gd name="connsiteY5" fmla="*/ 485573 h 485574"/>
                <a:gd name="connsiteX6" fmla="*/ 247547 w 2307565"/>
                <a:gd name="connsiteY6" fmla="*/ 485094 h 485574"/>
                <a:gd name="connsiteX7" fmla="*/ 242787 w 2307565"/>
                <a:gd name="connsiteY7" fmla="*/ 485574 h 485574"/>
                <a:gd name="connsiteX8" fmla="*/ 0 w 2307565"/>
                <a:gd name="connsiteY8" fmla="*/ 242787 h 485574"/>
                <a:gd name="connsiteX9" fmla="*/ 242787 w 2307565"/>
                <a:gd name="connsiteY9" fmla="*/ 0 h 485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07565" h="485574">
                  <a:moveTo>
                    <a:pt x="242787" y="0"/>
                  </a:moveTo>
                  <a:lnTo>
                    <a:pt x="247547" y="480"/>
                  </a:lnTo>
                  <a:lnTo>
                    <a:pt x="247547" y="0"/>
                  </a:lnTo>
                  <a:lnTo>
                    <a:pt x="2307565" y="0"/>
                  </a:lnTo>
                  <a:lnTo>
                    <a:pt x="2307565" y="485573"/>
                  </a:lnTo>
                  <a:lnTo>
                    <a:pt x="247547" y="485573"/>
                  </a:lnTo>
                  <a:lnTo>
                    <a:pt x="247547" y="485094"/>
                  </a:lnTo>
                  <a:lnTo>
                    <a:pt x="242787" y="485574"/>
                  </a:lnTo>
                  <a:cubicBezTo>
                    <a:pt x="108699" y="485574"/>
                    <a:pt x="0" y="376875"/>
                    <a:pt x="0" y="242787"/>
                  </a:cubicBezTo>
                  <a:cubicBezTo>
                    <a:pt x="0" y="108699"/>
                    <a:pt x="108699" y="0"/>
                    <a:pt x="242787" y="0"/>
                  </a:cubicBezTo>
                  <a:close/>
                </a:path>
              </a:pathLst>
            </a:custGeom>
            <a:solidFill>
              <a:srgbClr val="010812">
                <a:alpha val="50196"/>
              </a:srgbClr>
            </a:solidFill>
            <a:ln w="9525">
              <a:solidFill>
                <a:srgbClr val="6C5427"/>
              </a:solidFill>
            </a:ln>
            <a:effectLst>
              <a:outerShdw blurRad="63500" sx="102000" sy="102000" algn="ctr" rotWithShape="0">
                <a:prstClr val="black">
                  <a:alpha val="8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2A43903F-BA9D-47D7-884D-A4CD5239BCDA}"/>
                </a:ext>
              </a:extLst>
            </p:cNvPr>
            <p:cNvGrpSpPr/>
            <p:nvPr/>
          </p:nvGrpSpPr>
          <p:grpSpPr>
            <a:xfrm>
              <a:off x="5072061" y="6038268"/>
              <a:ext cx="2145496" cy="371476"/>
              <a:chOff x="5060167" y="6133518"/>
              <a:chExt cx="2145495" cy="371475"/>
            </a:xfrm>
          </p:grpSpPr>
          <p:sp>
            <p:nvSpPr>
              <p:cNvPr id="54" name="타원 53">
                <a:extLst>
                  <a:ext uri="{FF2B5EF4-FFF2-40B4-BE49-F238E27FC236}">
                    <a16:creationId xmlns:a16="http://schemas.microsoft.com/office/drawing/2014/main" id="{6E446EF2-BE41-4FE8-B2DB-17E794E285F5}"/>
                  </a:ext>
                </a:extLst>
              </p:cNvPr>
              <p:cNvSpPr/>
              <p:nvPr/>
            </p:nvSpPr>
            <p:spPr>
              <a:xfrm>
                <a:off x="5060167" y="6133518"/>
                <a:ext cx="371475" cy="371475"/>
              </a:xfrm>
              <a:prstGeom prst="ellipse">
                <a:avLst/>
              </a:prstGeom>
              <a:solidFill>
                <a:srgbClr val="1E2328"/>
              </a:solidFill>
              <a:ln w="28575">
                <a:gradFill flip="none" rotWithShape="1">
                  <a:gsLst>
                    <a:gs pos="23000">
                      <a:srgbClr val="C4A25C"/>
                    </a:gs>
                    <a:gs pos="0">
                      <a:srgbClr val="E0CFAE"/>
                    </a:gs>
                    <a:gs pos="48000">
                      <a:srgbClr val="BC9033"/>
                    </a:gs>
                    <a:gs pos="100000">
                      <a:srgbClr val="6C5427"/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E0CFAE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맑은 고딕" panose="020B0503020000020004" pitchFamily="50" charset="-127"/>
                    <a:cs typeface="Arial" panose="020B0604020202020204" pitchFamily="34" charset="0"/>
                  </a:rPr>
                  <a:t>!</a:t>
                </a:r>
                <a:endParaRPr kumimoji="0" lang="ko-KR" altLang="en-US" sz="1500" b="0" i="0" u="none" strike="noStrike" kern="1200" cap="none" spc="0" normalizeH="0" baseline="0" noProof="0" dirty="0">
                  <a:ln>
                    <a:noFill/>
                  </a:ln>
                  <a:solidFill>
                    <a:srgbClr val="E0CFAE"/>
                  </a:solidFill>
                  <a:effectLst/>
                  <a:uLnTx/>
                  <a:uFillTx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56" name="자유형 87">
                <a:extLst>
                  <a:ext uri="{FF2B5EF4-FFF2-40B4-BE49-F238E27FC236}">
                    <a16:creationId xmlns:a16="http://schemas.microsoft.com/office/drawing/2014/main" id="{4E8B0BB2-CCF7-4B33-AF30-D2BD7B5066E3}"/>
                  </a:ext>
                </a:extLst>
              </p:cNvPr>
              <p:cNvSpPr/>
              <p:nvPr/>
            </p:nvSpPr>
            <p:spPr>
              <a:xfrm>
                <a:off x="5431641" y="6133518"/>
                <a:ext cx="1774021" cy="371475"/>
              </a:xfrm>
              <a:custGeom>
                <a:avLst/>
                <a:gdLst>
                  <a:gd name="connsiteX0" fmla="*/ 2 w 1774021"/>
                  <a:gd name="connsiteY0" fmla="*/ 0 h 371475"/>
                  <a:gd name="connsiteX1" fmla="*/ 1588284 w 1774021"/>
                  <a:gd name="connsiteY1" fmla="*/ 0 h 371475"/>
                  <a:gd name="connsiteX2" fmla="*/ 1774021 w 1774021"/>
                  <a:gd name="connsiteY2" fmla="*/ 185738 h 371475"/>
                  <a:gd name="connsiteX3" fmla="*/ 1588284 w 1774021"/>
                  <a:gd name="connsiteY3" fmla="*/ 371475 h 371475"/>
                  <a:gd name="connsiteX4" fmla="*/ 0 w 1774021"/>
                  <a:gd name="connsiteY4" fmla="*/ 371475 h 371475"/>
                  <a:gd name="connsiteX5" fmla="*/ 16957 w 1774021"/>
                  <a:gd name="connsiteY5" fmla="*/ 357485 h 371475"/>
                  <a:gd name="connsiteX6" fmla="*/ 88097 w 1774021"/>
                  <a:gd name="connsiteY6" fmla="*/ 185737 h 371475"/>
                  <a:gd name="connsiteX7" fmla="*/ 16957 w 1774021"/>
                  <a:gd name="connsiteY7" fmla="*/ 13990 h 371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74021" h="371475">
                    <a:moveTo>
                      <a:pt x="2" y="0"/>
                    </a:moveTo>
                    <a:lnTo>
                      <a:pt x="1588284" y="0"/>
                    </a:lnTo>
                    <a:lnTo>
                      <a:pt x="1774021" y="185738"/>
                    </a:lnTo>
                    <a:lnTo>
                      <a:pt x="1588284" y="371475"/>
                    </a:lnTo>
                    <a:lnTo>
                      <a:pt x="0" y="371475"/>
                    </a:lnTo>
                    <a:lnTo>
                      <a:pt x="16957" y="357485"/>
                    </a:lnTo>
                    <a:cubicBezTo>
                      <a:pt x="60911" y="313531"/>
                      <a:pt x="88097" y="252809"/>
                      <a:pt x="88097" y="185737"/>
                    </a:cubicBezTo>
                    <a:cubicBezTo>
                      <a:pt x="88097" y="118666"/>
                      <a:pt x="60911" y="57944"/>
                      <a:pt x="16957" y="13990"/>
                    </a:cubicBezTo>
                    <a:close/>
                  </a:path>
                </a:pathLst>
              </a:custGeom>
              <a:solidFill>
                <a:srgbClr val="1E2328"/>
              </a:solidFill>
              <a:ln w="28575">
                <a:gradFill flip="none" rotWithShape="1">
                  <a:gsLst>
                    <a:gs pos="0">
                      <a:srgbClr val="0496AB"/>
                    </a:gs>
                    <a:gs pos="100000">
                      <a:srgbClr val="007598"/>
                    </a:gs>
                  </a:gsLst>
                  <a:lin ang="54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90000"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3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A3C7C7"/>
                    </a:solidFill>
                    <a:effectLst/>
                    <a:uLnTx/>
                    <a:uFillTx/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데이터 </a:t>
                </a:r>
                <a:r>
                  <a:rPr kumimoji="0" lang="ko-KR" altLang="en-US" sz="13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A3C7C7"/>
                    </a:solidFill>
                    <a:effectLst/>
                    <a:uLnTx/>
                    <a:uFillTx/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전처리</a:t>
                </a:r>
                <a:endParaRPr kumimoji="0" lang="ko-KR" altLang="en-US" sz="1300" b="1" i="0" u="none" strike="noStrike" kern="1200" cap="none" spc="0" normalizeH="0" baseline="0" noProof="0" dirty="0">
                  <a:ln>
                    <a:noFill/>
                  </a:ln>
                  <a:solidFill>
                    <a:srgbClr val="A3C7C7"/>
                  </a:solidFill>
                  <a:effectLst/>
                  <a:uLnTx/>
                  <a:uFillTx/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</p:grpSp>
      </p:grp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F2EDC2E2-CB2D-40CC-9D58-E43E58A73891}"/>
              </a:ext>
            </a:extLst>
          </p:cNvPr>
          <p:cNvCxnSpPr/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12700">
            <a:solidFill>
              <a:srgbClr val="2D38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26208BBC-B5AA-488E-A7A3-4C601600CB09}"/>
              </a:ext>
            </a:extLst>
          </p:cNvPr>
          <p:cNvCxnSpPr/>
          <p:nvPr/>
        </p:nvCxnSpPr>
        <p:spPr>
          <a:xfrm>
            <a:off x="902855" y="1524521"/>
            <a:ext cx="10109200" cy="0"/>
          </a:xfrm>
          <a:prstGeom prst="line">
            <a:avLst/>
          </a:prstGeom>
          <a:ln w="12700">
            <a:solidFill>
              <a:srgbClr val="50676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580765AC-E631-4FFD-9A74-E04D40DC3F3C}"/>
              </a:ext>
            </a:extLst>
          </p:cNvPr>
          <p:cNvSpPr txBox="1"/>
          <p:nvPr/>
        </p:nvSpPr>
        <p:spPr>
          <a:xfrm>
            <a:off x="902855" y="1019152"/>
            <a:ext cx="709865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활용 데이터 구분</a:t>
            </a:r>
            <a:endParaRPr lang="ko-KR" altLang="en-US" sz="25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오른쪽 대괄호 1">
            <a:extLst>
              <a:ext uri="{FF2B5EF4-FFF2-40B4-BE49-F238E27FC236}">
                <a16:creationId xmlns:a16="http://schemas.microsoft.com/office/drawing/2014/main" id="{4BEEF23B-F2B8-4D48-B8AC-F34E786336CE}"/>
              </a:ext>
            </a:extLst>
          </p:cNvPr>
          <p:cNvSpPr/>
          <p:nvPr/>
        </p:nvSpPr>
        <p:spPr>
          <a:xfrm>
            <a:off x="8924926" y="1707793"/>
            <a:ext cx="171450" cy="739648"/>
          </a:xfrm>
          <a:prstGeom prst="rightBracket">
            <a:avLst/>
          </a:prstGeom>
          <a:ln w="444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오른쪽 대괄호 21">
            <a:extLst>
              <a:ext uri="{FF2B5EF4-FFF2-40B4-BE49-F238E27FC236}">
                <a16:creationId xmlns:a16="http://schemas.microsoft.com/office/drawing/2014/main" id="{A2BD24F3-F471-45FD-B120-D40E53A3E54B}"/>
              </a:ext>
            </a:extLst>
          </p:cNvPr>
          <p:cNvSpPr/>
          <p:nvPr/>
        </p:nvSpPr>
        <p:spPr>
          <a:xfrm>
            <a:off x="8924926" y="2533122"/>
            <a:ext cx="171450" cy="4134378"/>
          </a:xfrm>
          <a:prstGeom prst="rightBracket">
            <a:avLst/>
          </a:prstGeom>
          <a:ln w="444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61116F3-D822-4A3D-9F68-457E0B5E61D7}"/>
              </a:ext>
            </a:extLst>
          </p:cNvPr>
          <p:cNvSpPr txBox="1"/>
          <p:nvPr/>
        </p:nvSpPr>
        <p:spPr>
          <a:xfrm>
            <a:off x="9305924" y="1892951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각 팀의 데이터 격차 획득 </a:t>
            </a:r>
            <a:r>
              <a:rPr lang="en-US" altLang="ko-KR" dirty="0">
                <a:solidFill>
                  <a:srgbClr val="FF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X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9E47540-2CE7-4AAF-969D-53BFBA823A83}"/>
              </a:ext>
            </a:extLst>
          </p:cNvPr>
          <p:cNvSpPr txBox="1"/>
          <p:nvPr/>
        </p:nvSpPr>
        <p:spPr>
          <a:xfrm>
            <a:off x="9305924" y="4411052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각 팀의 데이터 격차 획득 </a:t>
            </a:r>
            <a:r>
              <a:rPr lang="en-US" altLang="ko-KR" dirty="0">
                <a:solidFill>
                  <a:srgbClr val="FF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O</a:t>
            </a:r>
            <a:endParaRPr lang="ko-KR" altLang="en-US" dirty="0">
              <a:solidFill>
                <a:srgbClr val="FF000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630B772-5D6F-483A-98F1-0F3208A0B5A8}"/>
              </a:ext>
            </a:extLst>
          </p:cNvPr>
          <p:cNvSpPr txBox="1"/>
          <p:nvPr/>
        </p:nvSpPr>
        <p:spPr>
          <a:xfrm>
            <a:off x="534801" y="1677285"/>
            <a:ext cx="10567307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Both"/>
            </a:pPr>
            <a:r>
              <a:rPr lang="ko-KR" altLang="en-US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게임 시간 </a:t>
            </a:r>
            <a:r>
              <a:rPr lang="en-US" altLang="ko-KR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</a:t>
            </a:r>
            <a:r>
              <a:rPr lang="en-US" altLang="ko-KR" dirty="0" err="1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gameDuration</a:t>
            </a:r>
            <a:r>
              <a:rPr lang="en-US" altLang="ko-KR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)</a:t>
            </a:r>
          </a:p>
          <a:p>
            <a:pPr marL="342900" indent="-342900">
              <a:buAutoNum type="arabicParenBoth"/>
            </a:pPr>
            <a:r>
              <a:rPr lang="ko-KR" altLang="en-US" dirty="0" err="1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승리팀</a:t>
            </a:r>
            <a:r>
              <a:rPr lang="ko-KR" altLang="en-US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</a:t>
            </a:r>
            <a:r>
              <a:rPr lang="en-US" altLang="ko-KR" dirty="0" err="1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blueWins</a:t>
            </a:r>
            <a:r>
              <a:rPr lang="en-US" altLang="ko-KR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)</a:t>
            </a:r>
          </a:p>
          <a:p>
            <a:pPr marL="342900" indent="-342900">
              <a:buAutoNum type="arabicParenBoth"/>
            </a:pPr>
            <a:r>
              <a:rPr lang="ko-KR" altLang="en-US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킬</a:t>
            </a:r>
            <a:r>
              <a:rPr lang="en-US" altLang="ko-KR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/</a:t>
            </a:r>
            <a:r>
              <a:rPr lang="ko-KR" altLang="en-US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타워</a:t>
            </a:r>
            <a:r>
              <a:rPr lang="en-US" altLang="ko-KR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/</a:t>
            </a:r>
            <a:r>
              <a:rPr lang="ko-KR" altLang="en-US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바론</a:t>
            </a:r>
            <a:r>
              <a:rPr lang="en-US" altLang="ko-KR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/</a:t>
            </a:r>
            <a:r>
              <a:rPr lang="ko-KR" altLang="en-US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드래곤</a:t>
            </a:r>
            <a:r>
              <a:rPr lang="en-US" altLang="ko-KR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/</a:t>
            </a:r>
            <a:r>
              <a:rPr lang="ko-KR" altLang="en-US" dirty="0" err="1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억제기</a:t>
            </a:r>
            <a:r>
              <a:rPr lang="ko-KR" altLang="en-US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먼저 획득한 팀</a:t>
            </a:r>
            <a:endParaRPr lang="en-US" altLang="ko-KR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342900" indent="-342900">
              <a:buAutoNum type="arabicParenBoth"/>
            </a:pPr>
            <a:r>
              <a:rPr lang="ko-KR" altLang="en-US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각 팀의 드래곤 처치 수 </a:t>
            </a:r>
            <a:r>
              <a:rPr lang="en-US" altLang="ko-KR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</a:t>
            </a:r>
            <a:r>
              <a:rPr lang="en-US" altLang="ko-KR" dirty="0" err="1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DragonKills</a:t>
            </a:r>
            <a:r>
              <a:rPr lang="en-US" altLang="ko-KR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)</a:t>
            </a:r>
          </a:p>
          <a:p>
            <a:pPr marL="342900" indent="-342900">
              <a:buAutoNum type="arabicParenBoth"/>
            </a:pPr>
            <a:r>
              <a:rPr lang="ko-KR" altLang="en-US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각 팀의 바론 처치 수 </a:t>
            </a:r>
            <a:r>
              <a:rPr lang="en-US" altLang="ko-KR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(Baron Kills)</a:t>
            </a:r>
          </a:p>
          <a:p>
            <a:pPr marL="342900" indent="-342900">
              <a:buAutoNum type="arabicParenBoth"/>
            </a:pPr>
            <a:r>
              <a:rPr lang="ko-KR" altLang="en-US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각 팀의 킬 수 </a:t>
            </a:r>
            <a:r>
              <a:rPr lang="en-US" altLang="ko-KR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(Kills)</a:t>
            </a:r>
          </a:p>
          <a:p>
            <a:pPr marL="342900" indent="-342900">
              <a:buAutoNum type="arabicParenBoth"/>
            </a:pPr>
            <a:r>
              <a:rPr lang="ko-KR" altLang="en-US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각 팀의 어시스트 수 </a:t>
            </a:r>
            <a:r>
              <a:rPr lang="en-US" altLang="ko-KR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(Assist)</a:t>
            </a:r>
          </a:p>
          <a:p>
            <a:pPr marL="342900" indent="-342900">
              <a:buAutoNum type="arabicParenBoth"/>
            </a:pPr>
            <a:r>
              <a:rPr lang="ko-KR" altLang="en-US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각 팀의 타워 파괴 수 </a:t>
            </a:r>
            <a:r>
              <a:rPr lang="en-US" altLang="ko-KR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</a:t>
            </a:r>
            <a:r>
              <a:rPr lang="en-US" altLang="ko-KR" dirty="0" err="1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Towerkills</a:t>
            </a:r>
            <a:r>
              <a:rPr lang="en-US" altLang="ko-KR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)</a:t>
            </a:r>
          </a:p>
          <a:p>
            <a:pPr marL="342900" indent="-342900">
              <a:buAutoNum type="arabicParenBoth"/>
            </a:pPr>
            <a:r>
              <a:rPr lang="ko-KR" altLang="en-US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각 팀의 </a:t>
            </a:r>
            <a:r>
              <a:rPr lang="ko-KR" altLang="en-US" dirty="0" err="1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억제기</a:t>
            </a:r>
            <a:r>
              <a:rPr lang="ko-KR" altLang="en-US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파괴 수 </a:t>
            </a:r>
            <a:r>
              <a:rPr lang="en-US" altLang="ko-KR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(Assist)</a:t>
            </a:r>
          </a:p>
          <a:p>
            <a:pPr marL="342900" indent="-342900">
              <a:buAutoNum type="arabicParenBoth"/>
            </a:pPr>
            <a:r>
              <a:rPr lang="ko-KR" altLang="en-US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각 팀의 </a:t>
            </a:r>
            <a:r>
              <a:rPr lang="ko-KR" altLang="en-US" dirty="0" err="1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미니언</a:t>
            </a:r>
            <a:r>
              <a:rPr lang="ko-KR" altLang="en-US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처치 수 </a:t>
            </a:r>
            <a:r>
              <a:rPr lang="en-US" altLang="ko-KR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</a:t>
            </a:r>
            <a:r>
              <a:rPr lang="en-US" altLang="ko-KR" dirty="0" err="1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TotalMinionKills</a:t>
            </a:r>
            <a:r>
              <a:rPr lang="en-US" altLang="ko-KR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)</a:t>
            </a:r>
          </a:p>
          <a:p>
            <a:pPr marL="342900" indent="-342900">
              <a:buAutoNum type="arabicParenBoth"/>
            </a:pPr>
            <a:r>
              <a:rPr lang="ko-KR" altLang="en-US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각 팀의 총 골드 </a:t>
            </a:r>
            <a:r>
              <a:rPr lang="en-US" altLang="ko-KR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</a:t>
            </a:r>
            <a:r>
              <a:rPr lang="en-US" altLang="ko-KR" dirty="0" err="1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TotalGold</a:t>
            </a:r>
            <a:r>
              <a:rPr lang="en-US" altLang="ko-KR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)</a:t>
            </a:r>
          </a:p>
          <a:p>
            <a:pPr marL="342900" indent="-342900">
              <a:buAutoNum type="arabicParenBoth"/>
            </a:pPr>
            <a:r>
              <a:rPr lang="ko-KR" altLang="en-US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각 팀의 평균 레벨 </a:t>
            </a:r>
            <a:r>
              <a:rPr lang="en-US" altLang="ko-KR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</a:t>
            </a:r>
            <a:r>
              <a:rPr lang="en-US" altLang="ko-KR" dirty="0" err="1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AvgLevel</a:t>
            </a:r>
            <a:r>
              <a:rPr lang="en-US" altLang="ko-KR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)</a:t>
            </a:r>
          </a:p>
          <a:p>
            <a:pPr marL="342900" indent="-342900">
              <a:buAutoNum type="arabicParenBoth"/>
            </a:pPr>
            <a:r>
              <a:rPr lang="en-US" altLang="ko-KR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각 팀의 적 팀 챔피언에게 가한 </a:t>
            </a:r>
            <a:r>
              <a:rPr lang="ko-KR" altLang="en-US" dirty="0" err="1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피해량</a:t>
            </a:r>
            <a:r>
              <a:rPr lang="ko-KR" altLang="en-US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</a:t>
            </a:r>
            <a:r>
              <a:rPr lang="en-US" altLang="ko-KR" dirty="0" err="1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ChampionDamageDealt</a:t>
            </a:r>
            <a:r>
              <a:rPr lang="en-US" altLang="ko-KR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)</a:t>
            </a:r>
          </a:p>
          <a:p>
            <a:pPr marL="342900" indent="-342900">
              <a:buAutoNum type="arabicParenBoth"/>
            </a:pPr>
            <a:r>
              <a:rPr lang="en-US" altLang="ko-KR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각 팀의 적 팀 구조물</a:t>
            </a:r>
            <a:r>
              <a:rPr lang="en-US" altLang="ko-KR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</a:t>
            </a:r>
            <a:r>
              <a:rPr lang="ko-KR" altLang="en-US" dirty="0" err="1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포탑</a:t>
            </a:r>
            <a:r>
              <a:rPr lang="en-US" altLang="ko-KR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dirty="0" err="1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억제기</a:t>
            </a:r>
            <a:r>
              <a:rPr lang="en-US" altLang="ko-KR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넥서스</a:t>
            </a:r>
            <a:r>
              <a:rPr lang="en-US" altLang="ko-KR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)</a:t>
            </a:r>
            <a:r>
              <a:rPr lang="ko-KR" altLang="en-US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에 가한 </a:t>
            </a:r>
            <a:r>
              <a:rPr lang="ko-KR" altLang="en-US" dirty="0" err="1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피해량</a:t>
            </a:r>
            <a:r>
              <a:rPr lang="ko-KR" altLang="en-US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</a:t>
            </a:r>
            <a:r>
              <a:rPr lang="en-US" altLang="ko-KR" dirty="0" err="1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ObjectDamageDealt</a:t>
            </a:r>
            <a:r>
              <a:rPr lang="en-US" altLang="ko-KR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)</a:t>
            </a:r>
          </a:p>
          <a:p>
            <a:pPr marL="342900" indent="-342900">
              <a:buAutoNum type="arabicParenBoth"/>
            </a:pPr>
            <a:r>
              <a:rPr lang="en-US" altLang="ko-KR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각 팀의 학살 기록 횟수 </a:t>
            </a:r>
            <a:r>
              <a:rPr lang="en-US" altLang="ko-KR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</a:t>
            </a:r>
            <a:r>
              <a:rPr lang="en-US" altLang="ko-KR" dirty="0" err="1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KillingSpree</a:t>
            </a:r>
            <a:r>
              <a:rPr lang="en-US" altLang="ko-KR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)</a:t>
            </a:r>
          </a:p>
          <a:p>
            <a:pPr marL="342900" indent="-342900">
              <a:buAutoNum type="arabicParenBoth"/>
            </a:pPr>
            <a:r>
              <a:rPr lang="en-US" altLang="ko-KR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각 팀의 </a:t>
            </a:r>
            <a:r>
              <a:rPr lang="ko-KR" altLang="en-US" dirty="0" err="1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와드</a:t>
            </a:r>
            <a:r>
              <a:rPr lang="ko-KR" altLang="en-US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설치 및 파괴 수 </a:t>
            </a:r>
            <a:r>
              <a:rPr lang="en-US" altLang="ko-KR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</a:t>
            </a:r>
            <a:r>
              <a:rPr lang="en-US" altLang="ko-KR" dirty="0" err="1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WardPlaced</a:t>
            </a:r>
            <a:r>
              <a:rPr lang="en-US" altLang="ko-KR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en-US" altLang="ko-KR" dirty="0" err="1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WardKills</a:t>
            </a:r>
            <a:r>
              <a:rPr lang="en-US" altLang="ko-KR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)</a:t>
            </a:r>
          </a:p>
          <a:p>
            <a:pPr marL="342900" indent="-342900">
              <a:buAutoNum type="arabicParenBoth"/>
            </a:pPr>
            <a:r>
              <a:rPr lang="en-US" altLang="ko-KR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평균 </a:t>
            </a:r>
            <a:r>
              <a:rPr lang="en-US" altLang="ko-KR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KDA (</a:t>
            </a:r>
            <a:r>
              <a:rPr lang="en-US" altLang="ko-KR" dirty="0" err="1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AvgKDA</a:t>
            </a:r>
            <a:r>
              <a:rPr lang="en-US" altLang="ko-KR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)</a:t>
            </a:r>
          </a:p>
          <a:p>
            <a:pPr marL="342900" indent="-342900">
              <a:buAutoNum type="arabicParenBoth"/>
            </a:pPr>
            <a:r>
              <a:rPr lang="ko-KR" altLang="en-US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파괴되지 않은 </a:t>
            </a:r>
            <a:r>
              <a:rPr lang="ko-KR" altLang="en-US" dirty="0" err="1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와드</a:t>
            </a:r>
            <a:r>
              <a:rPr lang="ko-KR" altLang="en-US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</a:t>
            </a:r>
            <a:r>
              <a:rPr lang="en-US" altLang="ko-KR" dirty="0" err="1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SustainedWards</a:t>
            </a:r>
            <a:r>
              <a:rPr lang="en-US" altLang="ko-KR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EF94CB0-7B17-492B-9B52-67110834452C}"/>
              </a:ext>
            </a:extLst>
          </p:cNvPr>
          <p:cNvSpPr txBox="1"/>
          <p:nvPr/>
        </p:nvSpPr>
        <p:spPr>
          <a:xfrm>
            <a:off x="3070753" y="257175"/>
            <a:ext cx="12858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DCCB9A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주제선정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A12CC13-7AE4-408A-BC26-021AB292D016}"/>
              </a:ext>
            </a:extLst>
          </p:cNvPr>
          <p:cNvSpPr/>
          <p:nvPr/>
        </p:nvSpPr>
        <p:spPr>
          <a:xfrm>
            <a:off x="4506089" y="-3401"/>
            <a:ext cx="1544405" cy="838200"/>
          </a:xfrm>
          <a:prstGeom prst="rect">
            <a:avLst/>
          </a:prstGeom>
          <a:gradFill flip="none" rotWithShape="1">
            <a:gsLst>
              <a:gs pos="0">
                <a:srgbClr val="E0CFAE">
                  <a:alpha val="30000"/>
                </a:srgbClr>
              </a:gs>
              <a:gs pos="48000">
                <a:srgbClr val="E0CFAE">
                  <a:alpha val="10000"/>
                </a:srgbClr>
              </a:gs>
              <a:gs pos="100000">
                <a:srgbClr val="E0CFAE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7BDB506-00F6-4673-8895-5196BADE0A75}"/>
              </a:ext>
            </a:extLst>
          </p:cNvPr>
          <p:cNvSpPr txBox="1"/>
          <p:nvPr/>
        </p:nvSpPr>
        <p:spPr>
          <a:xfrm>
            <a:off x="3070753" y="257175"/>
            <a:ext cx="12858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DCCB9A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주제선정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CD4C47C-8939-487F-9B32-2A5B43C7E494}"/>
              </a:ext>
            </a:extLst>
          </p:cNvPr>
          <p:cNvSpPr txBox="1"/>
          <p:nvPr/>
        </p:nvSpPr>
        <p:spPr>
          <a:xfrm>
            <a:off x="6141506" y="254289"/>
            <a:ext cx="12858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dirty="0">
                <a:solidFill>
                  <a:srgbClr val="DCCB9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분석 결과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DCCB9A"/>
              </a:solidFill>
              <a:effectLst/>
              <a:uLnTx/>
              <a:uFillTx/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7A78CAD-E082-49C0-B17D-B7449B221430}"/>
              </a:ext>
            </a:extLst>
          </p:cNvPr>
          <p:cNvSpPr txBox="1"/>
          <p:nvPr/>
        </p:nvSpPr>
        <p:spPr>
          <a:xfrm>
            <a:off x="4410840" y="254289"/>
            <a:ext cx="17327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E8E1CF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데이터</a:t>
            </a:r>
            <a:r>
              <a:rPr lang="en-US" altLang="ko-KR" sz="2000" b="1" dirty="0">
                <a:solidFill>
                  <a:srgbClr val="E8E1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kumimoji="0" lang="ko-KR" alt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E8E1CF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전처리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E8E1CF"/>
              </a:solidFill>
              <a:effectLst/>
              <a:uLnTx/>
              <a:uFillTx/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80111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D60F8092-0924-425F-9280-81324E40EC9D}"/>
              </a:ext>
            </a:extLst>
          </p:cNvPr>
          <p:cNvCxnSpPr/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12700">
            <a:solidFill>
              <a:srgbClr val="2D38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4CACA3F9-E8F1-4051-AB88-EBDC86DC864E}"/>
              </a:ext>
            </a:extLst>
          </p:cNvPr>
          <p:cNvGrpSpPr/>
          <p:nvPr/>
        </p:nvGrpSpPr>
        <p:grpSpPr>
          <a:xfrm>
            <a:off x="311289" y="199972"/>
            <a:ext cx="2082661" cy="438248"/>
            <a:chOff x="5010147" y="5981226"/>
            <a:chExt cx="2307565" cy="485575"/>
          </a:xfrm>
        </p:grpSpPr>
        <p:sp>
          <p:nvSpPr>
            <p:cNvPr id="52" name="자유형 84">
              <a:extLst>
                <a:ext uri="{FF2B5EF4-FFF2-40B4-BE49-F238E27FC236}">
                  <a16:creationId xmlns:a16="http://schemas.microsoft.com/office/drawing/2014/main" id="{F3C96E19-9BFE-4938-B31B-932B30DDD050}"/>
                </a:ext>
              </a:extLst>
            </p:cNvPr>
            <p:cNvSpPr/>
            <p:nvPr/>
          </p:nvSpPr>
          <p:spPr>
            <a:xfrm>
              <a:off x="5010147" y="5981226"/>
              <a:ext cx="2307565" cy="485575"/>
            </a:xfrm>
            <a:custGeom>
              <a:avLst/>
              <a:gdLst>
                <a:gd name="connsiteX0" fmla="*/ 242787 w 2307565"/>
                <a:gd name="connsiteY0" fmla="*/ 0 h 485574"/>
                <a:gd name="connsiteX1" fmla="*/ 247547 w 2307565"/>
                <a:gd name="connsiteY1" fmla="*/ 480 h 485574"/>
                <a:gd name="connsiteX2" fmla="*/ 247547 w 2307565"/>
                <a:gd name="connsiteY2" fmla="*/ 0 h 485574"/>
                <a:gd name="connsiteX3" fmla="*/ 2307565 w 2307565"/>
                <a:gd name="connsiteY3" fmla="*/ 0 h 485574"/>
                <a:gd name="connsiteX4" fmla="*/ 2307565 w 2307565"/>
                <a:gd name="connsiteY4" fmla="*/ 485573 h 485574"/>
                <a:gd name="connsiteX5" fmla="*/ 247547 w 2307565"/>
                <a:gd name="connsiteY5" fmla="*/ 485573 h 485574"/>
                <a:gd name="connsiteX6" fmla="*/ 247547 w 2307565"/>
                <a:gd name="connsiteY6" fmla="*/ 485094 h 485574"/>
                <a:gd name="connsiteX7" fmla="*/ 242787 w 2307565"/>
                <a:gd name="connsiteY7" fmla="*/ 485574 h 485574"/>
                <a:gd name="connsiteX8" fmla="*/ 0 w 2307565"/>
                <a:gd name="connsiteY8" fmla="*/ 242787 h 485574"/>
                <a:gd name="connsiteX9" fmla="*/ 242787 w 2307565"/>
                <a:gd name="connsiteY9" fmla="*/ 0 h 485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07565" h="485574">
                  <a:moveTo>
                    <a:pt x="242787" y="0"/>
                  </a:moveTo>
                  <a:lnTo>
                    <a:pt x="247547" y="480"/>
                  </a:lnTo>
                  <a:lnTo>
                    <a:pt x="247547" y="0"/>
                  </a:lnTo>
                  <a:lnTo>
                    <a:pt x="2307565" y="0"/>
                  </a:lnTo>
                  <a:lnTo>
                    <a:pt x="2307565" y="485573"/>
                  </a:lnTo>
                  <a:lnTo>
                    <a:pt x="247547" y="485573"/>
                  </a:lnTo>
                  <a:lnTo>
                    <a:pt x="247547" y="485094"/>
                  </a:lnTo>
                  <a:lnTo>
                    <a:pt x="242787" y="485574"/>
                  </a:lnTo>
                  <a:cubicBezTo>
                    <a:pt x="108699" y="485574"/>
                    <a:pt x="0" y="376875"/>
                    <a:pt x="0" y="242787"/>
                  </a:cubicBezTo>
                  <a:cubicBezTo>
                    <a:pt x="0" y="108699"/>
                    <a:pt x="108699" y="0"/>
                    <a:pt x="242787" y="0"/>
                  </a:cubicBezTo>
                  <a:close/>
                </a:path>
              </a:pathLst>
            </a:custGeom>
            <a:solidFill>
              <a:srgbClr val="010812">
                <a:alpha val="50196"/>
              </a:srgbClr>
            </a:solidFill>
            <a:ln w="9525">
              <a:solidFill>
                <a:srgbClr val="6C5427"/>
              </a:solidFill>
            </a:ln>
            <a:effectLst>
              <a:outerShdw blurRad="63500" sx="102000" sy="102000" algn="ctr" rotWithShape="0">
                <a:prstClr val="black">
                  <a:alpha val="8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2A43903F-BA9D-47D7-884D-A4CD5239BCDA}"/>
                </a:ext>
              </a:extLst>
            </p:cNvPr>
            <p:cNvGrpSpPr/>
            <p:nvPr/>
          </p:nvGrpSpPr>
          <p:grpSpPr>
            <a:xfrm>
              <a:off x="5072061" y="6038268"/>
              <a:ext cx="2145496" cy="371476"/>
              <a:chOff x="5060167" y="6133518"/>
              <a:chExt cx="2145495" cy="371475"/>
            </a:xfrm>
          </p:grpSpPr>
          <p:sp>
            <p:nvSpPr>
              <p:cNvPr id="54" name="타원 53">
                <a:extLst>
                  <a:ext uri="{FF2B5EF4-FFF2-40B4-BE49-F238E27FC236}">
                    <a16:creationId xmlns:a16="http://schemas.microsoft.com/office/drawing/2014/main" id="{6E446EF2-BE41-4FE8-B2DB-17E794E285F5}"/>
                  </a:ext>
                </a:extLst>
              </p:cNvPr>
              <p:cNvSpPr/>
              <p:nvPr/>
            </p:nvSpPr>
            <p:spPr>
              <a:xfrm>
                <a:off x="5060167" y="6133518"/>
                <a:ext cx="371475" cy="371475"/>
              </a:xfrm>
              <a:prstGeom prst="ellipse">
                <a:avLst/>
              </a:prstGeom>
              <a:solidFill>
                <a:srgbClr val="1E2328"/>
              </a:solidFill>
              <a:ln w="28575">
                <a:gradFill flip="none" rotWithShape="1">
                  <a:gsLst>
                    <a:gs pos="23000">
                      <a:srgbClr val="C4A25C"/>
                    </a:gs>
                    <a:gs pos="0">
                      <a:srgbClr val="E0CFAE"/>
                    </a:gs>
                    <a:gs pos="48000">
                      <a:srgbClr val="BC9033"/>
                    </a:gs>
                    <a:gs pos="100000">
                      <a:srgbClr val="6C5427"/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E0CFAE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맑은 고딕" panose="020B0503020000020004" pitchFamily="50" charset="-127"/>
                    <a:cs typeface="Arial" panose="020B0604020202020204" pitchFamily="34" charset="0"/>
                  </a:rPr>
                  <a:t>!</a:t>
                </a:r>
                <a:endParaRPr kumimoji="0" lang="ko-KR" altLang="en-US" sz="1500" b="0" i="0" u="none" strike="noStrike" kern="1200" cap="none" spc="0" normalizeH="0" baseline="0" noProof="0" dirty="0">
                  <a:ln>
                    <a:noFill/>
                  </a:ln>
                  <a:solidFill>
                    <a:srgbClr val="E0CFAE"/>
                  </a:solidFill>
                  <a:effectLst/>
                  <a:uLnTx/>
                  <a:uFillTx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56" name="자유형 87">
                <a:extLst>
                  <a:ext uri="{FF2B5EF4-FFF2-40B4-BE49-F238E27FC236}">
                    <a16:creationId xmlns:a16="http://schemas.microsoft.com/office/drawing/2014/main" id="{4E8B0BB2-CCF7-4B33-AF30-D2BD7B5066E3}"/>
                  </a:ext>
                </a:extLst>
              </p:cNvPr>
              <p:cNvSpPr/>
              <p:nvPr/>
            </p:nvSpPr>
            <p:spPr>
              <a:xfrm>
                <a:off x="5431641" y="6133518"/>
                <a:ext cx="1774021" cy="371475"/>
              </a:xfrm>
              <a:custGeom>
                <a:avLst/>
                <a:gdLst>
                  <a:gd name="connsiteX0" fmla="*/ 2 w 1774021"/>
                  <a:gd name="connsiteY0" fmla="*/ 0 h 371475"/>
                  <a:gd name="connsiteX1" fmla="*/ 1588284 w 1774021"/>
                  <a:gd name="connsiteY1" fmla="*/ 0 h 371475"/>
                  <a:gd name="connsiteX2" fmla="*/ 1774021 w 1774021"/>
                  <a:gd name="connsiteY2" fmla="*/ 185738 h 371475"/>
                  <a:gd name="connsiteX3" fmla="*/ 1588284 w 1774021"/>
                  <a:gd name="connsiteY3" fmla="*/ 371475 h 371475"/>
                  <a:gd name="connsiteX4" fmla="*/ 0 w 1774021"/>
                  <a:gd name="connsiteY4" fmla="*/ 371475 h 371475"/>
                  <a:gd name="connsiteX5" fmla="*/ 16957 w 1774021"/>
                  <a:gd name="connsiteY5" fmla="*/ 357485 h 371475"/>
                  <a:gd name="connsiteX6" fmla="*/ 88097 w 1774021"/>
                  <a:gd name="connsiteY6" fmla="*/ 185737 h 371475"/>
                  <a:gd name="connsiteX7" fmla="*/ 16957 w 1774021"/>
                  <a:gd name="connsiteY7" fmla="*/ 13990 h 371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74021" h="371475">
                    <a:moveTo>
                      <a:pt x="2" y="0"/>
                    </a:moveTo>
                    <a:lnTo>
                      <a:pt x="1588284" y="0"/>
                    </a:lnTo>
                    <a:lnTo>
                      <a:pt x="1774021" y="185738"/>
                    </a:lnTo>
                    <a:lnTo>
                      <a:pt x="1588284" y="371475"/>
                    </a:lnTo>
                    <a:lnTo>
                      <a:pt x="0" y="371475"/>
                    </a:lnTo>
                    <a:lnTo>
                      <a:pt x="16957" y="357485"/>
                    </a:lnTo>
                    <a:cubicBezTo>
                      <a:pt x="60911" y="313531"/>
                      <a:pt x="88097" y="252809"/>
                      <a:pt x="88097" y="185737"/>
                    </a:cubicBezTo>
                    <a:cubicBezTo>
                      <a:pt x="88097" y="118666"/>
                      <a:pt x="60911" y="57944"/>
                      <a:pt x="16957" y="13990"/>
                    </a:cubicBezTo>
                    <a:close/>
                  </a:path>
                </a:pathLst>
              </a:custGeom>
              <a:solidFill>
                <a:srgbClr val="1E2328"/>
              </a:solidFill>
              <a:ln w="28575">
                <a:gradFill flip="none" rotWithShape="1">
                  <a:gsLst>
                    <a:gs pos="0">
                      <a:srgbClr val="0496AB"/>
                    </a:gs>
                    <a:gs pos="100000">
                      <a:srgbClr val="007598"/>
                    </a:gs>
                  </a:gsLst>
                  <a:lin ang="54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90000"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3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A3C7C7"/>
                    </a:solidFill>
                    <a:effectLst/>
                    <a:uLnTx/>
                    <a:uFillTx/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데이터 </a:t>
                </a:r>
                <a:r>
                  <a:rPr kumimoji="0" lang="ko-KR" altLang="en-US" sz="13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A3C7C7"/>
                    </a:solidFill>
                    <a:effectLst/>
                    <a:uLnTx/>
                    <a:uFillTx/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전처리</a:t>
                </a:r>
                <a:endParaRPr kumimoji="0" lang="ko-KR" altLang="en-US" sz="1300" b="1" i="0" u="none" strike="noStrike" kern="1200" cap="none" spc="0" normalizeH="0" baseline="0" noProof="0" dirty="0">
                  <a:ln>
                    <a:noFill/>
                  </a:ln>
                  <a:solidFill>
                    <a:srgbClr val="A3C7C7"/>
                  </a:solidFill>
                  <a:effectLst/>
                  <a:uLnTx/>
                  <a:uFillTx/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</p:grpSp>
      </p:grp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F2EDC2E2-CB2D-40CC-9D58-E43E58A73891}"/>
              </a:ext>
            </a:extLst>
          </p:cNvPr>
          <p:cNvCxnSpPr/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12700">
            <a:solidFill>
              <a:srgbClr val="2D38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26208BBC-B5AA-488E-A7A3-4C601600CB09}"/>
              </a:ext>
            </a:extLst>
          </p:cNvPr>
          <p:cNvCxnSpPr/>
          <p:nvPr/>
        </p:nvCxnSpPr>
        <p:spPr>
          <a:xfrm>
            <a:off x="902855" y="1524521"/>
            <a:ext cx="10109200" cy="0"/>
          </a:xfrm>
          <a:prstGeom prst="line">
            <a:avLst/>
          </a:prstGeom>
          <a:ln w="12700">
            <a:solidFill>
              <a:srgbClr val="50676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580765AC-E631-4FFD-9A74-E04D40DC3F3C}"/>
              </a:ext>
            </a:extLst>
          </p:cNvPr>
          <p:cNvSpPr txBox="1"/>
          <p:nvPr/>
        </p:nvSpPr>
        <p:spPr>
          <a:xfrm>
            <a:off x="902855" y="1019152"/>
            <a:ext cx="709865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각 팀 데이터 격차 계산 공식</a:t>
            </a:r>
            <a:endParaRPr lang="ko-KR" altLang="en-US" sz="25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3" name="TextBox 68">
            <a:extLst>
              <a:ext uri="{FF2B5EF4-FFF2-40B4-BE49-F238E27FC236}">
                <a16:creationId xmlns:a16="http://schemas.microsoft.com/office/drawing/2014/main" id="{088A991F-4F6E-4C26-A404-806B02C81869}"/>
              </a:ext>
            </a:extLst>
          </p:cNvPr>
          <p:cNvSpPr txBox="1"/>
          <p:nvPr/>
        </p:nvSpPr>
        <p:spPr>
          <a:xfrm>
            <a:off x="1228679" y="4028991"/>
            <a:ext cx="9585734" cy="18351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0" indent="-457200" defTabSz="914400">
              <a:lnSpc>
                <a:spcPct val="150000"/>
              </a:lnSpc>
              <a:buFont typeface="+mj-lt"/>
              <a:buAutoNum type="arabicParenR"/>
              <a:defRPr/>
            </a:pPr>
            <a:r>
              <a:rPr lang="ko-KR" altLang="en-US" sz="2300" dirty="0">
                <a:solidFill>
                  <a:srgbClr val="FFFFFF"/>
                </a:solidFill>
                <a:latin typeface="KoPubWorld돋움체 Bold"/>
                <a:ea typeface="KoPubWorld돋움체 Bold"/>
                <a:cs typeface="KoPubWorld돋움체 Bold"/>
              </a:rPr>
              <a:t>두 팀 간의 격차를 계산한 후 블루팀의 데이터로 나누기</a:t>
            </a:r>
            <a:endParaRPr kumimoji="0" lang="en-US" altLang="ko-KR" sz="2000" b="0" i="0" u="none" strike="noStrike" kern="1200" cap="none" spc="0" normalizeH="0" baseline="0" dirty="0">
              <a:solidFill>
                <a:srgbClr val="FFFFFF"/>
              </a:solidFill>
              <a:latin typeface="KoPubWorld돋움체 Bold"/>
              <a:ea typeface="KoPubWorld돋움체 Bold"/>
              <a:cs typeface="KoPubWorld돋움체 Bold"/>
            </a:endParaRPr>
          </a:p>
          <a:p>
            <a:pPr marL="814200" lvl="1" indent="-357000" defTabSz="914400">
              <a:lnSpc>
                <a:spcPct val="150000"/>
              </a:lnSpc>
              <a:buFont typeface="Arial"/>
              <a:buChar char="•"/>
              <a:defRPr/>
            </a:pPr>
            <a:r>
              <a:rPr kumimoji="0" lang="ko-KR" altLang="en-US" b="0" i="0" u="none" strike="noStrike" kern="1200" cap="none" spc="0" normalizeH="0" baseline="0" dirty="0">
                <a:solidFill>
                  <a:srgbClr val="FFFFFF"/>
                </a:solidFill>
                <a:latin typeface="KoPubWorld돋움체 Bold"/>
                <a:ea typeface="KoPubWorld돋움체 Bold"/>
                <a:cs typeface="KoPubWorld돋움체 Bold"/>
              </a:rPr>
              <a:t>격차는 블루팀을 기준으로 측정</a:t>
            </a:r>
            <a:endParaRPr kumimoji="0" lang="en-US" altLang="ko-KR" b="0" i="0" u="none" strike="noStrike" kern="1200" cap="none" spc="0" normalizeH="0" baseline="0" dirty="0">
              <a:solidFill>
                <a:srgbClr val="FFFFFF"/>
              </a:solidFill>
              <a:latin typeface="KoPubWorld돋움체 Bold"/>
              <a:ea typeface="KoPubWorld돋움체 Bold"/>
              <a:cs typeface="KoPubWorld돋움체 Bold"/>
            </a:endParaRPr>
          </a:p>
          <a:p>
            <a:pPr marL="814200" lvl="1" indent="-357000" defTabSz="9144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dirty="0">
                <a:solidFill>
                  <a:srgbClr val="FFFFFF"/>
                </a:solidFill>
                <a:latin typeface="KoPubWorld돋움체 Bold"/>
                <a:ea typeface="KoPubWorld돋움체 Bold"/>
                <a:cs typeface="KoPubWorld돋움체 Bold"/>
              </a:rPr>
              <a:t>양 팀의 격차와 순수 </a:t>
            </a:r>
            <a:r>
              <a:rPr lang="ko-KR" altLang="en-US" dirty="0" err="1">
                <a:solidFill>
                  <a:srgbClr val="FFFFFF"/>
                </a:solidFill>
                <a:latin typeface="KoPubWorld돋움체 Bold"/>
                <a:ea typeface="KoPubWorld돋움체 Bold"/>
                <a:cs typeface="KoPubWorld돋움체 Bold"/>
              </a:rPr>
              <a:t>데이터값이</a:t>
            </a:r>
            <a:r>
              <a:rPr lang="ko-KR" altLang="en-US" dirty="0">
                <a:solidFill>
                  <a:srgbClr val="FFFFFF"/>
                </a:solidFill>
                <a:latin typeface="KoPubWorld돋움체 Bold"/>
                <a:ea typeface="KoPubWorld돋움체 Bold"/>
                <a:cs typeface="KoPubWorld돋움체 Bold"/>
              </a:rPr>
              <a:t> 모두 반영될 수 있도록 격차를 </a:t>
            </a:r>
            <a:r>
              <a:rPr lang="ko-KR" altLang="en-US" dirty="0" err="1">
                <a:solidFill>
                  <a:srgbClr val="FFFFFF"/>
                </a:solidFill>
                <a:latin typeface="KoPubWorld돋움체 Bold"/>
                <a:ea typeface="KoPubWorld돋움체 Bold"/>
                <a:cs typeface="KoPubWorld돋움체 Bold"/>
              </a:rPr>
              <a:t>블루팀</a:t>
            </a:r>
            <a:r>
              <a:rPr lang="ko-KR" altLang="en-US" dirty="0">
                <a:solidFill>
                  <a:srgbClr val="FFFFFF"/>
                </a:solidFill>
                <a:latin typeface="KoPubWorld돋움체 Bold"/>
                <a:ea typeface="KoPubWorld돋움체 Bold"/>
                <a:cs typeface="KoPubWorld돋움체 Bold"/>
              </a:rPr>
              <a:t> 격차로 </a:t>
            </a:r>
            <a:r>
              <a:rPr lang="ko-KR" altLang="en-US" dirty="0" err="1">
                <a:solidFill>
                  <a:srgbClr val="FFFFFF"/>
                </a:solidFill>
                <a:latin typeface="KoPubWorld돋움체 Bold"/>
                <a:ea typeface="KoPubWorld돋움체 Bold"/>
                <a:cs typeface="KoPubWorld돋움체 Bold"/>
              </a:rPr>
              <a:t>나눠줌</a:t>
            </a:r>
            <a:endParaRPr lang="en-US" altLang="ko-KR" dirty="0">
              <a:solidFill>
                <a:srgbClr val="FFFFFF"/>
              </a:solidFill>
              <a:latin typeface="KoPubWorld돋움체 Bold"/>
              <a:ea typeface="KoPubWorld돋움체 Bold"/>
              <a:cs typeface="KoPubWorld돋움체 Bold"/>
            </a:endParaRPr>
          </a:p>
          <a:p>
            <a:pPr marL="814200" lvl="1" indent="-357000" defTabSz="9144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u="sng" dirty="0">
                <a:solidFill>
                  <a:srgbClr val="FFFFFF"/>
                </a:solidFill>
                <a:latin typeface="KoPubWorld돋움체 Bold"/>
                <a:ea typeface="KoPubWorld돋움체 Bold"/>
                <a:cs typeface="KoPubWorld돋움체 Bold"/>
              </a:rPr>
              <a:t>블루팀의 </a:t>
            </a:r>
            <a:r>
              <a:rPr lang="ko-KR" altLang="en-US" u="sng" dirty="0" err="1">
                <a:solidFill>
                  <a:srgbClr val="FFFFFF"/>
                </a:solidFill>
                <a:latin typeface="KoPubWorld돋움체 Bold"/>
                <a:ea typeface="KoPubWorld돋움체 Bold"/>
                <a:cs typeface="KoPubWorld돋움체 Bold"/>
              </a:rPr>
              <a:t>데이터값이</a:t>
            </a:r>
            <a:r>
              <a:rPr lang="ko-KR" altLang="en-US" u="sng" dirty="0">
                <a:solidFill>
                  <a:srgbClr val="FFFFFF"/>
                </a:solidFill>
                <a:latin typeface="KoPubWorld돋움체 Bold"/>
                <a:ea typeface="KoPubWorld돋움체 Bold"/>
                <a:cs typeface="KoPubWorld돋움체 Bold"/>
              </a:rPr>
              <a:t> </a:t>
            </a:r>
            <a:r>
              <a:rPr lang="en-US" altLang="ko-KR" u="sng" dirty="0">
                <a:solidFill>
                  <a:srgbClr val="FFFFFF"/>
                </a:solidFill>
                <a:latin typeface="KoPubWorld돋움체 Bold"/>
                <a:ea typeface="KoPubWorld돋움체 Bold"/>
                <a:cs typeface="KoPubWorld돋움체 Bold"/>
              </a:rPr>
              <a:t>0</a:t>
            </a:r>
            <a:r>
              <a:rPr lang="ko-KR" altLang="en-US" u="sng" dirty="0">
                <a:solidFill>
                  <a:srgbClr val="FFFFFF"/>
                </a:solidFill>
                <a:latin typeface="KoPubWorld돋움체 Bold"/>
                <a:ea typeface="KoPubWorld돋움체 Bold"/>
                <a:cs typeface="KoPubWorld돋움체 Bold"/>
              </a:rPr>
              <a:t>인 경우 분모가 </a:t>
            </a:r>
            <a:r>
              <a:rPr lang="en-US" altLang="ko-KR" u="sng" dirty="0">
                <a:solidFill>
                  <a:srgbClr val="FFFFFF"/>
                </a:solidFill>
                <a:latin typeface="KoPubWorld돋움체 Bold"/>
                <a:ea typeface="KoPubWorld돋움체 Bold"/>
                <a:cs typeface="KoPubWorld돋움체 Bold"/>
              </a:rPr>
              <a:t>0</a:t>
            </a:r>
            <a:r>
              <a:rPr lang="ko-KR" altLang="en-US" u="sng" dirty="0">
                <a:solidFill>
                  <a:srgbClr val="FFFFFF"/>
                </a:solidFill>
                <a:latin typeface="KoPubWorld돋움체 Bold"/>
                <a:ea typeface="KoPubWorld돋움체 Bold"/>
                <a:cs typeface="KoPubWorld돋움체 Bold"/>
              </a:rPr>
              <a:t>이 되는 문제 발생</a:t>
            </a:r>
            <a:endParaRPr kumimoji="0" lang="ko-KR" altLang="en-US" b="0" i="0" u="sng" strike="noStrike" kern="1200" cap="none" spc="0" normalizeH="0" baseline="0" dirty="0">
              <a:solidFill>
                <a:srgbClr val="FFFFFF"/>
              </a:solidFill>
              <a:latin typeface="KoPubWorld돋움체 Bold"/>
              <a:ea typeface="KoPubWorld돋움체 Bold"/>
              <a:cs typeface="KoPubWorld돋움체 Bold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68">
                <a:extLst>
                  <a:ext uri="{FF2B5EF4-FFF2-40B4-BE49-F238E27FC236}">
                    <a16:creationId xmlns:a16="http://schemas.microsoft.com/office/drawing/2014/main" id="{5152F2E0-407F-46F6-AAF5-C60F0386BC66}"/>
                  </a:ext>
                </a:extLst>
              </p:cNvPr>
              <p:cNvSpPr txBox="1"/>
              <p:nvPr/>
            </p:nvSpPr>
            <p:spPr>
              <a:xfrm>
                <a:off x="3079286" y="1607768"/>
                <a:ext cx="5350512" cy="18173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  <a:ea typeface="KoPubWorld돋움체 Bold"/>
                              <a:cs typeface="KoPubWorld돋움체 Bold"/>
                            </a:rPr>
                          </m:ctrlPr>
                        </m:fPr>
                        <m:num>
                          <m:eqArr>
                            <m:eqArrPr>
                              <m:ctrlPr>
                                <a:rPr lang="ko-KR" altLang="en-US" sz="2000" i="1" dirty="0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  <a:ea typeface="KoPubWorld돋움체 Bold"/>
                                  <a:cs typeface="KoPubWorld돋움체 Bold"/>
                                </a:rPr>
                              </m:ctrlPr>
                            </m:eqArrPr>
                            <m:e>
                              <m:r>
                                <m:rPr>
                                  <m:nor/>
                                </m:rPr>
                                <a:rPr lang="ko-KR" altLang="en-US" sz="2000" dirty="0">
                                  <a:solidFill>
                                    <a:srgbClr val="FFFFFF"/>
                                  </a:solidFill>
                                  <a:latin typeface="KoPubWorld돋움체 Bold"/>
                                  <a:ea typeface="KoPubWorld돋움체 Bold"/>
                                  <a:cs typeface="KoPubWorld돋움체 Bold"/>
                                </a:rPr>
                                <m:t>블루팀의 데이터 </m:t>
                              </m:r>
                              <m:r>
                                <m:rPr>
                                  <m:nor/>
                                </m:rPr>
                                <a:rPr lang="en-US" altLang="ko-KR" sz="2000" dirty="0">
                                  <a:solidFill>
                                    <a:srgbClr val="FFFFFF"/>
                                  </a:solidFill>
                                  <a:latin typeface="KoPubWorld돋움체 Bold"/>
                                  <a:ea typeface="KoPubWorld돋움체 Bold"/>
                                  <a:cs typeface="KoPubWorld돋움체 Bold"/>
                                </a:rPr>
                                <m:t>– </m:t>
                              </m:r>
                              <m:r>
                                <m:rPr>
                                  <m:nor/>
                                </m:rPr>
                                <a:rPr lang="ko-KR" altLang="en-US" sz="2000" dirty="0">
                                  <a:solidFill>
                                    <a:srgbClr val="FFFFFF"/>
                                  </a:solidFill>
                                  <a:latin typeface="KoPubWorld돋움체 Bold"/>
                                  <a:ea typeface="KoPubWorld돋움체 Bold"/>
                                  <a:cs typeface="KoPubWorld돋움체 Bold"/>
                                </a:rPr>
                                <m:t>레드팀의 데이터</m:t>
                              </m:r>
                            </m:e>
                            <m:e>
                              <m:r>
                                <m:rPr>
                                  <m:nor/>
                                </m:rPr>
                                <a:rPr lang="en-US" altLang="ko-KR" sz="2000" dirty="0">
                                  <a:solidFill>
                                    <a:srgbClr val="FFFFFF"/>
                                  </a:solidFill>
                                  <a:latin typeface="KoPubWorld돋움체 Bold"/>
                                  <a:ea typeface="KoPubWorld돋움체 Bold"/>
                                  <a:cs typeface="KoPubWorld돋움체 Bold"/>
                                </a:rPr>
                                <m:t> </m:t>
                              </m:r>
                            </m:e>
                          </m:eqArr>
                        </m:num>
                        <m:den>
                          <m:eqArr>
                            <m:eqArrPr>
                              <m:ctrlPr>
                                <a:rPr lang="ko-KR" altLang="en-US" sz="2000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  <a:ea typeface="KoPubWorld돋움체 Bold"/>
                                  <a:cs typeface="KoPubWorld돋움체 Bold"/>
                                </a:rPr>
                              </m:ctrlPr>
                            </m:eqArrPr>
                            <m:e/>
                            <m:e>
                              <m:r>
                                <a:rPr lang="ko-KR" altLang="en-US" sz="2000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  <a:ea typeface="KoPubWorld돋움체 Bold"/>
                                  <a:cs typeface="KoPubWorld돋움체 Bold"/>
                                </a:rPr>
                                <m:t>블</m:t>
                              </m:r>
                              <m:r>
                                <a:rPr lang="ko-KR" altLang="en-US" sz="2000" i="1" smtClean="0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  <a:ea typeface="KoPubWorld돋움체 Bold"/>
                                  <a:cs typeface="KoPubWorld돋움체 Bold"/>
                                </a:rPr>
                                <m:t>루</m:t>
                              </m:r>
                              <m:r>
                                <a:rPr lang="ko-KR" altLang="en-US" sz="2000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  <a:ea typeface="KoPubWorld돋움체 Bold"/>
                                  <a:cs typeface="KoPubWorld돋움체 Bold"/>
                                </a:rPr>
                                <m:t>팀</m:t>
                              </m:r>
                              <m:r>
                                <a:rPr lang="ko-KR" altLang="en-US" sz="2000" i="1" smtClean="0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  <a:ea typeface="KoPubWorld돋움체 Bold"/>
                                  <a:cs typeface="KoPubWorld돋움체 Bold"/>
                                </a:rPr>
                                <m:t>의</m:t>
                              </m:r>
                              <m:r>
                                <a:rPr lang="en-US" altLang="ko-KR" sz="2000" b="0" i="1" smtClean="0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  <a:ea typeface="KoPubWorld돋움체 Bold"/>
                                  <a:cs typeface="KoPubWorld돋움체 Bold"/>
                                </a:rPr>
                                <m:t> </m:t>
                              </m:r>
                              <m:r>
                                <a:rPr lang="ko-KR" altLang="en-US" sz="2000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  <a:ea typeface="KoPubWorld돋움체 Bold"/>
                                  <a:cs typeface="KoPubWorld돋움체 Bold"/>
                                </a:rPr>
                                <m:t>데이터</m:t>
                              </m:r>
                            </m:e>
                          </m:eqArr>
                        </m:den>
                      </m:f>
                    </m:oMath>
                  </m:oMathPara>
                </a14:m>
                <a:endParaRPr lang="en-US" altLang="ko-KR" sz="2000" dirty="0">
                  <a:solidFill>
                    <a:srgbClr val="FFFFFF"/>
                  </a:solidFill>
                  <a:latin typeface="KoPubWorld돋움체 Bold"/>
                  <a:ea typeface="KoPubWorld돋움체 Bold"/>
                  <a:cs typeface="KoPubWorld돋움체 Bold"/>
                </a:endParaRPr>
              </a:p>
            </p:txBody>
          </p:sp>
        </mc:Choice>
        <mc:Fallback xmlns="">
          <p:sp>
            <p:nvSpPr>
              <p:cNvPr id="28" name="TextBox 68">
                <a:extLst>
                  <a:ext uri="{FF2B5EF4-FFF2-40B4-BE49-F238E27FC236}">
                    <a16:creationId xmlns:a16="http://schemas.microsoft.com/office/drawing/2014/main" id="{5152F2E0-407F-46F6-AAF5-C60F0386BC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9286" y="1607768"/>
                <a:ext cx="5350512" cy="181735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FF4F60AE-FA8A-4245-96CE-F1DA7665A2C0}"/>
              </a:ext>
            </a:extLst>
          </p:cNvPr>
          <p:cNvSpPr txBox="1"/>
          <p:nvPr/>
        </p:nvSpPr>
        <p:spPr>
          <a:xfrm>
            <a:off x="3070753" y="257175"/>
            <a:ext cx="12858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DCCB9A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주제선정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42D09D4-6834-4650-8D4D-741E35CF06A5}"/>
              </a:ext>
            </a:extLst>
          </p:cNvPr>
          <p:cNvSpPr/>
          <p:nvPr/>
        </p:nvSpPr>
        <p:spPr>
          <a:xfrm>
            <a:off x="4506089" y="-3401"/>
            <a:ext cx="1544405" cy="838200"/>
          </a:xfrm>
          <a:prstGeom prst="rect">
            <a:avLst/>
          </a:prstGeom>
          <a:gradFill flip="none" rotWithShape="1">
            <a:gsLst>
              <a:gs pos="0">
                <a:srgbClr val="E0CFAE">
                  <a:alpha val="30000"/>
                </a:srgbClr>
              </a:gs>
              <a:gs pos="48000">
                <a:srgbClr val="E0CFAE">
                  <a:alpha val="10000"/>
                </a:srgbClr>
              </a:gs>
              <a:gs pos="100000">
                <a:srgbClr val="E0CFAE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EDD0AF3-ACBB-4F58-96B9-4409666D074E}"/>
              </a:ext>
            </a:extLst>
          </p:cNvPr>
          <p:cNvSpPr txBox="1"/>
          <p:nvPr/>
        </p:nvSpPr>
        <p:spPr>
          <a:xfrm>
            <a:off x="3070753" y="257175"/>
            <a:ext cx="12858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DCCB9A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주제선정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1A510B4-533C-478F-A24C-58A4E508CED8}"/>
              </a:ext>
            </a:extLst>
          </p:cNvPr>
          <p:cNvSpPr txBox="1"/>
          <p:nvPr/>
        </p:nvSpPr>
        <p:spPr>
          <a:xfrm>
            <a:off x="6141506" y="254289"/>
            <a:ext cx="12858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dirty="0">
                <a:solidFill>
                  <a:srgbClr val="DCCB9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분석 결과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DCCB9A"/>
              </a:solidFill>
              <a:effectLst/>
              <a:uLnTx/>
              <a:uFillTx/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F801683-304C-4072-BDE8-8857249986C6}"/>
              </a:ext>
            </a:extLst>
          </p:cNvPr>
          <p:cNvSpPr txBox="1"/>
          <p:nvPr/>
        </p:nvSpPr>
        <p:spPr>
          <a:xfrm>
            <a:off x="4410840" y="254289"/>
            <a:ext cx="17327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E8E1CF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데이터</a:t>
            </a:r>
            <a:r>
              <a:rPr lang="en-US" altLang="ko-KR" sz="2000" b="1" dirty="0">
                <a:solidFill>
                  <a:srgbClr val="E8E1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kumimoji="0" lang="ko-KR" alt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E8E1CF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전처리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E8E1CF"/>
              </a:solidFill>
              <a:effectLst/>
              <a:uLnTx/>
              <a:uFillTx/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566816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D60F8092-0924-425F-9280-81324E40EC9D}"/>
              </a:ext>
            </a:extLst>
          </p:cNvPr>
          <p:cNvCxnSpPr/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12700">
            <a:solidFill>
              <a:srgbClr val="2D38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4CACA3F9-E8F1-4051-AB88-EBDC86DC864E}"/>
              </a:ext>
            </a:extLst>
          </p:cNvPr>
          <p:cNvGrpSpPr/>
          <p:nvPr/>
        </p:nvGrpSpPr>
        <p:grpSpPr>
          <a:xfrm>
            <a:off x="311289" y="199972"/>
            <a:ext cx="2082661" cy="438248"/>
            <a:chOff x="5010147" y="5981226"/>
            <a:chExt cx="2307565" cy="485575"/>
          </a:xfrm>
        </p:grpSpPr>
        <p:sp>
          <p:nvSpPr>
            <p:cNvPr id="52" name="자유형 84">
              <a:extLst>
                <a:ext uri="{FF2B5EF4-FFF2-40B4-BE49-F238E27FC236}">
                  <a16:creationId xmlns:a16="http://schemas.microsoft.com/office/drawing/2014/main" id="{F3C96E19-9BFE-4938-B31B-932B30DDD050}"/>
                </a:ext>
              </a:extLst>
            </p:cNvPr>
            <p:cNvSpPr/>
            <p:nvPr/>
          </p:nvSpPr>
          <p:spPr>
            <a:xfrm>
              <a:off x="5010147" y="5981226"/>
              <a:ext cx="2307565" cy="485575"/>
            </a:xfrm>
            <a:custGeom>
              <a:avLst/>
              <a:gdLst>
                <a:gd name="connsiteX0" fmla="*/ 242787 w 2307565"/>
                <a:gd name="connsiteY0" fmla="*/ 0 h 485574"/>
                <a:gd name="connsiteX1" fmla="*/ 247547 w 2307565"/>
                <a:gd name="connsiteY1" fmla="*/ 480 h 485574"/>
                <a:gd name="connsiteX2" fmla="*/ 247547 w 2307565"/>
                <a:gd name="connsiteY2" fmla="*/ 0 h 485574"/>
                <a:gd name="connsiteX3" fmla="*/ 2307565 w 2307565"/>
                <a:gd name="connsiteY3" fmla="*/ 0 h 485574"/>
                <a:gd name="connsiteX4" fmla="*/ 2307565 w 2307565"/>
                <a:gd name="connsiteY4" fmla="*/ 485573 h 485574"/>
                <a:gd name="connsiteX5" fmla="*/ 247547 w 2307565"/>
                <a:gd name="connsiteY5" fmla="*/ 485573 h 485574"/>
                <a:gd name="connsiteX6" fmla="*/ 247547 w 2307565"/>
                <a:gd name="connsiteY6" fmla="*/ 485094 h 485574"/>
                <a:gd name="connsiteX7" fmla="*/ 242787 w 2307565"/>
                <a:gd name="connsiteY7" fmla="*/ 485574 h 485574"/>
                <a:gd name="connsiteX8" fmla="*/ 0 w 2307565"/>
                <a:gd name="connsiteY8" fmla="*/ 242787 h 485574"/>
                <a:gd name="connsiteX9" fmla="*/ 242787 w 2307565"/>
                <a:gd name="connsiteY9" fmla="*/ 0 h 485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07565" h="485574">
                  <a:moveTo>
                    <a:pt x="242787" y="0"/>
                  </a:moveTo>
                  <a:lnTo>
                    <a:pt x="247547" y="480"/>
                  </a:lnTo>
                  <a:lnTo>
                    <a:pt x="247547" y="0"/>
                  </a:lnTo>
                  <a:lnTo>
                    <a:pt x="2307565" y="0"/>
                  </a:lnTo>
                  <a:lnTo>
                    <a:pt x="2307565" y="485573"/>
                  </a:lnTo>
                  <a:lnTo>
                    <a:pt x="247547" y="485573"/>
                  </a:lnTo>
                  <a:lnTo>
                    <a:pt x="247547" y="485094"/>
                  </a:lnTo>
                  <a:lnTo>
                    <a:pt x="242787" y="485574"/>
                  </a:lnTo>
                  <a:cubicBezTo>
                    <a:pt x="108699" y="485574"/>
                    <a:pt x="0" y="376875"/>
                    <a:pt x="0" y="242787"/>
                  </a:cubicBezTo>
                  <a:cubicBezTo>
                    <a:pt x="0" y="108699"/>
                    <a:pt x="108699" y="0"/>
                    <a:pt x="242787" y="0"/>
                  </a:cubicBezTo>
                  <a:close/>
                </a:path>
              </a:pathLst>
            </a:custGeom>
            <a:solidFill>
              <a:srgbClr val="010812">
                <a:alpha val="50196"/>
              </a:srgbClr>
            </a:solidFill>
            <a:ln w="9525">
              <a:solidFill>
                <a:srgbClr val="6C5427"/>
              </a:solidFill>
            </a:ln>
            <a:effectLst>
              <a:outerShdw blurRad="63500" sx="102000" sy="102000" algn="ctr" rotWithShape="0">
                <a:prstClr val="black">
                  <a:alpha val="8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2A43903F-BA9D-47D7-884D-A4CD5239BCDA}"/>
                </a:ext>
              </a:extLst>
            </p:cNvPr>
            <p:cNvGrpSpPr/>
            <p:nvPr/>
          </p:nvGrpSpPr>
          <p:grpSpPr>
            <a:xfrm>
              <a:off x="5072061" y="6038268"/>
              <a:ext cx="2145496" cy="371476"/>
              <a:chOff x="5060167" y="6133518"/>
              <a:chExt cx="2145495" cy="371475"/>
            </a:xfrm>
          </p:grpSpPr>
          <p:sp>
            <p:nvSpPr>
              <p:cNvPr id="54" name="타원 53">
                <a:extLst>
                  <a:ext uri="{FF2B5EF4-FFF2-40B4-BE49-F238E27FC236}">
                    <a16:creationId xmlns:a16="http://schemas.microsoft.com/office/drawing/2014/main" id="{6E446EF2-BE41-4FE8-B2DB-17E794E285F5}"/>
                  </a:ext>
                </a:extLst>
              </p:cNvPr>
              <p:cNvSpPr/>
              <p:nvPr/>
            </p:nvSpPr>
            <p:spPr>
              <a:xfrm>
                <a:off x="5060167" y="6133518"/>
                <a:ext cx="371475" cy="371475"/>
              </a:xfrm>
              <a:prstGeom prst="ellipse">
                <a:avLst/>
              </a:prstGeom>
              <a:solidFill>
                <a:srgbClr val="1E2328"/>
              </a:solidFill>
              <a:ln w="28575">
                <a:gradFill flip="none" rotWithShape="1">
                  <a:gsLst>
                    <a:gs pos="23000">
                      <a:srgbClr val="C4A25C"/>
                    </a:gs>
                    <a:gs pos="0">
                      <a:srgbClr val="E0CFAE"/>
                    </a:gs>
                    <a:gs pos="48000">
                      <a:srgbClr val="BC9033"/>
                    </a:gs>
                    <a:gs pos="100000">
                      <a:srgbClr val="6C5427"/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E0CFAE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맑은 고딕" panose="020B0503020000020004" pitchFamily="50" charset="-127"/>
                    <a:cs typeface="Arial" panose="020B0604020202020204" pitchFamily="34" charset="0"/>
                  </a:rPr>
                  <a:t>!</a:t>
                </a:r>
                <a:endParaRPr kumimoji="0" lang="ko-KR" altLang="en-US" sz="1500" b="0" i="0" u="none" strike="noStrike" kern="1200" cap="none" spc="0" normalizeH="0" baseline="0" noProof="0" dirty="0">
                  <a:ln>
                    <a:noFill/>
                  </a:ln>
                  <a:solidFill>
                    <a:srgbClr val="E0CFAE"/>
                  </a:solidFill>
                  <a:effectLst/>
                  <a:uLnTx/>
                  <a:uFillTx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56" name="자유형 87">
                <a:extLst>
                  <a:ext uri="{FF2B5EF4-FFF2-40B4-BE49-F238E27FC236}">
                    <a16:creationId xmlns:a16="http://schemas.microsoft.com/office/drawing/2014/main" id="{4E8B0BB2-CCF7-4B33-AF30-D2BD7B5066E3}"/>
                  </a:ext>
                </a:extLst>
              </p:cNvPr>
              <p:cNvSpPr/>
              <p:nvPr/>
            </p:nvSpPr>
            <p:spPr>
              <a:xfrm>
                <a:off x="5431641" y="6133518"/>
                <a:ext cx="1774021" cy="371475"/>
              </a:xfrm>
              <a:custGeom>
                <a:avLst/>
                <a:gdLst>
                  <a:gd name="connsiteX0" fmla="*/ 2 w 1774021"/>
                  <a:gd name="connsiteY0" fmla="*/ 0 h 371475"/>
                  <a:gd name="connsiteX1" fmla="*/ 1588284 w 1774021"/>
                  <a:gd name="connsiteY1" fmla="*/ 0 h 371475"/>
                  <a:gd name="connsiteX2" fmla="*/ 1774021 w 1774021"/>
                  <a:gd name="connsiteY2" fmla="*/ 185738 h 371475"/>
                  <a:gd name="connsiteX3" fmla="*/ 1588284 w 1774021"/>
                  <a:gd name="connsiteY3" fmla="*/ 371475 h 371475"/>
                  <a:gd name="connsiteX4" fmla="*/ 0 w 1774021"/>
                  <a:gd name="connsiteY4" fmla="*/ 371475 h 371475"/>
                  <a:gd name="connsiteX5" fmla="*/ 16957 w 1774021"/>
                  <a:gd name="connsiteY5" fmla="*/ 357485 h 371475"/>
                  <a:gd name="connsiteX6" fmla="*/ 88097 w 1774021"/>
                  <a:gd name="connsiteY6" fmla="*/ 185737 h 371475"/>
                  <a:gd name="connsiteX7" fmla="*/ 16957 w 1774021"/>
                  <a:gd name="connsiteY7" fmla="*/ 13990 h 371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74021" h="371475">
                    <a:moveTo>
                      <a:pt x="2" y="0"/>
                    </a:moveTo>
                    <a:lnTo>
                      <a:pt x="1588284" y="0"/>
                    </a:lnTo>
                    <a:lnTo>
                      <a:pt x="1774021" y="185738"/>
                    </a:lnTo>
                    <a:lnTo>
                      <a:pt x="1588284" y="371475"/>
                    </a:lnTo>
                    <a:lnTo>
                      <a:pt x="0" y="371475"/>
                    </a:lnTo>
                    <a:lnTo>
                      <a:pt x="16957" y="357485"/>
                    </a:lnTo>
                    <a:cubicBezTo>
                      <a:pt x="60911" y="313531"/>
                      <a:pt x="88097" y="252809"/>
                      <a:pt x="88097" y="185737"/>
                    </a:cubicBezTo>
                    <a:cubicBezTo>
                      <a:pt x="88097" y="118666"/>
                      <a:pt x="60911" y="57944"/>
                      <a:pt x="16957" y="13990"/>
                    </a:cubicBezTo>
                    <a:close/>
                  </a:path>
                </a:pathLst>
              </a:custGeom>
              <a:solidFill>
                <a:srgbClr val="1E2328"/>
              </a:solidFill>
              <a:ln w="28575">
                <a:gradFill flip="none" rotWithShape="1">
                  <a:gsLst>
                    <a:gs pos="0">
                      <a:srgbClr val="0496AB"/>
                    </a:gs>
                    <a:gs pos="100000">
                      <a:srgbClr val="007598"/>
                    </a:gs>
                  </a:gsLst>
                  <a:lin ang="54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90000"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3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A3C7C7"/>
                    </a:solidFill>
                    <a:effectLst/>
                    <a:uLnTx/>
                    <a:uFillTx/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데이터 </a:t>
                </a:r>
                <a:r>
                  <a:rPr kumimoji="0" lang="ko-KR" altLang="en-US" sz="13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A3C7C7"/>
                    </a:solidFill>
                    <a:effectLst/>
                    <a:uLnTx/>
                    <a:uFillTx/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전처리</a:t>
                </a:r>
                <a:endParaRPr kumimoji="0" lang="ko-KR" altLang="en-US" sz="1300" b="1" i="0" u="none" strike="noStrike" kern="1200" cap="none" spc="0" normalizeH="0" baseline="0" noProof="0" dirty="0">
                  <a:ln>
                    <a:noFill/>
                  </a:ln>
                  <a:solidFill>
                    <a:srgbClr val="A3C7C7"/>
                  </a:solidFill>
                  <a:effectLst/>
                  <a:uLnTx/>
                  <a:uFillTx/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</p:grpSp>
      </p:grp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F2EDC2E2-CB2D-40CC-9D58-E43E58A73891}"/>
              </a:ext>
            </a:extLst>
          </p:cNvPr>
          <p:cNvCxnSpPr/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12700">
            <a:solidFill>
              <a:srgbClr val="2D38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26208BBC-B5AA-488E-A7A3-4C601600CB09}"/>
              </a:ext>
            </a:extLst>
          </p:cNvPr>
          <p:cNvCxnSpPr/>
          <p:nvPr/>
        </p:nvCxnSpPr>
        <p:spPr>
          <a:xfrm>
            <a:off x="902855" y="1524521"/>
            <a:ext cx="10109200" cy="0"/>
          </a:xfrm>
          <a:prstGeom prst="line">
            <a:avLst/>
          </a:prstGeom>
          <a:ln w="12700">
            <a:solidFill>
              <a:srgbClr val="50676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580765AC-E631-4FFD-9A74-E04D40DC3F3C}"/>
              </a:ext>
            </a:extLst>
          </p:cNvPr>
          <p:cNvSpPr txBox="1"/>
          <p:nvPr/>
        </p:nvSpPr>
        <p:spPr>
          <a:xfrm>
            <a:off x="902855" y="1019152"/>
            <a:ext cx="709865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각 팀 데이터 격차 계산 공식</a:t>
            </a:r>
            <a:endParaRPr lang="ko-KR" altLang="en-US" sz="25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3" name="TextBox 68">
            <a:extLst>
              <a:ext uri="{FF2B5EF4-FFF2-40B4-BE49-F238E27FC236}">
                <a16:creationId xmlns:a16="http://schemas.microsoft.com/office/drawing/2014/main" id="{088A991F-4F6E-4C26-A404-806B02C81869}"/>
              </a:ext>
            </a:extLst>
          </p:cNvPr>
          <p:cNvSpPr txBox="1"/>
          <p:nvPr/>
        </p:nvSpPr>
        <p:spPr>
          <a:xfrm>
            <a:off x="1198199" y="4003730"/>
            <a:ext cx="9585734" cy="14196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0" indent="-457200" defTabSz="914400">
              <a:lnSpc>
                <a:spcPct val="150000"/>
              </a:lnSpc>
              <a:buFont typeface="+mj-lt"/>
              <a:buAutoNum type="arabicParenR" startAt="2"/>
              <a:defRPr/>
            </a:pPr>
            <a:r>
              <a:rPr lang="ko-KR" altLang="en-US" sz="2300" dirty="0">
                <a:solidFill>
                  <a:srgbClr val="FFFFFF"/>
                </a:solidFill>
                <a:latin typeface="KoPubWorld돋움체 Bold"/>
                <a:ea typeface="KoPubWorld돋움체 Bold"/>
                <a:cs typeface="KoPubWorld돋움체 Bold"/>
              </a:rPr>
              <a:t>분모가 </a:t>
            </a:r>
            <a:r>
              <a:rPr lang="en-US" altLang="ko-KR" sz="2300" dirty="0">
                <a:solidFill>
                  <a:srgbClr val="FFFFFF"/>
                </a:solidFill>
                <a:latin typeface="KoPubWorld돋움체 Bold"/>
                <a:ea typeface="KoPubWorld돋움체 Bold"/>
                <a:cs typeface="KoPubWorld돋움체 Bold"/>
              </a:rPr>
              <a:t>0</a:t>
            </a:r>
            <a:r>
              <a:rPr lang="ko-KR" altLang="en-US" sz="2300" dirty="0">
                <a:solidFill>
                  <a:srgbClr val="FFFFFF"/>
                </a:solidFill>
                <a:latin typeface="KoPubWorld돋움체 Bold"/>
                <a:ea typeface="KoPubWorld돋움체 Bold"/>
                <a:cs typeface="KoPubWorld돋움체 Bold"/>
              </a:rPr>
              <a:t>이 되는 것을 방지하기 위해 각 팀의 </a:t>
            </a:r>
            <a:r>
              <a:rPr lang="ko-KR" altLang="en-US" sz="2300" dirty="0" err="1">
                <a:solidFill>
                  <a:srgbClr val="FFFFFF"/>
                </a:solidFill>
                <a:latin typeface="KoPubWorld돋움체 Bold"/>
                <a:ea typeface="KoPubWorld돋움체 Bold"/>
                <a:cs typeface="KoPubWorld돋움체 Bold"/>
              </a:rPr>
              <a:t>데이터값에</a:t>
            </a:r>
            <a:r>
              <a:rPr lang="ko-KR" altLang="en-US" sz="2300" dirty="0">
                <a:solidFill>
                  <a:srgbClr val="FFFFFF"/>
                </a:solidFill>
                <a:latin typeface="KoPubWorld돋움체 Bold"/>
                <a:ea typeface="KoPubWorld돋움체 Bold"/>
                <a:cs typeface="KoPubWorld돋움체 Bold"/>
              </a:rPr>
              <a:t> </a:t>
            </a:r>
            <a:r>
              <a:rPr lang="en-US" altLang="ko-KR" sz="2300" dirty="0">
                <a:solidFill>
                  <a:srgbClr val="FFFFFF"/>
                </a:solidFill>
                <a:latin typeface="KoPubWorld돋움체 Bold"/>
                <a:ea typeface="KoPubWorld돋움체 Bold"/>
                <a:cs typeface="KoPubWorld돋움체 Bold"/>
              </a:rPr>
              <a:t>1</a:t>
            </a:r>
            <a:r>
              <a:rPr lang="ko-KR" altLang="en-US" sz="2300" dirty="0">
                <a:solidFill>
                  <a:srgbClr val="FFFFFF"/>
                </a:solidFill>
                <a:latin typeface="KoPubWorld돋움체 Bold"/>
                <a:ea typeface="KoPubWorld돋움체 Bold"/>
                <a:cs typeface="KoPubWorld돋움체 Bold"/>
              </a:rPr>
              <a:t>을 더하기</a:t>
            </a:r>
            <a:endParaRPr kumimoji="0" lang="en-US" altLang="ko-KR" sz="2000" b="0" i="0" u="none" strike="noStrike" kern="1200" cap="none" spc="0" normalizeH="0" baseline="0" dirty="0">
              <a:solidFill>
                <a:srgbClr val="FFFFFF"/>
              </a:solidFill>
              <a:latin typeface="KoPubWorld돋움체 Bold"/>
              <a:ea typeface="KoPubWorld돋움체 Bold"/>
              <a:cs typeface="KoPubWorld돋움체 Bold"/>
            </a:endParaRPr>
          </a:p>
          <a:p>
            <a:pPr marL="814200" lvl="1" indent="-357000" defTabSz="9144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u="sng" dirty="0">
                <a:solidFill>
                  <a:srgbClr val="FFFFFF"/>
                </a:solidFill>
                <a:latin typeface="KoPubWorld돋움체 Bold"/>
                <a:ea typeface="KoPubWorld돋움체 Bold"/>
                <a:cs typeface="KoPubWorld돋움체 Bold"/>
              </a:rPr>
              <a:t>경우에 따라 데이터 왜곡이 심하게 일어나는 문제 발생</a:t>
            </a:r>
            <a:endParaRPr lang="en-US" altLang="ko-KR" u="sng" dirty="0">
              <a:solidFill>
                <a:srgbClr val="FFFFFF"/>
              </a:solidFill>
              <a:latin typeface="KoPubWorld돋움체 Bold"/>
              <a:ea typeface="KoPubWorld돋움체 Bold"/>
              <a:cs typeface="KoPubWorld돋움체 Bold"/>
            </a:endParaRPr>
          </a:p>
          <a:p>
            <a:pPr marL="814200" lvl="1" indent="-357000" defTabSz="9144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dirty="0">
                <a:solidFill>
                  <a:srgbClr val="FFFFFF"/>
                </a:solidFill>
                <a:latin typeface="KoPubWorld돋움체 Bold"/>
                <a:ea typeface="KoPubWorld돋움체 Bold"/>
                <a:cs typeface="KoPubWorld돋움체 Bold"/>
              </a:rPr>
              <a:t>ex) </a:t>
            </a:r>
            <a:r>
              <a:rPr lang="ko-KR" altLang="en-US" dirty="0">
                <a:solidFill>
                  <a:srgbClr val="FFFFFF"/>
                </a:solidFill>
                <a:latin typeface="KoPubWorld돋움체 Bold"/>
                <a:ea typeface="KoPubWorld돋움체 Bold"/>
                <a:cs typeface="KoPubWorld돋움체 Bold"/>
              </a:rPr>
              <a:t>블루팀의 데이터 </a:t>
            </a:r>
            <a:r>
              <a:rPr lang="en-US" altLang="ko-KR" dirty="0">
                <a:solidFill>
                  <a:srgbClr val="FFFFFF"/>
                </a:solidFill>
                <a:latin typeface="KoPubWorld돋움체 Bold"/>
                <a:ea typeface="KoPubWorld돋움체 Bold"/>
                <a:cs typeface="KoPubWorld돋움체 Bold"/>
              </a:rPr>
              <a:t>: 6, </a:t>
            </a:r>
            <a:r>
              <a:rPr lang="ko-KR" altLang="en-US" dirty="0" err="1">
                <a:solidFill>
                  <a:srgbClr val="FFFFFF"/>
                </a:solidFill>
                <a:latin typeface="KoPubWorld돋움체 Bold"/>
                <a:ea typeface="KoPubWorld돋움체 Bold"/>
                <a:cs typeface="KoPubWorld돋움체 Bold"/>
              </a:rPr>
              <a:t>레드팀의</a:t>
            </a:r>
            <a:r>
              <a:rPr lang="ko-KR" altLang="en-US" dirty="0">
                <a:solidFill>
                  <a:srgbClr val="FFFFFF"/>
                </a:solidFill>
                <a:latin typeface="KoPubWorld돋움체 Bold"/>
                <a:ea typeface="KoPubWorld돋움체 Bold"/>
                <a:cs typeface="KoPubWorld돋움체 Bold"/>
              </a:rPr>
              <a:t> 데이터 </a:t>
            </a:r>
            <a:r>
              <a:rPr lang="en-US" altLang="ko-KR" dirty="0">
                <a:solidFill>
                  <a:srgbClr val="FFFFFF"/>
                </a:solidFill>
                <a:latin typeface="KoPubWorld돋움체 Bold"/>
                <a:ea typeface="KoPubWorld돋움체 Bold"/>
                <a:cs typeface="KoPubWorld돋움체 Bold"/>
              </a:rPr>
              <a:t>: 3</a:t>
            </a:r>
            <a:r>
              <a:rPr lang="ko-KR" altLang="en-US" dirty="0">
                <a:solidFill>
                  <a:srgbClr val="FFFFFF"/>
                </a:solidFill>
                <a:latin typeface="KoPubWorld돋움체 Bold"/>
                <a:ea typeface="KoPubWorld돋움체 Bold"/>
                <a:cs typeface="KoPubWorld돋움체 Bold"/>
              </a:rPr>
              <a:t>인 경우</a:t>
            </a:r>
            <a:endParaRPr kumimoji="0" lang="ko-KR" altLang="en-US" b="0" i="0" strike="noStrike" kern="1200" cap="none" spc="0" normalizeH="0" baseline="0" dirty="0">
              <a:solidFill>
                <a:srgbClr val="FFFFFF"/>
              </a:solidFill>
              <a:latin typeface="KoPubWorld돋움체 Bold"/>
              <a:ea typeface="KoPubWorld돋움체 Bold"/>
              <a:cs typeface="KoPubWorld돋움체 Bold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68">
                <a:extLst>
                  <a:ext uri="{FF2B5EF4-FFF2-40B4-BE49-F238E27FC236}">
                    <a16:creationId xmlns:a16="http://schemas.microsoft.com/office/drawing/2014/main" id="{5152F2E0-407F-46F6-AAF5-C60F0386BC66}"/>
                  </a:ext>
                </a:extLst>
              </p:cNvPr>
              <p:cNvSpPr txBox="1"/>
              <p:nvPr/>
            </p:nvSpPr>
            <p:spPr>
              <a:xfrm>
                <a:off x="3079286" y="1607768"/>
                <a:ext cx="5350512" cy="18641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  <a:ea typeface="KoPubWorld돋움체 Bold"/>
                              <a:cs typeface="KoPubWorld돋움체 Bold"/>
                            </a:rPr>
                          </m:ctrlPr>
                        </m:fPr>
                        <m:num>
                          <m:eqArr>
                            <m:eqArrPr>
                              <m:ctrlPr>
                                <a:rPr lang="ko-KR" altLang="en-US" sz="2000" i="1" dirty="0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  <a:ea typeface="KoPubWorld돋움체 Bold"/>
                                  <a:cs typeface="KoPubWorld돋움체 Bold"/>
                                </a:rPr>
                              </m:ctrlPr>
                            </m:eqArrPr>
                            <m:e>
                              <m:r>
                                <m:rPr>
                                  <m:nor/>
                                </m:rPr>
                                <a:rPr lang="en-US" altLang="ko-KR" sz="2000" b="0" i="0" dirty="0" smtClean="0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  <a:ea typeface="KoPubWorld돋움체 Bold"/>
                                  <a:cs typeface="KoPubWorld돋움체 Bold"/>
                                </a:rPr>
                                <m:t>(</m:t>
                              </m:r>
                              <m:r>
                                <m:rPr>
                                  <m:nor/>
                                </m:rPr>
                                <a:rPr lang="ko-KR" altLang="en-US" sz="2000" dirty="0">
                                  <a:solidFill>
                                    <a:srgbClr val="FFFFFF"/>
                                  </a:solidFill>
                                  <a:latin typeface="KoPubWorld돋움체 Bold"/>
                                  <a:ea typeface="KoPubWorld돋움체 Bold"/>
                                  <a:cs typeface="KoPubWorld돋움체 Bold"/>
                                </a:rPr>
                                <m:t>블루팀의 데이터</m:t>
                              </m:r>
                              <m:r>
                                <m:rPr>
                                  <m:nor/>
                                </m:rPr>
                                <a:rPr lang="en-US" altLang="ko-KR" sz="2000" b="0" i="0" dirty="0" smtClean="0">
                                  <a:solidFill>
                                    <a:srgbClr val="FFFFFF"/>
                                  </a:solidFill>
                                  <a:latin typeface="KoPubWorld돋움체 Bold"/>
                                  <a:ea typeface="KoPubWorld돋움체 Bold"/>
                                  <a:cs typeface="KoPubWorld돋움체 Bold"/>
                                </a:rPr>
                                <m:t> + 1)</m:t>
                              </m:r>
                              <m:r>
                                <m:rPr>
                                  <m:nor/>
                                </m:rPr>
                                <a:rPr lang="ko-KR" altLang="en-US" sz="2000" dirty="0">
                                  <a:solidFill>
                                    <a:srgbClr val="FFFFFF"/>
                                  </a:solidFill>
                                  <a:latin typeface="KoPubWorld돋움체 Bold"/>
                                  <a:ea typeface="KoPubWorld돋움체 Bold"/>
                                  <a:cs typeface="KoPubWorld돋움체 Bold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altLang="ko-KR" sz="2000" dirty="0">
                                  <a:solidFill>
                                    <a:srgbClr val="FFFFFF"/>
                                  </a:solidFill>
                                  <a:latin typeface="KoPubWorld돋움체 Bold"/>
                                  <a:ea typeface="KoPubWorld돋움체 Bold"/>
                                  <a:cs typeface="KoPubWorld돋움체 Bold"/>
                                </a:rPr>
                                <m:t>– </m:t>
                              </m:r>
                              <m:r>
                                <m:rPr>
                                  <m:nor/>
                                </m:rPr>
                                <a:rPr lang="en-US" altLang="ko-KR" sz="2000" b="0" i="0" dirty="0" smtClean="0">
                                  <a:solidFill>
                                    <a:srgbClr val="FFFFFF"/>
                                  </a:solidFill>
                                  <a:latin typeface="KoPubWorld돋움체 Bold"/>
                                  <a:ea typeface="KoPubWorld돋움체 Bold"/>
                                  <a:cs typeface="KoPubWorld돋움체 Bold"/>
                                </a:rPr>
                                <m:t>(</m:t>
                              </m:r>
                              <m:r>
                                <m:rPr>
                                  <m:nor/>
                                </m:rPr>
                                <a:rPr lang="ko-KR" altLang="en-US" sz="2000" dirty="0">
                                  <a:solidFill>
                                    <a:srgbClr val="FFFFFF"/>
                                  </a:solidFill>
                                  <a:latin typeface="KoPubWorld돋움체 Bold"/>
                                  <a:ea typeface="KoPubWorld돋움체 Bold"/>
                                  <a:cs typeface="KoPubWorld돋움체 Bold"/>
                                </a:rPr>
                                <m:t>레드팀의 데이터</m:t>
                              </m:r>
                              <m:r>
                                <m:rPr>
                                  <m:nor/>
                                </m:rPr>
                                <a:rPr lang="en-US" altLang="ko-KR" sz="2000" b="0" i="0" dirty="0" smtClean="0">
                                  <a:solidFill>
                                    <a:srgbClr val="FFFFFF"/>
                                  </a:solidFill>
                                  <a:latin typeface="KoPubWorld돋움체 Bold"/>
                                  <a:ea typeface="KoPubWorld돋움체 Bold"/>
                                  <a:cs typeface="KoPubWorld돋움체 Bold"/>
                                </a:rPr>
                                <m:t> + 1)</m:t>
                              </m:r>
                            </m:e>
                            <m:e>
                              <m:r>
                                <m:rPr>
                                  <m:nor/>
                                </m:rPr>
                                <a:rPr lang="en-US" altLang="ko-KR" sz="2000" dirty="0">
                                  <a:solidFill>
                                    <a:srgbClr val="FFFFFF"/>
                                  </a:solidFill>
                                  <a:latin typeface="KoPubWorld돋움체 Bold"/>
                                  <a:ea typeface="KoPubWorld돋움체 Bold"/>
                                  <a:cs typeface="KoPubWorld돋움체 Bold"/>
                                </a:rPr>
                                <m:t> </m:t>
                              </m:r>
                            </m:e>
                          </m:eqArr>
                        </m:num>
                        <m:den>
                          <m:eqArr>
                            <m:eqArrPr>
                              <m:ctrlPr>
                                <a:rPr lang="ko-KR" altLang="en-US" sz="2000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  <a:ea typeface="KoPubWorld돋움체 Bold"/>
                                  <a:cs typeface="KoPubWorld돋움체 Bold"/>
                                </a:rPr>
                              </m:ctrlPr>
                            </m:eqArrPr>
                            <m:e/>
                            <m:e>
                              <m:r>
                                <a:rPr lang="en-US" altLang="ko-KR" sz="2000" b="0" i="1" smtClean="0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  <a:ea typeface="KoPubWorld돋움체 Bold"/>
                                  <a:cs typeface="KoPubWorld돋움체 Bold"/>
                                </a:rPr>
                                <m:t>(</m:t>
                              </m:r>
                              <m:r>
                                <m:rPr>
                                  <m:nor/>
                                </m:rPr>
                                <a:rPr lang="ko-KR" altLang="en-US" sz="2000" dirty="0">
                                  <a:solidFill>
                                    <a:srgbClr val="FFFFFF"/>
                                  </a:solidFill>
                                  <a:latin typeface="KoPubWorld돋움체 Bold"/>
                                  <a:ea typeface="KoPubWorld돋움체 Bold"/>
                                  <a:cs typeface="KoPubWorld돋움체 Bold"/>
                                </a:rPr>
                                <m:t>블루팀의 데이터</m:t>
                              </m:r>
                              <m:r>
                                <m:rPr>
                                  <m:nor/>
                                </m:rPr>
                                <a:rPr lang="en-US" altLang="ko-KR" sz="2000" dirty="0">
                                  <a:solidFill>
                                    <a:srgbClr val="FFFFFF"/>
                                  </a:solidFill>
                                  <a:latin typeface="KoPubWorld돋움체 Bold"/>
                                  <a:ea typeface="KoPubWorld돋움체 Bold"/>
                                  <a:cs typeface="KoPubWorld돋움체 Bold"/>
                                </a:rPr>
                                <m:t> + 1</m:t>
                              </m:r>
                              <m:r>
                                <a:rPr lang="en-US" altLang="ko-KR" sz="2000" b="0" i="1" smtClean="0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  <a:ea typeface="KoPubWorld돋움체 Bold"/>
                                  <a:cs typeface="KoPubWorld돋움체 Bold"/>
                                </a:rPr>
                                <m:t>)</m:t>
                              </m:r>
                            </m:e>
                          </m:eqArr>
                        </m:den>
                      </m:f>
                    </m:oMath>
                  </m:oMathPara>
                </a14:m>
                <a:endParaRPr lang="en-US" altLang="ko-KR" sz="2000" dirty="0">
                  <a:solidFill>
                    <a:srgbClr val="FFFFFF"/>
                  </a:solidFill>
                  <a:latin typeface="KoPubWorld돋움체 Bold"/>
                  <a:ea typeface="KoPubWorld돋움체 Bold"/>
                  <a:cs typeface="KoPubWorld돋움체 Bold"/>
                </a:endParaRPr>
              </a:p>
            </p:txBody>
          </p:sp>
        </mc:Choice>
        <mc:Fallback xmlns="">
          <p:sp>
            <p:nvSpPr>
              <p:cNvPr id="28" name="TextBox 68">
                <a:extLst>
                  <a:ext uri="{FF2B5EF4-FFF2-40B4-BE49-F238E27FC236}">
                    <a16:creationId xmlns:a16="http://schemas.microsoft.com/office/drawing/2014/main" id="{5152F2E0-407F-46F6-AAF5-C60F0386BC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9286" y="1607768"/>
                <a:ext cx="5350512" cy="18641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91C881BB-DD3B-41FD-9F6C-1FD712E62DFB}"/>
              </a:ext>
            </a:extLst>
          </p:cNvPr>
          <p:cNvSpPr txBox="1"/>
          <p:nvPr/>
        </p:nvSpPr>
        <p:spPr>
          <a:xfrm>
            <a:off x="2092960" y="5595171"/>
            <a:ext cx="22636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[</a:t>
            </a:r>
            <a:r>
              <a:rPr lang="ko-KR" altLang="en-US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원래 격차</a:t>
            </a:r>
            <a:r>
              <a:rPr lang="en-US" altLang="ko-KR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]</a:t>
            </a:r>
          </a:p>
          <a:p>
            <a:pPr algn="ctr"/>
            <a:r>
              <a:rPr lang="en-US" altLang="ko-KR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(6 – 3) / 6 =&gt; </a:t>
            </a:r>
            <a:r>
              <a:rPr lang="en-US" altLang="ko-KR" u="sng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0.5</a:t>
            </a:r>
            <a:endParaRPr lang="ko-KR" altLang="en-US" u="sng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C1A5DDD-CE90-4D56-AE46-00D297E902FE}"/>
              </a:ext>
            </a:extLst>
          </p:cNvPr>
          <p:cNvSpPr txBox="1"/>
          <p:nvPr/>
        </p:nvSpPr>
        <p:spPr>
          <a:xfrm>
            <a:off x="4500879" y="5595171"/>
            <a:ext cx="35763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[1</a:t>
            </a:r>
            <a:r>
              <a:rPr lang="ko-KR" altLang="en-US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을 더해줬을 때</a:t>
            </a:r>
            <a:r>
              <a:rPr lang="en-US" altLang="ko-KR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]</a:t>
            </a:r>
          </a:p>
          <a:p>
            <a:pPr algn="ctr"/>
            <a:r>
              <a:rPr lang="en-US" altLang="ko-KR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(6+1) – (3+1) / (6+1) =&gt; </a:t>
            </a:r>
            <a:r>
              <a:rPr lang="en-US" altLang="ko-KR" u="sng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0.428</a:t>
            </a:r>
            <a:r>
              <a:rPr lang="en-US" altLang="ko-KR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...</a:t>
            </a:r>
            <a:endParaRPr lang="ko-KR" altLang="en-US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7E00A39-B206-408A-8E6F-DAF17D2B8390}"/>
              </a:ext>
            </a:extLst>
          </p:cNvPr>
          <p:cNvSpPr txBox="1"/>
          <p:nvPr/>
        </p:nvSpPr>
        <p:spPr>
          <a:xfrm>
            <a:off x="3070753" y="257175"/>
            <a:ext cx="12858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DCCB9A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주제선정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A6452A2E-BCEC-4A16-AC2D-518856832955}"/>
              </a:ext>
            </a:extLst>
          </p:cNvPr>
          <p:cNvSpPr/>
          <p:nvPr/>
        </p:nvSpPr>
        <p:spPr>
          <a:xfrm>
            <a:off x="4506089" y="-3401"/>
            <a:ext cx="1544405" cy="838200"/>
          </a:xfrm>
          <a:prstGeom prst="rect">
            <a:avLst/>
          </a:prstGeom>
          <a:gradFill flip="none" rotWithShape="1">
            <a:gsLst>
              <a:gs pos="0">
                <a:srgbClr val="E0CFAE">
                  <a:alpha val="30000"/>
                </a:srgbClr>
              </a:gs>
              <a:gs pos="48000">
                <a:srgbClr val="E0CFAE">
                  <a:alpha val="10000"/>
                </a:srgbClr>
              </a:gs>
              <a:gs pos="100000">
                <a:srgbClr val="E0CFAE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051752B-ED92-42F3-A2AD-3FAB2AFC4075}"/>
              </a:ext>
            </a:extLst>
          </p:cNvPr>
          <p:cNvSpPr txBox="1"/>
          <p:nvPr/>
        </p:nvSpPr>
        <p:spPr>
          <a:xfrm>
            <a:off x="3070753" y="257175"/>
            <a:ext cx="12858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DCCB9A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주제선정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F0186C1-F889-47AA-B142-2705DE036ACC}"/>
              </a:ext>
            </a:extLst>
          </p:cNvPr>
          <p:cNvSpPr txBox="1"/>
          <p:nvPr/>
        </p:nvSpPr>
        <p:spPr>
          <a:xfrm>
            <a:off x="6141506" y="254289"/>
            <a:ext cx="12858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dirty="0">
                <a:solidFill>
                  <a:srgbClr val="DCCB9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분석 결과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DCCB9A"/>
              </a:solidFill>
              <a:effectLst/>
              <a:uLnTx/>
              <a:uFillTx/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64B8B62-7BBD-4986-A83F-4C3268A19C5D}"/>
              </a:ext>
            </a:extLst>
          </p:cNvPr>
          <p:cNvSpPr txBox="1"/>
          <p:nvPr/>
        </p:nvSpPr>
        <p:spPr>
          <a:xfrm>
            <a:off x="4410840" y="254289"/>
            <a:ext cx="17327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E8E1CF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데이터</a:t>
            </a:r>
            <a:r>
              <a:rPr lang="en-US" altLang="ko-KR" sz="2000" b="1" dirty="0">
                <a:solidFill>
                  <a:srgbClr val="E8E1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kumimoji="0" lang="ko-KR" alt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E8E1CF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전처리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E8E1CF"/>
              </a:solidFill>
              <a:effectLst/>
              <a:uLnTx/>
              <a:uFillTx/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188299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D60F8092-0924-425F-9280-81324E40EC9D}"/>
              </a:ext>
            </a:extLst>
          </p:cNvPr>
          <p:cNvCxnSpPr/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12700">
            <a:solidFill>
              <a:srgbClr val="2D38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4CACA3F9-E8F1-4051-AB88-EBDC86DC864E}"/>
              </a:ext>
            </a:extLst>
          </p:cNvPr>
          <p:cNvGrpSpPr/>
          <p:nvPr/>
        </p:nvGrpSpPr>
        <p:grpSpPr>
          <a:xfrm>
            <a:off x="311289" y="199972"/>
            <a:ext cx="2082661" cy="438248"/>
            <a:chOff x="5010147" y="5981226"/>
            <a:chExt cx="2307565" cy="485575"/>
          </a:xfrm>
        </p:grpSpPr>
        <p:sp>
          <p:nvSpPr>
            <p:cNvPr id="52" name="자유형 84">
              <a:extLst>
                <a:ext uri="{FF2B5EF4-FFF2-40B4-BE49-F238E27FC236}">
                  <a16:creationId xmlns:a16="http://schemas.microsoft.com/office/drawing/2014/main" id="{F3C96E19-9BFE-4938-B31B-932B30DDD050}"/>
                </a:ext>
              </a:extLst>
            </p:cNvPr>
            <p:cNvSpPr/>
            <p:nvPr/>
          </p:nvSpPr>
          <p:spPr>
            <a:xfrm>
              <a:off x="5010147" y="5981226"/>
              <a:ext cx="2307565" cy="485575"/>
            </a:xfrm>
            <a:custGeom>
              <a:avLst/>
              <a:gdLst>
                <a:gd name="connsiteX0" fmla="*/ 242787 w 2307565"/>
                <a:gd name="connsiteY0" fmla="*/ 0 h 485574"/>
                <a:gd name="connsiteX1" fmla="*/ 247547 w 2307565"/>
                <a:gd name="connsiteY1" fmla="*/ 480 h 485574"/>
                <a:gd name="connsiteX2" fmla="*/ 247547 w 2307565"/>
                <a:gd name="connsiteY2" fmla="*/ 0 h 485574"/>
                <a:gd name="connsiteX3" fmla="*/ 2307565 w 2307565"/>
                <a:gd name="connsiteY3" fmla="*/ 0 h 485574"/>
                <a:gd name="connsiteX4" fmla="*/ 2307565 w 2307565"/>
                <a:gd name="connsiteY4" fmla="*/ 485573 h 485574"/>
                <a:gd name="connsiteX5" fmla="*/ 247547 w 2307565"/>
                <a:gd name="connsiteY5" fmla="*/ 485573 h 485574"/>
                <a:gd name="connsiteX6" fmla="*/ 247547 w 2307565"/>
                <a:gd name="connsiteY6" fmla="*/ 485094 h 485574"/>
                <a:gd name="connsiteX7" fmla="*/ 242787 w 2307565"/>
                <a:gd name="connsiteY7" fmla="*/ 485574 h 485574"/>
                <a:gd name="connsiteX8" fmla="*/ 0 w 2307565"/>
                <a:gd name="connsiteY8" fmla="*/ 242787 h 485574"/>
                <a:gd name="connsiteX9" fmla="*/ 242787 w 2307565"/>
                <a:gd name="connsiteY9" fmla="*/ 0 h 485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07565" h="485574">
                  <a:moveTo>
                    <a:pt x="242787" y="0"/>
                  </a:moveTo>
                  <a:lnTo>
                    <a:pt x="247547" y="480"/>
                  </a:lnTo>
                  <a:lnTo>
                    <a:pt x="247547" y="0"/>
                  </a:lnTo>
                  <a:lnTo>
                    <a:pt x="2307565" y="0"/>
                  </a:lnTo>
                  <a:lnTo>
                    <a:pt x="2307565" y="485573"/>
                  </a:lnTo>
                  <a:lnTo>
                    <a:pt x="247547" y="485573"/>
                  </a:lnTo>
                  <a:lnTo>
                    <a:pt x="247547" y="485094"/>
                  </a:lnTo>
                  <a:lnTo>
                    <a:pt x="242787" y="485574"/>
                  </a:lnTo>
                  <a:cubicBezTo>
                    <a:pt x="108699" y="485574"/>
                    <a:pt x="0" y="376875"/>
                    <a:pt x="0" y="242787"/>
                  </a:cubicBezTo>
                  <a:cubicBezTo>
                    <a:pt x="0" y="108699"/>
                    <a:pt x="108699" y="0"/>
                    <a:pt x="242787" y="0"/>
                  </a:cubicBezTo>
                  <a:close/>
                </a:path>
              </a:pathLst>
            </a:custGeom>
            <a:solidFill>
              <a:srgbClr val="010812">
                <a:alpha val="50196"/>
              </a:srgbClr>
            </a:solidFill>
            <a:ln w="9525">
              <a:solidFill>
                <a:srgbClr val="6C5427"/>
              </a:solidFill>
            </a:ln>
            <a:effectLst>
              <a:outerShdw blurRad="63500" sx="102000" sy="102000" algn="ctr" rotWithShape="0">
                <a:prstClr val="black">
                  <a:alpha val="8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2A43903F-BA9D-47D7-884D-A4CD5239BCDA}"/>
                </a:ext>
              </a:extLst>
            </p:cNvPr>
            <p:cNvGrpSpPr/>
            <p:nvPr/>
          </p:nvGrpSpPr>
          <p:grpSpPr>
            <a:xfrm>
              <a:off x="5072061" y="6038268"/>
              <a:ext cx="2145496" cy="371476"/>
              <a:chOff x="5060167" y="6133518"/>
              <a:chExt cx="2145495" cy="371475"/>
            </a:xfrm>
          </p:grpSpPr>
          <p:sp>
            <p:nvSpPr>
              <p:cNvPr id="54" name="타원 53">
                <a:extLst>
                  <a:ext uri="{FF2B5EF4-FFF2-40B4-BE49-F238E27FC236}">
                    <a16:creationId xmlns:a16="http://schemas.microsoft.com/office/drawing/2014/main" id="{6E446EF2-BE41-4FE8-B2DB-17E794E285F5}"/>
                  </a:ext>
                </a:extLst>
              </p:cNvPr>
              <p:cNvSpPr/>
              <p:nvPr/>
            </p:nvSpPr>
            <p:spPr>
              <a:xfrm>
                <a:off x="5060167" y="6133518"/>
                <a:ext cx="371475" cy="371475"/>
              </a:xfrm>
              <a:prstGeom prst="ellipse">
                <a:avLst/>
              </a:prstGeom>
              <a:solidFill>
                <a:srgbClr val="1E2328"/>
              </a:solidFill>
              <a:ln w="28575">
                <a:gradFill flip="none" rotWithShape="1">
                  <a:gsLst>
                    <a:gs pos="23000">
                      <a:srgbClr val="C4A25C"/>
                    </a:gs>
                    <a:gs pos="0">
                      <a:srgbClr val="E0CFAE"/>
                    </a:gs>
                    <a:gs pos="48000">
                      <a:srgbClr val="BC9033"/>
                    </a:gs>
                    <a:gs pos="100000">
                      <a:srgbClr val="6C5427"/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E0CFAE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맑은 고딕" panose="020B0503020000020004" pitchFamily="50" charset="-127"/>
                    <a:cs typeface="Arial" panose="020B0604020202020204" pitchFamily="34" charset="0"/>
                  </a:rPr>
                  <a:t>!</a:t>
                </a:r>
                <a:endParaRPr kumimoji="0" lang="ko-KR" altLang="en-US" sz="1500" b="0" i="0" u="none" strike="noStrike" kern="1200" cap="none" spc="0" normalizeH="0" baseline="0" noProof="0" dirty="0">
                  <a:ln>
                    <a:noFill/>
                  </a:ln>
                  <a:solidFill>
                    <a:srgbClr val="E0CFAE"/>
                  </a:solidFill>
                  <a:effectLst/>
                  <a:uLnTx/>
                  <a:uFillTx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56" name="자유형 87">
                <a:extLst>
                  <a:ext uri="{FF2B5EF4-FFF2-40B4-BE49-F238E27FC236}">
                    <a16:creationId xmlns:a16="http://schemas.microsoft.com/office/drawing/2014/main" id="{4E8B0BB2-CCF7-4B33-AF30-D2BD7B5066E3}"/>
                  </a:ext>
                </a:extLst>
              </p:cNvPr>
              <p:cNvSpPr/>
              <p:nvPr/>
            </p:nvSpPr>
            <p:spPr>
              <a:xfrm>
                <a:off x="5431641" y="6133518"/>
                <a:ext cx="1774021" cy="371475"/>
              </a:xfrm>
              <a:custGeom>
                <a:avLst/>
                <a:gdLst>
                  <a:gd name="connsiteX0" fmla="*/ 2 w 1774021"/>
                  <a:gd name="connsiteY0" fmla="*/ 0 h 371475"/>
                  <a:gd name="connsiteX1" fmla="*/ 1588284 w 1774021"/>
                  <a:gd name="connsiteY1" fmla="*/ 0 h 371475"/>
                  <a:gd name="connsiteX2" fmla="*/ 1774021 w 1774021"/>
                  <a:gd name="connsiteY2" fmla="*/ 185738 h 371475"/>
                  <a:gd name="connsiteX3" fmla="*/ 1588284 w 1774021"/>
                  <a:gd name="connsiteY3" fmla="*/ 371475 h 371475"/>
                  <a:gd name="connsiteX4" fmla="*/ 0 w 1774021"/>
                  <a:gd name="connsiteY4" fmla="*/ 371475 h 371475"/>
                  <a:gd name="connsiteX5" fmla="*/ 16957 w 1774021"/>
                  <a:gd name="connsiteY5" fmla="*/ 357485 h 371475"/>
                  <a:gd name="connsiteX6" fmla="*/ 88097 w 1774021"/>
                  <a:gd name="connsiteY6" fmla="*/ 185737 h 371475"/>
                  <a:gd name="connsiteX7" fmla="*/ 16957 w 1774021"/>
                  <a:gd name="connsiteY7" fmla="*/ 13990 h 371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74021" h="371475">
                    <a:moveTo>
                      <a:pt x="2" y="0"/>
                    </a:moveTo>
                    <a:lnTo>
                      <a:pt x="1588284" y="0"/>
                    </a:lnTo>
                    <a:lnTo>
                      <a:pt x="1774021" y="185738"/>
                    </a:lnTo>
                    <a:lnTo>
                      <a:pt x="1588284" y="371475"/>
                    </a:lnTo>
                    <a:lnTo>
                      <a:pt x="0" y="371475"/>
                    </a:lnTo>
                    <a:lnTo>
                      <a:pt x="16957" y="357485"/>
                    </a:lnTo>
                    <a:cubicBezTo>
                      <a:pt x="60911" y="313531"/>
                      <a:pt x="88097" y="252809"/>
                      <a:pt x="88097" y="185737"/>
                    </a:cubicBezTo>
                    <a:cubicBezTo>
                      <a:pt x="88097" y="118666"/>
                      <a:pt x="60911" y="57944"/>
                      <a:pt x="16957" y="13990"/>
                    </a:cubicBezTo>
                    <a:close/>
                  </a:path>
                </a:pathLst>
              </a:custGeom>
              <a:solidFill>
                <a:srgbClr val="1E2328"/>
              </a:solidFill>
              <a:ln w="28575">
                <a:gradFill flip="none" rotWithShape="1">
                  <a:gsLst>
                    <a:gs pos="0">
                      <a:srgbClr val="0496AB"/>
                    </a:gs>
                    <a:gs pos="100000">
                      <a:srgbClr val="007598"/>
                    </a:gs>
                  </a:gsLst>
                  <a:lin ang="54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90000"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3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A3C7C7"/>
                    </a:solidFill>
                    <a:effectLst/>
                    <a:uLnTx/>
                    <a:uFillTx/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데이터 </a:t>
                </a:r>
                <a:r>
                  <a:rPr kumimoji="0" lang="ko-KR" altLang="en-US" sz="13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A3C7C7"/>
                    </a:solidFill>
                    <a:effectLst/>
                    <a:uLnTx/>
                    <a:uFillTx/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전처리</a:t>
                </a:r>
                <a:endParaRPr kumimoji="0" lang="ko-KR" altLang="en-US" sz="1300" b="1" i="0" u="none" strike="noStrike" kern="1200" cap="none" spc="0" normalizeH="0" baseline="0" noProof="0" dirty="0">
                  <a:ln>
                    <a:noFill/>
                  </a:ln>
                  <a:solidFill>
                    <a:srgbClr val="A3C7C7"/>
                  </a:solidFill>
                  <a:effectLst/>
                  <a:uLnTx/>
                  <a:uFillTx/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</p:grpSp>
      </p:grp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F2EDC2E2-CB2D-40CC-9D58-E43E58A73891}"/>
              </a:ext>
            </a:extLst>
          </p:cNvPr>
          <p:cNvCxnSpPr/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12700">
            <a:solidFill>
              <a:srgbClr val="2D38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26208BBC-B5AA-488E-A7A3-4C601600CB09}"/>
              </a:ext>
            </a:extLst>
          </p:cNvPr>
          <p:cNvCxnSpPr/>
          <p:nvPr/>
        </p:nvCxnSpPr>
        <p:spPr>
          <a:xfrm>
            <a:off x="902855" y="1524521"/>
            <a:ext cx="10109200" cy="0"/>
          </a:xfrm>
          <a:prstGeom prst="line">
            <a:avLst/>
          </a:prstGeom>
          <a:ln w="12700">
            <a:solidFill>
              <a:srgbClr val="50676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580765AC-E631-4FFD-9A74-E04D40DC3F3C}"/>
              </a:ext>
            </a:extLst>
          </p:cNvPr>
          <p:cNvSpPr txBox="1"/>
          <p:nvPr/>
        </p:nvSpPr>
        <p:spPr>
          <a:xfrm>
            <a:off x="902855" y="1019152"/>
            <a:ext cx="709865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각 팀 데이터 격차 계산 공식</a:t>
            </a:r>
            <a:endParaRPr lang="ko-KR" altLang="en-US" sz="25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3" name="TextBox 68">
            <a:extLst>
              <a:ext uri="{FF2B5EF4-FFF2-40B4-BE49-F238E27FC236}">
                <a16:creationId xmlns:a16="http://schemas.microsoft.com/office/drawing/2014/main" id="{088A991F-4F6E-4C26-A404-806B02C81869}"/>
              </a:ext>
            </a:extLst>
          </p:cNvPr>
          <p:cNvSpPr txBox="1"/>
          <p:nvPr/>
        </p:nvSpPr>
        <p:spPr>
          <a:xfrm>
            <a:off x="1198199" y="4003730"/>
            <a:ext cx="9585734" cy="22506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0" indent="-457200" defTabSz="914400">
              <a:lnSpc>
                <a:spcPct val="150000"/>
              </a:lnSpc>
              <a:buFont typeface="+mj-lt"/>
              <a:buAutoNum type="arabicParenR" startAt="3"/>
              <a:defRPr/>
            </a:pPr>
            <a:r>
              <a:rPr lang="ko-KR" altLang="en-US" sz="2300" dirty="0">
                <a:solidFill>
                  <a:srgbClr val="FFFFFF"/>
                </a:solidFill>
                <a:latin typeface="KoPubWorld돋움체 Bold"/>
                <a:ea typeface="KoPubWorld돋움체 Bold"/>
                <a:cs typeface="KoPubWorld돋움체 Bold"/>
              </a:rPr>
              <a:t>분모를 블루팀과 </a:t>
            </a:r>
            <a:r>
              <a:rPr lang="ko-KR" altLang="en-US" sz="2300" dirty="0" err="1">
                <a:solidFill>
                  <a:srgbClr val="FFFFFF"/>
                </a:solidFill>
                <a:latin typeface="KoPubWorld돋움체 Bold"/>
                <a:ea typeface="KoPubWorld돋움체 Bold"/>
                <a:cs typeface="KoPubWorld돋움체 Bold"/>
              </a:rPr>
              <a:t>레드팀의</a:t>
            </a:r>
            <a:r>
              <a:rPr lang="ko-KR" altLang="en-US" sz="2300" dirty="0">
                <a:solidFill>
                  <a:srgbClr val="FFFFFF"/>
                </a:solidFill>
                <a:latin typeface="KoPubWorld돋움체 Bold"/>
                <a:ea typeface="KoPubWorld돋움체 Bold"/>
                <a:cs typeface="KoPubWorld돋움체 Bold"/>
              </a:rPr>
              <a:t> 데이터 합으로 변경</a:t>
            </a:r>
            <a:endParaRPr kumimoji="0" lang="en-US" altLang="ko-KR" sz="2000" b="0" i="0" u="none" strike="noStrike" kern="1200" cap="none" spc="0" normalizeH="0" baseline="0" dirty="0">
              <a:solidFill>
                <a:srgbClr val="FFFFFF"/>
              </a:solidFill>
              <a:latin typeface="KoPubWorld돋움체 Bold"/>
              <a:ea typeface="KoPubWorld돋움체 Bold"/>
              <a:cs typeface="KoPubWorld돋움체 Bold"/>
            </a:endParaRPr>
          </a:p>
          <a:p>
            <a:pPr marL="814200" lvl="1" indent="-357000" defTabSz="9144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dirty="0">
                <a:solidFill>
                  <a:srgbClr val="FFFFFF"/>
                </a:solidFill>
                <a:latin typeface="KoPubWorld돋움체 Bold"/>
                <a:ea typeface="KoPubWorld돋움체 Bold"/>
                <a:cs typeface="KoPubWorld돋움체 Bold"/>
              </a:rPr>
              <a:t>블루팀과 </a:t>
            </a:r>
            <a:r>
              <a:rPr lang="ko-KR" altLang="en-US" dirty="0" err="1">
                <a:solidFill>
                  <a:srgbClr val="FFFFFF"/>
                </a:solidFill>
                <a:latin typeface="KoPubWorld돋움체 Bold"/>
                <a:ea typeface="KoPubWorld돋움체 Bold"/>
                <a:cs typeface="KoPubWorld돋움체 Bold"/>
              </a:rPr>
              <a:t>레드팀</a:t>
            </a:r>
            <a:r>
              <a:rPr lang="ko-KR" altLang="en-US" dirty="0">
                <a:solidFill>
                  <a:srgbClr val="FFFFFF"/>
                </a:solidFill>
                <a:latin typeface="KoPubWorld돋움체 Bold"/>
                <a:ea typeface="KoPubWorld돋움체 Bold"/>
                <a:cs typeface="KoPubWorld돋움체 Bold"/>
              </a:rPr>
              <a:t> 중 한 팀이라도 데이터가 </a:t>
            </a:r>
            <a:r>
              <a:rPr lang="en-US" altLang="ko-KR" dirty="0">
                <a:solidFill>
                  <a:srgbClr val="FFFFFF"/>
                </a:solidFill>
                <a:latin typeface="KoPubWorld돋움체 Bold"/>
                <a:ea typeface="KoPubWorld돋움체 Bold"/>
                <a:cs typeface="KoPubWorld돋움체 Bold"/>
              </a:rPr>
              <a:t>1</a:t>
            </a:r>
            <a:r>
              <a:rPr lang="ko-KR" altLang="en-US" dirty="0">
                <a:solidFill>
                  <a:srgbClr val="FFFFFF"/>
                </a:solidFill>
                <a:latin typeface="KoPubWorld돋움체 Bold"/>
                <a:ea typeface="KoPubWorld돋움체 Bold"/>
                <a:cs typeface="KoPubWorld돋움체 Bold"/>
              </a:rPr>
              <a:t>이상이면 분모가 </a:t>
            </a:r>
            <a:r>
              <a:rPr lang="en-US" altLang="ko-KR" dirty="0">
                <a:solidFill>
                  <a:srgbClr val="FFFFFF"/>
                </a:solidFill>
                <a:latin typeface="KoPubWorld돋움체 Bold"/>
                <a:ea typeface="KoPubWorld돋움체 Bold"/>
                <a:cs typeface="KoPubWorld돋움체 Bold"/>
              </a:rPr>
              <a:t>0</a:t>
            </a:r>
            <a:r>
              <a:rPr lang="ko-KR" altLang="en-US" dirty="0">
                <a:solidFill>
                  <a:srgbClr val="FFFFFF"/>
                </a:solidFill>
                <a:latin typeface="KoPubWorld돋움체 Bold"/>
                <a:ea typeface="KoPubWorld돋움체 Bold"/>
                <a:cs typeface="KoPubWorld돋움체 Bold"/>
              </a:rPr>
              <a:t>이 되지 않음 </a:t>
            </a:r>
            <a:endParaRPr lang="en-US" altLang="ko-KR" dirty="0">
              <a:solidFill>
                <a:srgbClr val="FFFFFF"/>
              </a:solidFill>
              <a:latin typeface="KoPubWorld돋움체 Bold"/>
              <a:ea typeface="KoPubWorld돋움체 Bold"/>
              <a:cs typeface="KoPubWorld돋움체 Bold"/>
            </a:endParaRPr>
          </a:p>
          <a:p>
            <a:pPr marL="814200" lvl="1" indent="-357000" defTabSz="9144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u="sng" dirty="0">
                <a:solidFill>
                  <a:srgbClr val="FFFFFF"/>
                </a:solidFill>
                <a:latin typeface="KoPubWorld돋움체 Bold"/>
                <a:ea typeface="KoPubWorld돋움체 Bold"/>
                <a:cs typeface="KoPubWorld돋움체 Bold"/>
              </a:rPr>
              <a:t>하지만 양 팀의 데이터 값이 모두 </a:t>
            </a:r>
            <a:r>
              <a:rPr lang="en-US" altLang="ko-KR" u="sng" dirty="0">
                <a:solidFill>
                  <a:srgbClr val="FFFFFF"/>
                </a:solidFill>
                <a:latin typeface="KoPubWorld돋움체 Bold"/>
                <a:ea typeface="KoPubWorld돋움체 Bold"/>
                <a:cs typeface="KoPubWorld돋움체 Bold"/>
              </a:rPr>
              <a:t>0</a:t>
            </a:r>
            <a:r>
              <a:rPr lang="ko-KR" altLang="en-US" u="sng" dirty="0">
                <a:solidFill>
                  <a:srgbClr val="FFFFFF"/>
                </a:solidFill>
                <a:latin typeface="KoPubWorld돋움체 Bold"/>
                <a:ea typeface="KoPubWorld돋움체 Bold"/>
                <a:cs typeface="KoPubWorld돋움체 Bold"/>
              </a:rPr>
              <a:t>인 경우 여전히 분모가 </a:t>
            </a:r>
            <a:r>
              <a:rPr lang="en-US" altLang="ko-KR" u="sng" dirty="0">
                <a:solidFill>
                  <a:srgbClr val="FFFFFF"/>
                </a:solidFill>
                <a:latin typeface="KoPubWorld돋움체 Bold"/>
                <a:ea typeface="KoPubWorld돋움체 Bold"/>
                <a:cs typeface="KoPubWorld돋움체 Bold"/>
              </a:rPr>
              <a:t>0</a:t>
            </a:r>
            <a:r>
              <a:rPr lang="ko-KR" altLang="en-US" u="sng" dirty="0">
                <a:solidFill>
                  <a:srgbClr val="FFFFFF"/>
                </a:solidFill>
                <a:latin typeface="KoPubWorld돋움체 Bold"/>
                <a:ea typeface="KoPubWorld돋움체 Bold"/>
                <a:cs typeface="KoPubWorld돋움체 Bold"/>
              </a:rPr>
              <a:t>이 되는 문제 발생</a:t>
            </a:r>
            <a:endParaRPr lang="en-US" altLang="ko-KR" u="sng" dirty="0">
              <a:solidFill>
                <a:srgbClr val="FFFFFF"/>
              </a:solidFill>
              <a:latin typeface="KoPubWorld돋움체 Bold"/>
              <a:ea typeface="KoPubWorld돋움체 Bold"/>
              <a:cs typeface="KoPubWorld돋움체 Bold"/>
            </a:endParaRPr>
          </a:p>
          <a:p>
            <a:pPr marL="814200" lvl="1" indent="-357000" defTabSz="9144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dirty="0">
                <a:solidFill>
                  <a:srgbClr val="FFFFFF"/>
                </a:solidFill>
                <a:latin typeface="KoPubWorld돋움체 Bold"/>
                <a:ea typeface="KoPubWorld돋움체 Bold"/>
                <a:cs typeface="KoPubWorld돋움체 Bold"/>
              </a:rPr>
              <a:t>=&gt; </a:t>
            </a:r>
            <a:r>
              <a:rPr lang="ko-KR" altLang="en-US" u="sng" dirty="0">
                <a:solidFill>
                  <a:srgbClr val="FFFFFF"/>
                </a:solidFill>
                <a:latin typeface="KoPubWorld돋움체 Bold"/>
                <a:ea typeface="KoPubWorld돋움체 Bold"/>
                <a:cs typeface="KoPubWorld돋움체 Bold"/>
              </a:rPr>
              <a:t>양 팀의 데이터 값이 모두 </a:t>
            </a:r>
            <a:r>
              <a:rPr lang="en-US" altLang="ko-KR" u="sng" dirty="0">
                <a:solidFill>
                  <a:srgbClr val="FFFFFF"/>
                </a:solidFill>
                <a:latin typeface="KoPubWorld돋움체 Bold"/>
                <a:ea typeface="KoPubWorld돋움체 Bold"/>
                <a:cs typeface="KoPubWorld돋움체 Bold"/>
              </a:rPr>
              <a:t>0</a:t>
            </a:r>
            <a:r>
              <a:rPr lang="ko-KR" altLang="en-US" u="sng" dirty="0">
                <a:solidFill>
                  <a:srgbClr val="FFFFFF"/>
                </a:solidFill>
                <a:latin typeface="KoPubWorld돋움체 Bold"/>
                <a:ea typeface="KoPubWorld돋움체 Bold"/>
                <a:cs typeface="KoPubWorld돋움체 Bold"/>
              </a:rPr>
              <a:t>인 경우 차이가 존재하지 않는다는 의미이므로 </a:t>
            </a:r>
            <a:r>
              <a:rPr lang="en-US" altLang="ko-KR" u="sng" dirty="0">
                <a:solidFill>
                  <a:srgbClr val="FFFFFF"/>
                </a:solidFill>
                <a:latin typeface="KoPubWorld돋움체 Bold"/>
                <a:ea typeface="KoPubWorld돋움체 Bold"/>
                <a:cs typeface="KoPubWorld돋움체 Bold"/>
              </a:rPr>
              <a:t>0</a:t>
            </a:r>
            <a:r>
              <a:rPr lang="ko-KR" altLang="en-US" u="sng" dirty="0">
                <a:solidFill>
                  <a:srgbClr val="FFFFFF"/>
                </a:solidFill>
                <a:latin typeface="KoPubWorld돋움체 Bold"/>
                <a:ea typeface="KoPubWorld돋움체 Bold"/>
                <a:cs typeface="KoPubWorld돋움체 Bold"/>
              </a:rPr>
              <a:t>으로 계산</a:t>
            </a:r>
            <a:endParaRPr lang="en-US" altLang="ko-KR" u="sng" dirty="0">
              <a:solidFill>
                <a:srgbClr val="FFFFFF"/>
              </a:solidFill>
              <a:latin typeface="KoPubWorld돋움체 Bold"/>
              <a:ea typeface="KoPubWorld돋움체 Bold"/>
              <a:cs typeface="KoPubWorld돋움체 Bold"/>
            </a:endParaRPr>
          </a:p>
          <a:p>
            <a:pPr marL="814200" lvl="1" indent="-357000" defTabSz="9144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kumimoji="0" lang="ko-KR" altLang="en-US" b="0" i="0" strike="noStrike" kern="1200" cap="none" spc="0" normalizeH="0" baseline="0" dirty="0">
              <a:solidFill>
                <a:srgbClr val="FFFFFF"/>
              </a:solidFill>
              <a:latin typeface="KoPubWorld돋움체 Bold"/>
              <a:ea typeface="KoPubWorld돋움체 Bold"/>
              <a:cs typeface="KoPubWorld돋움체 Bold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68">
                <a:extLst>
                  <a:ext uri="{FF2B5EF4-FFF2-40B4-BE49-F238E27FC236}">
                    <a16:creationId xmlns:a16="http://schemas.microsoft.com/office/drawing/2014/main" id="{5152F2E0-407F-46F6-AAF5-C60F0386BC66}"/>
                  </a:ext>
                </a:extLst>
              </p:cNvPr>
              <p:cNvSpPr txBox="1"/>
              <p:nvPr/>
            </p:nvSpPr>
            <p:spPr>
              <a:xfrm>
                <a:off x="3079286" y="1607768"/>
                <a:ext cx="5350512" cy="18641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  <a:ea typeface="KoPubWorld돋움체 Bold"/>
                              <a:cs typeface="KoPubWorld돋움체 Bold"/>
                            </a:rPr>
                          </m:ctrlPr>
                        </m:fPr>
                        <m:num>
                          <m:eqArr>
                            <m:eqArrPr>
                              <m:ctrlPr>
                                <a:rPr lang="ko-KR" altLang="en-US" sz="2000" i="1" dirty="0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  <a:ea typeface="KoPubWorld돋움체 Bold"/>
                                  <a:cs typeface="KoPubWorld돋움체 Bold"/>
                                </a:rPr>
                              </m:ctrlPr>
                            </m:eqArrPr>
                            <m:e>
                              <m:r>
                                <m:rPr>
                                  <m:nor/>
                                </m:rPr>
                                <a:rPr lang="ko-KR" altLang="en-US" sz="2000" dirty="0">
                                  <a:solidFill>
                                    <a:srgbClr val="FFFFFF"/>
                                  </a:solidFill>
                                  <a:latin typeface="KoPubWorld돋움체 Bold"/>
                                  <a:ea typeface="KoPubWorld돋움체 Bold"/>
                                  <a:cs typeface="KoPubWorld돋움체 Bold"/>
                                </a:rPr>
                                <m:t>블루팀의 데이터 </m:t>
                              </m:r>
                              <m:r>
                                <m:rPr>
                                  <m:nor/>
                                </m:rPr>
                                <a:rPr lang="en-US" altLang="ko-KR" sz="2000" dirty="0">
                                  <a:solidFill>
                                    <a:srgbClr val="FFFFFF"/>
                                  </a:solidFill>
                                  <a:latin typeface="KoPubWorld돋움체 Bold"/>
                                  <a:ea typeface="KoPubWorld돋움체 Bold"/>
                                  <a:cs typeface="KoPubWorld돋움체 Bold"/>
                                </a:rPr>
                                <m:t>– </m:t>
                              </m:r>
                              <m:r>
                                <m:rPr>
                                  <m:nor/>
                                </m:rPr>
                                <a:rPr lang="ko-KR" altLang="en-US" sz="2000" dirty="0">
                                  <a:solidFill>
                                    <a:srgbClr val="FFFFFF"/>
                                  </a:solidFill>
                                  <a:latin typeface="KoPubWorld돋움체 Bold"/>
                                  <a:ea typeface="KoPubWorld돋움체 Bold"/>
                                  <a:cs typeface="KoPubWorld돋움체 Bold"/>
                                </a:rPr>
                                <m:t>레드팀의 데이터</m:t>
                              </m:r>
                            </m:e>
                            <m:e>
                              <m:r>
                                <m:rPr>
                                  <m:nor/>
                                </m:rPr>
                                <a:rPr lang="en-US" altLang="ko-KR" sz="2000" dirty="0">
                                  <a:solidFill>
                                    <a:srgbClr val="FFFFFF"/>
                                  </a:solidFill>
                                  <a:latin typeface="KoPubWorld돋움체 Bold"/>
                                  <a:ea typeface="KoPubWorld돋움체 Bold"/>
                                  <a:cs typeface="KoPubWorld돋움체 Bold"/>
                                </a:rPr>
                                <m:t> </m:t>
                              </m:r>
                            </m:e>
                          </m:eqArr>
                        </m:num>
                        <m:den>
                          <m:eqArr>
                            <m:eqArrPr>
                              <m:ctrlPr>
                                <a:rPr lang="ko-KR" altLang="en-US" sz="2000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  <a:ea typeface="KoPubWorld돋움체 Bold"/>
                                  <a:cs typeface="KoPubWorld돋움체 Bold"/>
                                </a:rPr>
                              </m:ctrlPr>
                            </m:eqArrPr>
                            <m:e/>
                            <m:e>
                              <m:r>
                                <a:rPr lang="en-US" altLang="ko-KR" sz="2000" b="0" i="1" smtClean="0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  <a:ea typeface="KoPubWorld돋움체 Bold"/>
                                  <a:cs typeface="KoPubWorld돋움체 Bold"/>
                                </a:rPr>
                                <m:t>(</m:t>
                              </m:r>
                              <m:r>
                                <m:rPr>
                                  <m:nor/>
                                </m:rPr>
                                <a:rPr lang="ko-KR" altLang="en-US" sz="2000" dirty="0">
                                  <a:solidFill>
                                    <a:srgbClr val="FFFFFF"/>
                                  </a:solidFill>
                                  <a:latin typeface="KoPubWorld돋움체 Bold"/>
                                  <a:ea typeface="KoPubWorld돋움체 Bold"/>
                                  <a:cs typeface="KoPubWorld돋움체 Bold"/>
                                </a:rPr>
                                <m:t>블루팀의 데이터</m:t>
                              </m:r>
                              <m:r>
                                <m:rPr>
                                  <m:nor/>
                                </m:rPr>
                                <a:rPr lang="en-US" altLang="ko-KR" sz="2000" dirty="0">
                                  <a:solidFill>
                                    <a:srgbClr val="FFFFFF"/>
                                  </a:solidFill>
                                  <a:latin typeface="KoPubWorld돋움체 Bold"/>
                                  <a:ea typeface="KoPubWorld돋움체 Bold"/>
                                  <a:cs typeface="KoPubWorld돋움체 Bold"/>
                                </a:rPr>
                                <m:t> + </m:t>
                              </m:r>
                              <m:r>
                                <a:rPr lang="ko-KR" altLang="en-US" sz="2000" i="1" dirty="0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  <a:ea typeface="KoPubWorld돋움체 Bold"/>
                                  <a:cs typeface="KoPubWorld돋움체 Bold"/>
                                </a:rPr>
                                <m:t>레드팀의</m:t>
                              </m:r>
                              <m:r>
                                <a:rPr lang="en-US" altLang="ko-KR" sz="2000" b="0" i="1" dirty="0" smtClean="0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  <a:ea typeface="KoPubWorld돋움체 Bold"/>
                                  <a:cs typeface="KoPubWorld돋움체 Bold"/>
                                </a:rPr>
                                <m:t> </m:t>
                              </m:r>
                              <m:r>
                                <a:rPr lang="ko-KR" altLang="en-US" sz="2000" i="1" dirty="0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  <a:ea typeface="KoPubWorld돋움체 Bold"/>
                                  <a:cs typeface="KoPubWorld돋움체 Bold"/>
                                </a:rPr>
                                <m:t>데</m:t>
                              </m:r>
                              <m:r>
                                <a:rPr lang="ko-KR" altLang="en-US" sz="2000" i="1" dirty="0" smtClean="0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  <a:ea typeface="KoPubWorld돋움체 Bold"/>
                                  <a:cs typeface="KoPubWorld돋움체 Bold"/>
                                </a:rPr>
                                <m:t>이</m:t>
                              </m:r>
                              <m:r>
                                <a:rPr lang="ko-KR" altLang="en-US" sz="2000" i="1" dirty="0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  <a:ea typeface="KoPubWorld돋움체 Bold"/>
                                  <a:cs typeface="KoPubWorld돋움체 Bold"/>
                                </a:rPr>
                                <m:t>터</m:t>
                              </m:r>
                              <m:r>
                                <a:rPr lang="en-US" altLang="ko-KR" sz="2000" b="0" i="1" smtClean="0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  <a:ea typeface="KoPubWorld돋움체 Bold"/>
                                  <a:cs typeface="KoPubWorld돋움체 Bold"/>
                                </a:rPr>
                                <m:t>)</m:t>
                              </m:r>
                            </m:e>
                          </m:eqArr>
                        </m:den>
                      </m:f>
                    </m:oMath>
                  </m:oMathPara>
                </a14:m>
                <a:endParaRPr lang="en-US" altLang="ko-KR" sz="2000" dirty="0">
                  <a:solidFill>
                    <a:srgbClr val="FFFFFF"/>
                  </a:solidFill>
                  <a:latin typeface="KoPubWorld돋움체 Bold"/>
                  <a:ea typeface="KoPubWorld돋움체 Bold"/>
                  <a:cs typeface="KoPubWorld돋움체 Bold"/>
                </a:endParaRPr>
              </a:p>
            </p:txBody>
          </p:sp>
        </mc:Choice>
        <mc:Fallback xmlns="">
          <p:sp>
            <p:nvSpPr>
              <p:cNvPr id="28" name="TextBox 68">
                <a:extLst>
                  <a:ext uri="{FF2B5EF4-FFF2-40B4-BE49-F238E27FC236}">
                    <a16:creationId xmlns:a16="http://schemas.microsoft.com/office/drawing/2014/main" id="{5152F2E0-407F-46F6-AAF5-C60F0386BC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9286" y="1607768"/>
                <a:ext cx="5350512" cy="18641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0C41C7DE-B6A0-48B9-B09E-44CCF58816A3}"/>
              </a:ext>
            </a:extLst>
          </p:cNvPr>
          <p:cNvSpPr txBox="1"/>
          <p:nvPr/>
        </p:nvSpPr>
        <p:spPr>
          <a:xfrm>
            <a:off x="3070753" y="257175"/>
            <a:ext cx="12858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DCCB9A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주제선정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FD70D85-01A8-4F12-821A-C92A6A748511}"/>
              </a:ext>
            </a:extLst>
          </p:cNvPr>
          <p:cNvSpPr/>
          <p:nvPr/>
        </p:nvSpPr>
        <p:spPr>
          <a:xfrm>
            <a:off x="4506089" y="-3401"/>
            <a:ext cx="1544405" cy="838200"/>
          </a:xfrm>
          <a:prstGeom prst="rect">
            <a:avLst/>
          </a:prstGeom>
          <a:gradFill flip="none" rotWithShape="1">
            <a:gsLst>
              <a:gs pos="0">
                <a:srgbClr val="E0CFAE">
                  <a:alpha val="30000"/>
                </a:srgbClr>
              </a:gs>
              <a:gs pos="48000">
                <a:srgbClr val="E0CFAE">
                  <a:alpha val="10000"/>
                </a:srgbClr>
              </a:gs>
              <a:gs pos="100000">
                <a:srgbClr val="E0CFAE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2AB8FBB-E9B8-4B89-858F-14D0DE834E4D}"/>
              </a:ext>
            </a:extLst>
          </p:cNvPr>
          <p:cNvSpPr txBox="1"/>
          <p:nvPr/>
        </p:nvSpPr>
        <p:spPr>
          <a:xfrm>
            <a:off x="3070753" y="257175"/>
            <a:ext cx="12858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DCCB9A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주제선정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227C9FE-53ED-46BB-A91D-1DF6D1AC56B3}"/>
              </a:ext>
            </a:extLst>
          </p:cNvPr>
          <p:cNvSpPr txBox="1"/>
          <p:nvPr/>
        </p:nvSpPr>
        <p:spPr>
          <a:xfrm>
            <a:off x="6141506" y="254289"/>
            <a:ext cx="12858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dirty="0">
                <a:solidFill>
                  <a:srgbClr val="DCCB9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분석 결과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DCCB9A"/>
              </a:solidFill>
              <a:effectLst/>
              <a:uLnTx/>
              <a:uFillTx/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4806C3C-15CD-477C-A149-0715D9F7F688}"/>
              </a:ext>
            </a:extLst>
          </p:cNvPr>
          <p:cNvSpPr txBox="1"/>
          <p:nvPr/>
        </p:nvSpPr>
        <p:spPr>
          <a:xfrm>
            <a:off x="4410840" y="254289"/>
            <a:ext cx="17327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E8E1CF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데이터</a:t>
            </a:r>
            <a:r>
              <a:rPr lang="en-US" altLang="ko-KR" sz="2000" b="1" dirty="0">
                <a:solidFill>
                  <a:srgbClr val="E8E1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kumimoji="0" lang="ko-KR" alt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E8E1CF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전처리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E8E1CF"/>
              </a:solidFill>
              <a:effectLst/>
              <a:uLnTx/>
              <a:uFillTx/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354759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D60F8092-0924-425F-9280-81324E40EC9D}"/>
              </a:ext>
            </a:extLst>
          </p:cNvPr>
          <p:cNvCxnSpPr/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12700">
            <a:solidFill>
              <a:srgbClr val="2D38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4CACA3F9-E8F1-4051-AB88-EBDC86DC864E}"/>
              </a:ext>
            </a:extLst>
          </p:cNvPr>
          <p:cNvGrpSpPr/>
          <p:nvPr/>
        </p:nvGrpSpPr>
        <p:grpSpPr>
          <a:xfrm>
            <a:off x="311289" y="199972"/>
            <a:ext cx="2082661" cy="438248"/>
            <a:chOff x="5010147" y="5981226"/>
            <a:chExt cx="2307565" cy="485575"/>
          </a:xfrm>
        </p:grpSpPr>
        <p:sp>
          <p:nvSpPr>
            <p:cNvPr id="52" name="자유형 84">
              <a:extLst>
                <a:ext uri="{FF2B5EF4-FFF2-40B4-BE49-F238E27FC236}">
                  <a16:creationId xmlns:a16="http://schemas.microsoft.com/office/drawing/2014/main" id="{F3C96E19-9BFE-4938-B31B-932B30DDD050}"/>
                </a:ext>
              </a:extLst>
            </p:cNvPr>
            <p:cNvSpPr/>
            <p:nvPr/>
          </p:nvSpPr>
          <p:spPr>
            <a:xfrm>
              <a:off x="5010147" y="5981226"/>
              <a:ext cx="2307565" cy="485575"/>
            </a:xfrm>
            <a:custGeom>
              <a:avLst/>
              <a:gdLst>
                <a:gd name="connsiteX0" fmla="*/ 242787 w 2307565"/>
                <a:gd name="connsiteY0" fmla="*/ 0 h 485574"/>
                <a:gd name="connsiteX1" fmla="*/ 247547 w 2307565"/>
                <a:gd name="connsiteY1" fmla="*/ 480 h 485574"/>
                <a:gd name="connsiteX2" fmla="*/ 247547 w 2307565"/>
                <a:gd name="connsiteY2" fmla="*/ 0 h 485574"/>
                <a:gd name="connsiteX3" fmla="*/ 2307565 w 2307565"/>
                <a:gd name="connsiteY3" fmla="*/ 0 h 485574"/>
                <a:gd name="connsiteX4" fmla="*/ 2307565 w 2307565"/>
                <a:gd name="connsiteY4" fmla="*/ 485573 h 485574"/>
                <a:gd name="connsiteX5" fmla="*/ 247547 w 2307565"/>
                <a:gd name="connsiteY5" fmla="*/ 485573 h 485574"/>
                <a:gd name="connsiteX6" fmla="*/ 247547 w 2307565"/>
                <a:gd name="connsiteY6" fmla="*/ 485094 h 485574"/>
                <a:gd name="connsiteX7" fmla="*/ 242787 w 2307565"/>
                <a:gd name="connsiteY7" fmla="*/ 485574 h 485574"/>
                <a:gd name="connsiteX8" fmla="*/ 0 w 2307565"/>
                <a:gd name="connsiteY8" fmla="*/ 242787 h 485574"/>
                <a:gd name="connsiteX9" fmla="*/ 242787 w 2307565"/>
                <a:gd name="connsiteY9" fmla="*/ 0 h 485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07565" h="485574">
                  <a:moveTo>
                    <a:pt x="242787" y="0"/>
                  </a:moveTo>
                  <a:lnTo>
                    <a:pt x="247547" y="480"/>
                  </a:lnTo>
                  <a:lnTo>
                    <a:pt x="247547" y="0"/>
                  </a:lnTo>
                  <a:lnTo>
                    <a:pt x="2307565" y="0"/>
                  </a:lnTo>
                  <a:lnTo>
                    <a:pt x="2307565" y="485573"/>
                  </a:lnTo>
                  <a:lnTo>
                    <a:pt x="247547" y="485573"/>
                  </a:lnTo>
                  <a:lnTo>
                    <a:pt x="247547" y="485094"/>
                  </a:lnTo>
                  <a:lnTo>
                    <a:pt x="242787" y="485574"/>
                  </a:lnTo>
                  <a:cubicBezTo>
                    <a:pt x="108699" y="485574"/>
                    <a:pt x="0" y="376875"/>
                    <a:pt x="0" y="242787"/>
                  </a:cubicBezTo>
                  <a:cubicBezTo>
                    <a:pt x="0" y="108699"/>
                    <a:pt x="108699" y="0"/>
                    <a:pt x="242787" y="0"/>
                  </a:cubicBezTo>
                  <a:close/>
                </a:path>
              </a:pathLst>
            </a:custGeom>
            <a:solidFill>
              <a:srgbClr val="010812">
                <a:alpha val="50196"/>
              </a:srgbClr>
            </a:solidFill>
            <a:ln w="9525">
              <a:solidFill>
                <a:srgbClr val="6C5427"/>
              </a:solidFill>
            </a:ln>
            <a:effectLst>
              <a:outerShdw blurRad="63500" sx="102000" sy="102000" algn="ctr" rotWithShape="0">
                <a:prstClr val="black">
                  <a:alpha val="8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2A43903F-BA9D-47D7-884D-A4CD5239BCDA}"/>
                </a:ext>
              </a:extLst>
            </p:cNvPr>
            <p:cNvGrpSpPr/>
            <p:nvPr/>
          </p:nvGrpSpPr>
          <p:grpSpPr>
            <a:xfrm>
              <a:off x="5072061" y="6038268"/>
              <a:ext cx="2145496" cy="371476"/>
              <a:chOff x="5060167" y="6133518"/>
              <a:chExt cx="2145495" cy="371475"/>
            </a:xfrm>
          </p:grpSpPr>
          <p:sp>
            <p:nvSpPr>
              <p:cNvPr id="54" name="타원 53">
                <a:extLst>
                  <a:ext uri="{FF2B5EF4-FFF2-40B4-BE49-F238E27FC236}">
                    <a16:creationId xmlns:a16="http://schemas.microsoft.com/office/drawing/2014/main" id="{6E446EF2-BE41-4FE8-B2DB-17E794E285F5}"/>
                  </a:ext>
                </a:extLst>
              </p:cNvPr>
              <p:cNvSpPr/>
              <p:nvPr/>
            </p:nvSpPr>
            <p:spPr>
              <a:xfrm>
                <a:off x="5060167" y="6133518"/>
                <a:ext cx="371475" cy="371475"/>
              </a:xfrm>
              <a:prstGeom prst="ellipse">
                <a:avLst/>
              </a:prstGeom>
              <a:solidFill>
                <a:srgbClr val="1E2328"/>
              </a:solidFill>
              <a:ln w="28575">
                <a:gradFill flip="none" rotWithShape="1">
                  <a:gsLst>
                    <a:gs pos="23000">
                      <a:srgbClr val="C4A25C"/>
                    </a:gs>
                    <a:gs pos="0">
                      <a:srgbClr val="E0CFAE"/>
                    </a:gs>
                    <a:gs pos="48000">
                      <a:srgbClr val="BC9033"/>
                    </a:gs>
                    <a:gs pos="100000">
                      <a:srgbClr val="6C5427"/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E0CFAE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맑은 고딕" panose="020B0503020000020004" pitchFamily="50" charset="-127"/>
                    <a:cs typeface="Arial" panose="020B0604020202020204" pitchFamily="34" charset="0"/>
                  </a:rPr>
                  <a:t>!</a:t>
                </a:r>
                <a:endParaRPr kumimoji="0" lang="ko-KR" altLang="en-US" sz="1500" b="0" i="0" u="none" strike="noStrike" kern="1200" cap="none" spc="0" normalizeH="0" baseline="0" noProof="0" dirty="0">
                  <a:ln>
                    <a:noFill/>
                  </a:ln>
                  <a:solidFill>
                    <a:srgbClr val="E0CFAE"/>
                  </a:solidFill>
                  <a:effectLst/>
                  <a:uLnTx/>
                  <a:uFillTx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56" name="자유형 87">
                <a:extLst>
                  <a:ext uri="{FF2B5EF4-FFF2-40B4-BE49-F238E27FC236}">
                    <a16:creationId xmlns:a16="http://schemas.microsoft.com/office/drawing/2014/main" id="{4E8B0BB2-CCF7-4B33-AF30-D2BD7B5066E3}"/>
                  </a:ext>
                </a:extLst>
              </p:cNvPr>
              <p:cNvSpPr/>
              <p:nvPr/>
            </p:nvSpPr>
            <p:spPr>
              <a:xfrm>
                <a:off x="5431641" y="6133518"/>
                <a:ext cx="1774021" cy="371475"/>
              </a:xfrm>
              <a:custGeom>
                <a:avLst/>
                <a:gdLst>
                  <a:gd name="connsiteX0" fmla="*/ 2 w 1774021"/>
                  <a:gd name="connsiteY0" fmla="*/ 0 h 371475"/>
                  <a:gd name="connsiteX1" fmla="*/ 1588284 w 1774021"/>
                  <a:gd name="connsiteY1" fmla="*/ 0 h 371475"/>
                  <a:gd name="connsiteX2" fmla="*/ 1774021 w 1774021"/>
                  <a:gd name="connsiteY2" fmla="*/ 185738 h 371475"/>
                  <a:gd name="connsiteX3" fmla="*/ 1588284 w 1774021"/>
                  <a:gd name="connsiteY3" fmla="*/ 371475 h 371475"/>
                  <a:gd name="connsiteX4" fmla="*/ 0 w 1774021"/>
                  <a:gd name="connsiteY4" fmla="*/ 371475 h 371475"/>
                  <a:gd name="connsiteX5" fmla="*/ 16957 w 1774021"/>
                  <a:gd name="connsiteY5" fmla="*/ 357485 h 371475"/>
                  <a:gd name="connsiteX6" fmla="*/ 88097 w 1774021"/>
                  <a:gd name="connsiteY6" fmla="*/ 185737 h 371475"/>
                  <a:gd name="connsiteX7" fmla="*/ 16957 w 1774021"/>
                  <a:gd name="connsiteY7" fmla="*/ 13990 h 371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74021" h="371475">
                    <a:moveTo>
                      <a:pt x="2" y="0"/>
                    </a:moveTo>
                    <a:lnTo>
                      <a:pt x="1588284" y="0"/>
                    </a:lnTo>
                    <a:lnTo>
                      <a:pt x="1774021" y="185738"/>
                    </a:lnTo>
                    <a:lnTo>
                      <a:pt x="1588284" y="371475"/>
                    </a:lnTo>
                    <a:lnTo>
                      <a:pt x="0" y="371475"/>
                    </a:lnTo>
                    <a:lnTo>
                      <a:pt x="16957" y="357485"/>
                    </a:lnTo>
                    <a:cubicBezTo>
                      <a:pt x="60911" y="313531"/>
                      <a:pt x="88097" y="252809"/>
                      <a:pt x="88097" y="185737"/>
                    </a:cubicBezTo>
                    <a:cubicBezTo>
                      <a:pt x="88097" y="118666"/>
                      <a:pt x="60911" y="57944"/>
                      <a:pt x="16957" y="13990"/>
                    </a:cubicBezTo>
                    <a:close/>
                  </a:path>
                </a:pathLst>
              </a:custGeom>
              <a:solidFill>
                <a:srgbClr val="1E2328"/>
              </a:solidFill>
              <a:ln w="28575">
                <a:gradFill flip="none" rotWithShape="1">
                  <a:gsLst>
                    <a:gs pos="0">
                      <a:srgbClr val="0496AB"/>
                    </a:gs>
                    <a:gs pos="100000">
                      <a:srgbClr val="007598"/>
                    </a:gs>
                  </a:gsLst>
                  <a:lin ang="54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90000"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3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A3C7C7"/>
                    </a:solidFill>
                    <a:effectLst/>
                    <a:uLnTx/>
                    <a:uFillTx/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데이터 </a:t>
                </a:r>
                <a:r>
                  <a:rPr kumimoji="0" lang="ko-KR" altLang="en-US" sz="13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A3C7C7"/>
                    </a:solidFill>
                    <a:effectLst/>
                    <a:uLnTx/>
                    <a:uFillTx/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전처리</a:t>
                </a:r>
                <a:endParaRPr kumimoji="0" lang="ko-KR" altLang="en-US" sz="1300" b="1" i="0" u="none" strike="noStrike" kern="1200" cap="none" spc="0" normalizeH="0" baseline="0" noProof="0" dirty="0">
                  <a:ln>
                    <a:noFill/>
                  </a:ln>
                  <a:solidFill>
                    <a:srgbClr val="A3C7C7"/>
                  </a:solidFill>
                  <a:effectLst/>
                  <a:uLnTx/>
                  <a:uFillTx/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</p:grpSp>
      </p:grp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F2EDC2E2-CB2D-40CC-9D58-E43E58A73891}"/>
              </a:ext>
            </a:extLst>
          </p:cNvPr>
          <p:cNvCxnSpPr/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12700">
            <a:solidFill>
              <a:srgbClr val="2D38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26208BBC-B5AA-488E-A7A3-4C601600CB09}"/>
              </a:ext>
            </a:extLst>
          </p:cNvPr>
          <p:cNvCxnSpPr/>
          <p:nvPr/>
        </p:nvCxnSpPr>
        <p:spPr>
          <a:xfrm>
            <a:off x="902855" y="1524521"/>
            <a:ext cx="10109200" cy="0"/>
          </a:xfrm>
          <a:prstGeom prst="line">
            <a:avLst/>
          </a:prstGeom>
          <a:ln w="12700">
            <a:solidFill>
              <a:srgbClr val="50676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580765AC-E631-4FFD-9A74-E04D40DC3F3C}"/>
              </a:ext>
            </a:extLst>
          </p:cNvPr>
          <p:cNvSpPr txBox="1"/>
          <p:nvPr/>
        </p:nvSpPr>
        <p:spPr>
          <a:xfrm>
            <a:off x="902855" y="1019152"/>
            <a:ext cx="709865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각 팀 데이터 격차 계산 공식</a:t>
            </a:r>
            <a:endParaRPr lang="ko-KR" altLang="en-US" sz="25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3" name="TextBox 68">
            <a:extLst>
              <a:ext uri="{FF2B5EF4-FFF2-40B4-BE49-F238E27FC236}">
                <a16:creationId xmlns:a16="http://schemas.microsoft.com/office/drawing/2014/main" id="{088A991F-4F6E-4C26-A404-806B02C81869}"/>
              </a:ext>
            </a:extLst>
          </p:cNvPr>
          <p:cNvSpPr txBox="1"/>
          <p:nvPr/>
        </p:nvSpPr>
        <p:spPr>
          <a:xfrm>
            <a:off x="1198199" y="1546280"/>
            <a:ext cx="9585734" cy="18351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0" indent="-457200" defTabSz="914400">
              <a:lnSpc>
                <a:spcPct val="150000"/>
              </a:lnSpc>
              <a:buFont typeface="+mj-lt"/>
              <a:buAutoNum type="arabicParenR" startAt="4"/>
              <a:defRPr/>
            </a:pPr>
            <a:r>
              <a:rPr lang="ko-KR" altLang="en-US" sz="2300" dirty="0">
                <a:solidFill>
                  <a:srgbClr val="FFFFFF"/>
                </a:solidFill>
                <a:latin typeface="KoPubWorld돋움체 Bold"/>
                <a:ea typeface="KoPubWorld돋움체 Bold"/>
                <a:cs typeface="KoPubWorld돋움체 Bold"/>
              </a:rPr>
              <a:t>데이터 값이 낮은 지표 분리</a:t>
            </a:r>
            <a:endParaRPr kumimoji="0" lang="en-US" altLang="ko-KR" sz="2000" b="0" i="0" u="none" strike="noStrike" kern="1200" cap="none" spc="0" normalizeH="0" baseline="0" dirty="0">
              <a:solidFill>
                <a:srgbClr val="FFFFFF"/>
              </a:solidFill>
              <a:latin typeface="KoPubWorld돋움체 Bold"/>
              <a:ea typeface="KoPubWorld돋움체 Bold"/>
              <a:cs typeface="KoPubWorld돋움체 Bold"/>
            </a:endParaRPr>
          </a:p>
          <a:p>
            <a:pPr marL="742950" lvl="1" indent="-285750" defTabSz="9144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dirty="0">
                <a:solidFill>
                  <a:srgbClr val="FFFFFF"/>
                </a:solidFill>
                <a:latin typeface="KoPubWorld돋움체 Bold"/>
                <a:ea typeface="KoPubWorld돋움체 Bold"/>
                <a:cs typeface="KoPubWorld돋움체 Bold"/>
              </a:rPr>
              <a:t>일부 게임 요소들은 게임 시스템의 특성상 각 팀의 데이터가 매우 낮은 값을 가진다</a:t>
            </a:r>
            <a:r>
              <a:rPr lang="en-US" altLang="ko-KR" dirty="0">
                <a:solidFill>
                  <a:srgbClr val="FFFFFF"/>
                </a:solidFill>
                <a:latin typeface="KoPubWorld돋움체 Bold"/>
                <a:ea typeface="KoPubWorld돋움체 Bold"/>
                <a:cs typeface="KoPubWorld돋움체 Bold"/>
              </a:rPr>
              <a:t>.</a:t>
            </a:r>
          </a:p>
          <a:p>
            <a:pPr marL="742950" lvl="1" indent="-285750" defTabSz="9144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dirty="0">
                <a:solidFill>
                  <a:srgbClr val="FFFFFF"/>
                </a:solidFill>
                <a:latin typeface="KoPubWorld돋움체 Bold"/>
                <a:ea typeface="KoPubWorld돋움체 Bold"/>
                <a:cs typeface="KoPubWorld돋움체 Bold"/>
              </a:rPr>
              <a:t>해당 요소들에 대해서는 이전에 설정한 공식을 적용하지 않고 단순히 블루팀의 데이터에서 </a:t>
            </a:r>
            <a:r>
              <a:rPr lang="ko-KR" altLang="en-US" dirty="0" err="1">
                <a:solidFill>
                  <a:srgbClr val="FFFFFF"/>
                </a:solidFill>
                <a:latin typeface="KoPubWorld돋움체 Bold"/>
                <a:ea typeface="KoPubWorld돋움체 Bold"/>
                <a:cs typeface="KoPubWorld돋움체 Bold"/>
              </a:rPr>
              <a:t>레드팀의</a:t>
            </a:r>
            <a:r>
              <a:rPr lang="ko-KR" altLang="en-US" dirty="0">
                <a:solidFill>
                  <a:srgbClr val="FFFFFF"/>
                </a:solidFill>
                <a:latin typeface="KoPubWorld돋움체 Bold"/>
                <a:ea typeface="KoPubWorld돋움체 Bold"/>
                <a:cs typeface="KoPubWorld돋움체 Bold"/>
              </a:rPr>
              <a:t> 데이터를 뺀 값으로 격차를 계산한다</a:t>
            </a:r>
            <a:r>
              <a:rPr lang="en-US" altLang="ko-KR" dirty="0">
                <a:solidFill>
                  <a:srgbClr val="FFFFFF"/>
                </a:solidFill>
                <a:latin typeface="KoPubWorld돋움체 Bold"/>
                <a:ea typeface="KoPubWorld돋움체 Bold"/>
                <a:cs typeface="KoPubWorld돋움체 Bold"/>
              </a:rPr>
              <a:t>.</a:t>
            </a:r>
            <a:endParaRPr kumimoji="0" lang="ko-KR" altLang="en-US" b="0" i="0" strike="noStrike" kern="1200" cap="none" spc="0" normalizeH="0" baseline="0" dirty="0">
              <a:solidFill>
                <a:srgbClr val="FFFFFF"/>
              </a:solidFill>
              <a:latin typeface="KoPubWorld돋움체 Bold"/>
              <a:ea typeface="KoPubWorld돋움체 Bold"/>
              <a:cs typeface="KoPubWorld돋움체 Bold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3B17298A-F86A-46C6-BEAE-E99E0593AE8D}"/>
              </a:ext>
            </a:extLst>
          </p:cNvPr>
          <p:cNvCxnSpPr>
            <a:cxnSpLocks/>
          </p:cNvCxnSpPr>
          <p:nvPr/>
        </p:nvCxnSpPr>
        <p:spPr>
          <a:xfrm>
            <a:off x="6302230" y="3533775"/>
            <a:ext cx="0" cy="3038475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>
            <a:extLst>
              <a:ext uri="{FF2B5EF4-FFF2-40B4-BE49-F238E27FC236}">
                <a16:creationId xmlns:a16="http://schemas.microsoft.com/office/drawing/2014/main" id="{8A5E9A16-56B4-4E39-8F08-3466B8DB0705}"/>
              </a:ext>
            </a:extLst>
          </p:cNvPr>
          <p:cNvGrpSpPr/>
          <p:nvPr/>
        </p:nvGrpSpPr>
        <p:grpSpPr>
          <a:xfrm>
            <a:off x="6607938" y="3103193"/>
            <a:ext cx="5350512" cy="2030782"/>
            <a:chOff x="702438" y="2998418"/>
            <a:chExt cx="5350512" cy="203078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68">
                  <a:extLst>
                    <a:ext uri="{FF2B5EF4-FFF2-40B4-BE49-F238E27FC236}">
                      <a16:creationId xmlns:a16="http://schemas.microsoft.com/office/drawing/2014/main" id="{A4FA1F20-11AA-450C-AF5A-90670E07E8F4}"/>
                    </a:ext>
                  </a:extLst>
                </p:cNvPr>
                <p:cNvSpPr txBox="1"/>
                <p:nvPr/>
              </p:nvSpPr>
              <p:spPr>
                <a:xfrm>
                  <a:off x="702438" y="2998418"/>
                  <a:ext cx="5350512" cy="18641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>
                    <a:lnSpc>
                      <a:spcPct val="150000"/>
                    </a:lnSpc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ko-KR" sz="2000" i="1" smtClean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ea typeface="KoPubWorld돋움체 Bold"/>
                                <a:cs typeface="KoPubWorld돋움체 Bold"/>
                              </a:rPr>
                            </m:ctrlPr>
                          </m:fPr>
                          <m:num>
                            <m:eqArr>
                              <m:eqArrPr>
                                <m:ctrlPr>
                                  <a:rPr lang="ko-KR" altLang="en-US" sz="2000" i="1" dirty="0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  <a:ea typeface="KoPubWorld돋움체 Bold"/>
                                    <a:cs typeface="KoPubWorld돋움체 Bold"/>
                                  </a:rPr>
                                </m:ctrlPr>
                              </m:eqArrPr>
                              <m:e>
                                <m:r>
                                  <m:rPr>
                                    <m:nor/>
                                  </m:rPr>
                                  <a:rPr lang="ko-KR" altLang="en-US" sz="2000" dirty="0">
                                    <a:solidFill>
                                      <a:srgbClr val="FFFFFF"/>
                                    </a:solidFill>
                                    <a:latin typeface="KoPubWorld돋움체 Bold"/>
                                    <a:ea typeface="KoPubWorld돋움체 Bold"/>
                                    <a:cs typeface="KoPubWorld돋움체 Bold"/>
                                  </a:rPr>
                                  <m:t>블루팀의 데이터 </m:t>
                                </m:r>
                                <m:r>
                                  <m:rPr>
                                    <m:nor/>
                                  </m:rPr>
                                  <a:rPr lang="en-US" altLang="ko-KR" sz="2000" dirty="0">
                                    <a:solidFill>
                                      <a:srgbClr val="FFFFFF"/>
                                    </a:solidFill>
                                    <a:latin typeface="KoPubWorld돋움체 Bold"/>
                                    <a:ea typeface="KoPubWorld돋움체 Bold"/>
                                    <a:cs typeface="KoPubWorld돋움체 Bold"/>
                                  </a:rPr>
                                  <m:t>– </m:t>
                                </m:r>
                                <m:r>
                                  <m:rPr>
                                    <m:nor/>
                                  </m:rPr>
                                  <a:rPr lang="ko-KR" altLang="en-US" sz="2000" dirty="0">
                                    <a:solidFill>
                                      <a:srgbClr val="FFFFFF"/>
                                    </a:solidFill>
                                    <a:latin typeface="KoPubWorld돋움체 Bold"/>
                                    <a:ea typeface="KoPubWorld돋움체 Bold"/>
                                    <a:cs typeface="KoPubWorld돋움체 Bold"/>
                                  </a:rPr>
                                  <m:t>레드팀의 데이터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altLang="ko-KR" sz="2000" dirty="0">
                                    <a:solidFill>
                                      <a:srgbClr val="FFFFFF"/>
                                    </a:solidFill>
                                    <a:latin typeface="KoPubWorld돋움체 Bold"/>
                                    <a:ea typeface="KoPubWorld돋움체 Bold"/>
                                    <a:cs typeface="KoPubWorld돋움체 Bold"/>
                                  </a:rPr>
                                  <m:t> </m:t>
                                </m:r>
                              </m:e>
                            </m:eqArr>
                          </m:num>
                          <m:den>
                            <m:eqArr>
                              <m:eqArrPr>
                                <m:ctrlPr>
                                  <a:rPr lang="ko-KR" altLang="en-US" sz="20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  <a:ea typeface="KoPubWorld돋움체 Bold"/>
                                    <a:cs typeface="KoPubWorld돋움체 Bold"/>
                                  </a:rPr>
                                </m:ctrlPr>
                              </m:eqArrPr>
                              <m:e/>
                              <m:e>
                                <m:r>
                                  <a:rPr lang="en-US" altLang="ko-KR" sz="2000" b="0" i="1" smtClean="0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  <a:ea typeface="KoPubWorld돋움체 Bold"/>
                                    <a:cs typeface="KoPubWorld돋움체 Bold"/>
                                  </a:rPr>
                                  <m:t>(</m:t>
                                </m:r>
                                <m:r>
                                  <m:rPr>
                                    <m:nor/>
                                  </m:rPr>
                                  <a:rPr lang="ko-KR" altLang="en-US" sz="2000" dirty="0">
                                    <a:solidFill>
                                      <a:srgbClr val="FFFFFF"/>
                                    </a:solidFill>
                                    <a:latin typeface="KoPubWorld돋움체 Bold"/>
                                    <a:ea typeface="KoPubWorld돋움체 Bold"/>
                                    <a:cs typeface="KoPubWorld돋움체 Bold"/>
                                  </a:rPr>
                                  <m:t>블루팀의 데이터</m:t>
                                </m:r>
                                <m:r>
                                  <m:rPr>
                                    <m:nor/>
                                  </m:rPr>
                                  <a:rPr lang="en-US" altLang="ko-KR" sz="2000" dirty="0">
                                    <a:solidFill>
                                      <a:srgbClr val="FFFFFF"/>
                                    </a:solidFill>
                                    <a:latin typeface="KoPubWorld돋움체 Bold"/>
                                    <a:ea typeface="KoPubWorld돋움체 Bold"/>
                                    <a:cs typeface="KoPubWorld돋움체 Bold"/>
                                  </a:rPr>
                                  <m:t> + </m:t>
                                </m:r>
                                <m:r>
                                  <a:rPr lang="ko-KR" altLang="en-US" sz="2000" i="1" dirty="0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  <a:ea typeface="KoPubWorld돋움체 Bold"/>
                                    <a:cs typeface="KoPubWorld돋움체 Bold"/>
                                  </a:rPr>
                                  <m:t>레드팀의</m:t>
                                </m:r>
                                <m:r>
                                  <a:rPr lang="en-US" altLang="ko-KR" sz="2000" b="0" i="1" dirty="0" smtClean="0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  <a:ea typeface="KoPubWorld돋움체 Bold"/>
                                    <a:cs typeface="KoPubWorld돋움체 Bold"/>
                                  </a:rPr>
                                  <m:t> </m:t>
                                </m:r>
                                <m:r>
                                  <a:rPr lang="ko-KR" altLang="en-US" sz="2000" i="1" dirty="0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  <a:ea typeface="KoPubWorld돋움체 Bold"/>
                                    <a:cs typeface="KoPubWorld돋움체 Bold"/>
                                  </a:rPr>
                                  <m:t>데</m:t>
                                </m:r>
                                <m:r>
                                  <a:rPr lang="ko-KR" altLang="en-US" sz="2000" i="1" dirty="0" smtClean="0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  <a:ea typeface="KoPubWorld돋움체 Bold"/>
                                    <a:cs typeface="KoPubWorld돋움체 Bold"/>
                                  </a:rPr>
                                  <m:t>이</m:t>
                                </m:r>
                                <m:r>
                                  <a:rPr lang="ko-KR" altLang="en-US" sz="2000" i="1" dirty="0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  <a:ea typeface="KoPubWorld돋움체 Bold"/>
                                    <a:cs typeface="KoPubWorld돋움체 Bold"/>
                                  </a:rPr>
                                  <m:t>터</m:t>
                                </m:r>
                                <m:r>
                                  <a:rPr lang="en-US" altLang="ko-KR" sz="2000" b="0" i="1" smtClean="0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  <a:ea typeface="KoPubWorld돋움체 Bold"/>
                                    <a:cs typeface="KoPubWorld돋움체 Bold"/>
                                  </a:rPr>
                                  <m:t>)</m:t>
                                </m:r>
                              </m:e>
                            </m:eqArr>
                          </m:den>
                        </m:f>
                      </m:oMath>
                    </m:oMathPara>
                  </a14:m>
                  <a:endParaRPr lang="en-US" altLang="ko-KR" sz="2000" dirty="0">
                    <a:solidFill>
                      <a:srgbClr val="FFFFFF"/>
                    </a:solidFill>
                    <a:latin typeface="KoPubWorld돋움체 Bold"/>
                    <a:ea typeface="KoPubWorld돋움체 Bold"/>
                    <a:cs typeface="KoPubWorld돋움체 Bold"/>
                  </a:endParaRPr>
                </a:p>
              </p:txBody>
            </p:sp>
          </mc:Choice>
          <mc:Fallback xmlns="">
            <p:sp>
              <p:nvSpPr>
                <p:cNvPr id="19" name="TextBox 68">
                  <a:extLst>
                    <a:ext uri="{FF2B5EF4-FFF2-40B4-BE49-F238E27FC236}">
                      <a16:creationId xmlns:a16="http://schemas.microsoft.com/office/drawing/2014/main" id="{A4FA1F20-11AA-450C-AF5A-90670E07E8F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2438" y="2998418"/>
                  <a:ext cx="5350512" cy="186416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D1DAFC2-CCAF-49E1-ABBE-522878FD9D39}"/>
                </a:ext>
              </a:extLst>
            </p:cNvPr>
            <p:cNvSpPr/>
            <p:nvPr/>
          </p:nvSpPr>
          <p:spPr>
            <a:xfrm>
              <a:off x="1198199" y="3429000"/>
              <a:ext cx="4304506" cy="1600200"/>
            </a:xfrm>
            <a:prstGeom prst="rect">
              <a:avLst/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6ED3E593-5D3C-43AA-8875-3DF2AC3A3074}"/>
              </a:ext>
            </a:extLst>
          </p:cNvPr>
          <p:cNvGrpSpPr/>
          <p:nvPr/>
        </p:nvGrpSpPr>
        <p:grpSpPr>
          <a:xfrm>
            <a:off x="1180937" y="3914775"/>
            <a:ext cx="4304506" cy="710662"/>
            <a:chOff x="7010237" y="3781425"/>
            <a:chExt cx="4304506" cy="71066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3C57F5E0-642F-40EC-A10D-656C88174979}"/>
                    </a:ext>
                  </a:extLst>
                </p:cNvPr>
                <p:cNvSpPr txBox="1"/>
                <p:nvPr/>
              </p:nvSpPr>
              <p:spPr>
                <a:xfrm>
                  <a:off x="7363849" y="3936701"/>
                  <a:ext cx="3821880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ko-KR" altLang="en-US" sz="2000" dirty="0" smtClean="0">
                            <a:solidFill>
                              <a:schemeClr val="bg1"/>
                            </a:solidFill>
                            <a:latin typeface="KoPubWorld돋움체 Bold" panose="00000800000000000000" pitchFamily="2" charset="-127"/>
                            <a:ea typeface="KoPubWorld돋움체 Bold" panose="00000800000000000000" pitchFamily="2" charset="-127"/>
                            <a:cs typeface="KoPubWorld돋움체 Bold" panose="00000800000000000000" pitchFamily="2" charset="-127"/>
                          </a:rPr>
                          <m:t>블루팀의 데이터 </m:t>
                        </m:r>
                        <m:r>
                          <m:rPr>
                            <m:nor/>
                          </m:rPr>
                          <a:rPr lang="en-US" altLang="ko-KR" sz="2000" dirty="0" smtClean="0">
                            <a:solidFill>
                              <a:schemeClr val="bg1"/>
                            </a:solidFill>
                            <a:latin typeface="KoPubWorld돋움체 Bold" panose="00000800000000000000" pitchFamily="2" charset="-127"/>
                            <a:ea typeface="KoPubWorld돋움체 Bold" panose="00000800000000000000" pitchFamily="2" charset="-127"/>
                            <a:cs typeface="KoPubWorld돋움체 Bold" panose="00000800000000000000" pitchFamily="2" charset="-127"/>
                          </a:rPr>
                          <m:t>– </m:t>
                        </m:r>
                        <m:r>
                          <m:rPr>
                            <m:nor/>
                          </m:rPr>
                          <a:rPr lang="ko-KR" altLang="en-US" sz="2000" dirty="0" smtClean="0">
                            <a:solidFill>
                              <a:schemeClr val="bg1"/>
                            </a:solidFill>
                            <a:latin typeface="KoPubWorld돋움체 Bold" panose="00000800000000000000" pitchFamily="2" charset="-127"/>
                            <a:ea typeface="KoPubWorld돋움체 Bold" panose="00000800000000000000" pitchFamily="2" charset="-127"/>
                            <a:cs typeface="KoPubWorld돋움체 Bold" panose="00000800000000000000" pitchFamily="2" charset="-127"/>
                          </a:rPr>
                          <m:t>레드팀의 데이터</m:t>
                        </m:r>
                      </m:oMath>
                    </m:oMathPara>
                  </a14:m>
                  <a:endParaRPr lang="ko-KR" altLang="en-US" sz="2000" dirty="0">
                    <a:solidFill>
                      <a:schemeClr val="bg1"/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endParaRPr>
                </a:p>
              </p:txBody>
            </p:sp>
          </mc:Choice>
          <mc:Fallback xmlns="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3C57F5E0-642F-40EC-A10D-656C8817497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63849" y="3936701"/>
                  <a:ext cx="3821880" cy="400110"/>
                </a:xfrm>
                <a:prstGeom prst="rect">
                  <a:avLst/>
                </a:prstGeom>
                <a:blipFill>
                  <a:blip r:embed="rId4"/>
                  <a:stretch>
                    <a:fillRect b="-615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ED0D6CB8-F85B-45FB-9343-1170F9DED823}"/>
                </a:ext>
              </a:extLst>
            </p:cNvPr>
            <p:cNvSpPr/>
            <p:nvPr/>
          </p:nvSpPr>
          <p:spPr>
            <a:xfrm>
              <a:off x="7010237" y="3781425"/>
              <a:ext cx="4304506" cy="710662"/>
            </a:xfrm>
            <a:prstGeom prst="rect">
              <a:avLst/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1FEA584C-3A2F-4E9D-BB23-72F068727DB8}"/>
              </a:ext>
            </a:extLst>
          </p:cNvPr>
          <p:cNvSpPr txBox="1"/>
          <p:nvPr/>
        </p:nvSpPr>
        <p:spPr>
          <a:xfrm>
            <a:off x="1198199" y="5403800"/>
            <a:ext cx="43045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드래곤 처치 수</a:t>
            </a:r>
            <a:endParaRPr lang="en-US" altLang="ko-KR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바론 처치 수</a:t>
            </a:r>
            <a:endParaRPr lang="en-US" altLang="ko-KR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algn="ctr"/>
            <a:r>
              <a:rPr lang="ko-KR" altLang="en-US" dirty="0" err="1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억제기</a:t>
            </a:r>
            <a:r>
              <a:rPr lang="ko-KR" altLang="en-US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파괴 수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9C2CA37-6F2D-4F14-B902-AC2E60F6EA16}"/>
              </a:ext>
            </a:extLst>
          </p:cNvPr>
          <p:cNvSpPr txBox="1"/>
          <p:nvPr/>
        </p:nvSpPr>
        <p:spPr>
          <a:xfrm>
            <a:off x="7079962" y="5622875"/>
            <a:ext cx="43045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그 외의 데이터</a:t>
            </a:r>
            <a:endParaRPr lang="ko-KR" altLang="en-US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387BC57-7D13-4FAC-AB4B-4C5D3929A668}"/>
              </a:ext>
            </a:extLst>
          </p:cNvPr>
          <p:cNvSpPr txBox="1"/>
          <p:nvPr/>
        </p:nvSpPr>
        <p:spPr>
          <a:xfrm>
            <a:off x="3070753" y="257175"/>
            <a:ext cx="12858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DCCB9A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주제선정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62E2E15C-4E76-43FE-9BFA-97E43BF86A78}"/>
              </a:ext>
            </a:extLst>
          </p:cNvPr>
          <p:cNvSpPr/>
          <p:nvPr/>
        </p:nvSpPr>
        <p:spPr>
          <a:xfrm>
            <a:off x="4506089" y="-3401"/>
            <a:ext cx="1544405" cy="838200"/>
          </a:xfrm>
          <a:prstGeom prst="rect">
            <a:avLst/>
          </a:prstGeom>
          <a:gradFill flip="none" rotWithShape="1">
            <a:gsLst>
              <a:gs pos="0">
                <a:srgbClr val="E0CFAE">
                  <a:alpha val="30000"/>
                </a:srgbClr>
              </a:gs>
              <a:gs pos="48000">
                <a:srgbClr val="E0CFAE">
                  <a:alpha val="10000"/>
                </a:srgbClr>
              </a:gs>
              <a:gs pos="100000">
                <a:srgbClr val="E0CFAE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0D54636-8CA3-405E-9174-CD2C5E97D754}"/>
              </a:ext>
            </a:extLst>
          </p:cNvPr>
          <p:cNvSpPr txBox="1"/>
          <p:nvPr/>
        </p:nvSpPr>
        <p:spPr>
          <a:xfrm>
            <a:off x="3070753" y="257175"/>
            <a:ext cx="12858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DCCB9A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주제선정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C70338D-33D1-44CC-B8B6-6FE2094BB582}"/>
              </a:ext>
            </a:extLst>
          </p:cNvPr>
          <p:cNvSpPr txBox="1"/>
          <p:nvPr/>
        </p:nvSpPr>
        <p:spPr>
          <a:xfrm>
            <a:off x="6141506" y="254289"/>
            <a:ext cx="12858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dirty="0">
                <a:solidFill>
                  <a:srgbClr val="DCCB9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분석 결과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DCCB9A"/>
              </a:solidFill>
              <a:effectLst/>
              <a:uLnTx/>
              <a:uFillTx/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8FDB7D1-2A59-41CE-878B-33A030366119}"/>
              </a:ext>
            </a:extLst>
          </p:cNvPr>
          <p:cNvSpPr txBox="1"/>
          <p:nvPr/>
        </p:nvSpPr>
        <p:spPr>
          <a:xfrm>
            <a:off x="4410840" y="254289"/>
            <a:ext cx="17327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E8E1CF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데이터</a:t>
            </a:r>
            <a:r>
              <a:rPr lang="en-US" altLang="ko-KR" sz="2000" b="1" dirty="0">
                <a:solidFill>
                  <a:srgbClr val="E8E1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kumimoji="0" lang="ko-KR" alt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E8E1CF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전처리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E8E1CF"/>
              </a:solidFill>
              <a:effectLst/>
              <a:uLnTx/>
              <a:uFillTx/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335952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D60F8092-0924-425F-9280-81324E40EC9D}"/>
              </a:ext>
            </a:extLst>
          </p:cNvPr>
          <p:cNvCxnSpPr/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12700">
            <a:solidFill>
              <a:srgbClr val="2D38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그림 42">
            <a:extLst>
              <a:ext uri="{FF2B5EF4-FFF2-40B4-BE49-F238E27FC236}">
                <a16:creationId xmlns:a16="http://schemas.microsoft.com/office/drawing/2014/main" id="{D640E522-B954-4131-B708-42C72EE588F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704"/>
          <a:stretch/>
        </p:blipFill>
        <p:spPr>
          <a:xfrm>
            <a:off x="0" y="3020811"/>
            <a:ext cx="12192000" cy="3860799"/>
          </a:xfrm>
          <a:prstGeom prst="rect">
            <a:avLst/>
          </a:prstGeom>
        </p:spPr>
      </p:pic>
      <p:grpSp>
        <p:nvGrpSpPr>
          <p:cNvPr id="45" name="그룹 44">
            <a:extLst>
              <a:ext uri="{FF2B5EF4-FFF2-40B4-BE49-F238E27FC236}">
                <a16:creationId xmlns:a16="http://schemas.microsoft.com/office/drawing/2014/main" id="{D5664DC1-AEE2-4CBE-961D-5251B3CA8A9B}"/>
              </a:ext>
            </a:extLst>
          </p:cNvPr>
          <p:cNvGrpSpPr/>
          <p:nvPr/>
        </p:nvGrpSpPr>
        <p:grpSpPr>
          <a:xfrm>
            <a:off x="5145252" y="6207016"/>
            <a:ext cx="1901496" cy="400126"/>
            <a:chOff x="5010147" y="5981218"/>
            <a:chExt cx="2307565" cy="485574"/>
          </a:xfrm>
        </p:grpSpPr>
        <p:sp>
          <p:nvSpPr>
            <p:cNvPr id="46" name="자유형 38">
              <a:extLst>
                <a:ext uri="{FF2B5EF4-FFF2-40B4-BE49-F238E27FC236}">
                  <a16:creationId xmlns:a16="http://schemas.microsoft.com/office/drawing/2014/main" id="{811236B5-2FBD-4220-A672-8AF730B79F09}"/>
                </a:ext>
              </a:extLst>
            </p:cNvPr>
            <p:cNvSpPr/>
            <p:nvPr/>
          </p:nvSpPr>
          <p:spPr>
            <a:xfrm>
              <a:off x="5010147" y="5981218"/>
              <a:ext cx="2307565" cy="485574"/>
            </a:xfrm>
            <a:custGeom>
              <a:avLst/>
              <a:gdLst>
                <a:gd name="connsiteX0" fmla="*/ 242787 w 2307565"/>
                <a:gd name="connsiteY0" fmla="*/ 0 h 485574"/>
                <a:gd name="connsiteX1" fmla="*/ 247547 w 2307565"/>
                <a:gd name="connsiteY1" fmla="*/ 480 h 485574"/>
                <a:gd name="connsiteX2" fmla="*/ 247547 w 2307565"/>
                <a:gd name="connsiteY2" fmla="*/ 0 h 485574"/>
                <a:gd name="connsiteX3" fmla="*/ 2307565 w 2307565"/>
                <a:gd name="connsiteY3" fmla="*/ 0 h 485574"/>
                <a:gd name="connsiteX4" fmla="*/ 2307565 w 2307565"/>
                <a:gd name="connsiteY4" fmla="*/ 485573 h 485574"/>
                <a:gd name="connsiteX5" fmla="*/ 247547 w 2307565"/>
                <a:gd name="connsiteY5" fmla="*/ 485573 h 485574"/>
                <a:gd name="connsiteX6" fmla="*/ 247547 w 2307565"/>
                <a:gd name="connsiteY6" fmla="*/ 485094 h 485574"/>
                <a:gd name="connsiteX7" fmla="*/ 242787 w 2307565"/>
                <a:gd name="connsiteY7" fmla="*/ 485574 h 485574"/>
                <a:gd name="connsiteX8" fmla="*/ 0 w 2307565"/>
                <a:gd name="connsiteY8" fmla="*/ 242787 h 485574"/>
                <a:gd name="connsiteX9" fmla="*/ 242787 w 2307565"/>
                <a:gd name="connsiteY9" fmla="*/ 0 h 485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07565" h="485574">
                  <a:moveTo>
                    <a:pt x="242787" y="0"/>
                  </a:moveTo>
                  <a:lnTo>
                    <a:pt x="247547" y="480"/>
                  </a:lnTo>
                  <a:lnTo>
                    <a:pt x="247547" y="0"/>
                  </a:lnTo>
                  <a:lnTo>
                    <a:pt x="2307565" y="0"/>
                  </a:lnTo>
                  <a:lnTo>
                    <a:pt x="2307565" y="485573"/>
                  </a:lnTo>
                  <a:lnTo>
                    <a:pt x="247547" y="485573"/>
                  </a:lnTo>
                  <a:lnTo>
                    <a:pt x="247547" y="485094"/>
                  </a:lnTo>
                  <a:lnTo>
                    <a:pt x="242787" y="485574"/>
                  </a:lnTo>
                  <a:cubicBezTo>
                    <a:pt x="108699" y="485574"/>
                    <a:pt x="0" y="376875"/>
                    <a:pt x="0" y="242787"/>
                  </a:cubicBezTo>
                  <a:cubicBezTo>
                    <a:pt x="0" y="108699"/>
                    <a:pt x="108699" y="0"/>
                    <a:pt x="242787" y="0"/>
                  </a:cubicBezTo>
                  <a:close/>
                </a:path>
              </a:pathLst>
            </a:custGeom>
            <a:solidFill>
              <a:srgbClr val="010812">
                <a:alpha val="50196"/>
              </a:srgbClr>
            </a:solidFill>
            <a:ln w="9525">
              <a:solidFill>
                <a:srgbClr val="6C5427"/>
              </a:solidFill>
            </a:ln>
            <a:effectLst>
              <a:outerShdw blurRad="63500" sx="102000" sy="102000" algn="ctr" rotWithShape="0">
                <a:prstClr val="black">
                  <a:alpha val="8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8AF3B812-2329-4F71-8E9E-73BB69D9AB9C}"/>
                </a:ext>
              </a:extLst>
            </p:cNvPr>
            <p:cNvGrpSpPr/>
            <p:nvPr/>
          </p:nvGrpSpPr>
          <p:grpSpPr>
            <a:xfrm>
              <a:off x="5072061" y="6038268"/>
              <a:ext cx="2145496" cy="371475"/>
              <a:chOff x="5060166" y="6133518"/>
              <a:chExt cx="2145496" cy="371475"/>
            </a:xfrm>
          </p:grpSpPr>
          <p:sp>
            <p:nvSpPr>
              <p:cNvPr id="48" name="타원 47">
                <a:extLst>
                  <a:ext uri="{FF2B5EF4-FFF2-40B4-BE49-F238E27FC236}">
                    <a16:creationId xmlns:a16="http://schemas.microsoft.com/office/drawing/2014/main" id="{113AAA5F-A436-4B68-BC69-42C747051961}"/>
                  </a:ext>
                </a:extLst>
              </p:cNvPr>
              <p:cNvSpPr/>
              <p:nvPr/>
            </p:nvSpPr>
            <p:spPr>
              <a:xfrm>
                <a:off x="5060166" y="6133518"/>
                <a:ext cx="371475" cy="371475"/>
              </a:xfrm>
              <a:prstGeom prst="ellipse">
                <a:avLst/>
              </a:prstGeom>
              <a:solidFill>
                <a:srgbClr val="1E2328"/>
              </a:solidFill>
              <a:ln w="28575">
                <a:gradFill flip="none" rotWithShape="1">
                  <a:gsLst>
                    <a:gs pos="23000">
                      <a:srgbClr val="C4A25C"/>
                    </a:gs>
                    <a:gs pos="0">
                      <a:srgbClr val="E0CFAE"/>
                    </a:gs>
                    <a:gs pos="48000">
                      <a:srgbClr val="BC9033"/>
                    </a:gs>
                    <a:gs pos="100000">
                      <a:srgbClr val="6C5427"/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E0CFAE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맑은 고딕" panose="020B0503020000020004" pitchFamily="50" charset="-127"/>
                    <a:cs typeface="Arial" panose="020B0604020202020204" pitchFamily="34" charset="0"/>
                  </a:rPr>
                  <a:t>X</a:t>
                </a:r>
                <a:endParaRPr kumimoji="0" lang="ko-KR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E0CFAE"/>
                  </a:solidFill>
                  <a:effectLst/>
                  <a:uLnTx/>
                  <a:uFillTx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49" name="자유형 21">
                <a:extLst>
                  <a:ext uri="{FF2B5EF4-FFF2-40B4-BE49-F238E27FC236}">
                    <a16:creationId xmlns:a16="http://schemas.microsoft.com/office/drawing/2014/main" id="{5E406609-75D0-4FBA-ADE5-215FD859DDE3}"/>
                  </a:ext>
                </a:extLst>
              </p:cNvPr>
              <p:cNvSpPr/>
              <p:nvPr/>
            </p:nvSpPr>
            <p:spPr>
              <a:xfrm>
                <a:off x="5431641" y="6133518"/>
                <a:ext cx="1774021" cy="371475"/>
              </a:xfrm>
              <a:custGeom>
                <a:avLst/>
                <a:gdLst>
                  <a:gd name="connsiteX0" fmla="*/ 2 w 1774021"/>
                  <a:gd name="connsiteY0" fmla="*/ 0 h 371475"/>
                  <a:gd name="connsiteX1" fmla="*/ 1588284 w 1774021"/>
                  <a:gd name="connsiteY1" fmla="*/ 0 h 371475"/>
                  <a:gd name="connsiteX2" fmla="*/ 1774021 w 1774021"/>
                  <a:gd name="connsiteY2" fmla="*/ 185738 h 371475"/>
                  <a:gd name="connsiteX3" fmla="*/ 1588284 w 1774021"/>
                  <a:gd name="connsiteY3" fmla="*/ 371475 h 371475"/>
                  <a:gd name="connsiteX4" fmla="*/ 0 w 1774021"/>
                  <a:gd name="connsiteY4" fmla="*/ 371475 h 371475"/>
                  <a:gd name="connsiteX5" fmla="*/ 16957 w 1774021"/>
                  <a:gd name="connsiteY5" fmla="*/ 357485 h 371475"/>
                  <a:gd name="connsiteX6" fmla="*/ 88097 w 1774021"/>
                  <a:gd name="connsiteY6" fmla="*/ 185737 h 371475"/>
                  <a:gd name="connsiteX7" fmla="*/ 16957 w 1774021"/>
                  <a:gd name="connsiteY7" fmla="*/ 13990 h 371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74021" h="371475">
                    <a:moveTo>
                      <a:pt x="2" y="0"/>
                    </a:moveTo>
                    <a:lnTo>
                      <a:pt x="1588284" y="0"/>
                    </a:lnTo>
                    <a:lnTo>
                      <a:pt x="1774021" y="185738"/>
                    </a:lnTo>
                    <a:lnTo>
                      <a:pt x="1588284" y="371475"/>
                    </a:lnTo>
                    <a:lnTo>
                      <a:pt x="0" y="371475"/>
                    </a:lnTo>
                    <a:lnTo>
                      <a:pt x="16957" y="357485"/>
                    </a:lnTo>
                    <a:cubicBezTo>
                      <a:pt x="60911" y="313531"/>
                      <a:pt x="88097" y="252809"/>
                      <a:pt x="88097" y="185737"/>
                    </a:cubicBezTo>
                    <a:cubicBezTo>
                      <a:pt x="88097" y="118666"/>
                      <a:pt x="60911" y="57944"/>
                      <a:pt x="16957" y="13990"/>
                    </a:cubicBezTo>
                    <a:close/>
                  </a:path>
                </a:pathLst>
              </a:custGeom>
              <a:solidFill>
                <a:srgbClr val="1E2328"/>
              </a:solidFill>
              <a:ln w="28575">
                <a:gradFill flip="none" rotWithShape="1">
                  <a:gsLst>
                    <a:gs pos="0">
                      <a:srgbClr val="0496AB"/>
                    </a:gs>
                    <a:gs pos="100000">
                      <a:srgbClr val="007598"/>
                    </a:gs>
                  </a:gsLst>
                  <a:lin ang="54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90000"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3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A3C7C7"/>
                    </a:solidFill>
                    <a:effectLst/>
                    <a:uLnTx/>
                    <a:uFillTx/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확인</a:t>
                </a:r>
              </a:p>
            </p:txBody>
          </p:sp>
        </p:grp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4CACA3F9-E8F1-4051-AB88-EBDC86DC864E}"/>
              </a:ext>
            </a:extLst>
          </p:cNvPr>
          <p:cNvGrpSpPr/>
          <p:nvPr/>
        </p:nvGrpSpPr>
        <p:grpSpPr>
          <a:xfrm>
            <a:off x="311289" y="199972"/>
            <a:ext cx="2082661" cy="438248"/>
            <a:chOff x="5010147" y="5981226"/>
            <a:chExt cx="2307565" cy="485575"/>
          </a:xfrm>
        </p:grpSpPr>
        <p:sp>
          <p:nvSpPr>
            <p:cNvPr id="52" name="자유형 84">
              <a:extLst>
                <a:ext uri="{FF2B5EF4-FFF2-40B4-BE49-F238E27FC236}">
                  <a16:creationId xmlns:a16="http://schemas.microsoft.com/office/drawing/2014/main" id="{F3C96E19-9BFE-4938-B31B-932B30DDD050}"/>
                </a:ext>
              </a:extLst>
            </p:cNvPr>
            <p:cNvSpPr/>
            <p:nvPr/>
          </p:nvSpPr>
          <p:spPr>
            <a:xfrm>
              <a:off x="5010147" y="5981226"/>
              <a:ext cx="2307565" cy="485575"/>
            </a:xfrm>
            <a:custGeom>
              <a:avLst/>
              <a:gdLst>
                <a:gd name="connsiteX0" fmla="*/ 242787 w 2307565"/>
                <a:gd name="connsiteY0" fmla="*/ 0 h 485574"/>
                <a:gd name="connsiteX1" fmla="*/ 247547 w 2307565"/>
                <a:gd name="connsiteY1" fmla="*/ 480 h 485574"/>
                <a:gd name="connsiteX2" fmla="*/ 247547 w 2307565"/>
                <a:gd name="connsiteY2" fmla="*/ 0 h 485574"/>
                <a:gd name="connsiteX3" fmla="*/ 2307565 w 2307565"/>
                <a:gd name="connsiteY3" fmla="*/ 0 h 485574"/>
                <a:gd name="connsiteX4" fmla="*/ 2307565 w 2307565"/>
                <a:gd name="connsiteY4" fmla="*/ 485573 h 485574"/>
                <a:gd name="connsiteX5" fmla="*/ 247547 w 2307565"/>
                <a:gd name="connsiteY5" fmla="*/ 485573 h 485574"/>
                <a:gd name="connsiteX6" fmla="*/ 247547 w 2307565"/>
                <a:gd name="connsiteY6" fmla="*/ 485094 h 485574"/>
                <a:gd name="connsiteX7" fmla="*/ 242787 w 2307565"/>
                <a:gd name="connsiteY7" fmla="*/ 485574 h 485574"/>
                <a:gd name="connsiteX8" fmla="*/ 0 w 2307565"/>
                <a:gd name="connsiteY8" fmla="*/ 242787 h 485574"/>
                <a:gd name="connsiteX9" fmla="*/ 242787 w 2307565"/>
                <a:gd name="connsiteY9" fmla="*/ 0 h 485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07565" h="485574">
                  <a:moveTo>
                    <a:pt x="242787" y="0"/>
                  </a:moveTo>
                  <a:lnTo>
                    <a:pt x="247547" y="480"/>
                  </a:lnTo>
                  <a:lnTo>
                    <a:pt x="247547" y="0"/>
                  </a:lnTo>
                  <a:lnTo>
                    <a:pt x="2307565" y="0"/>
                  </a:lnTo>
                  <a:lnTo>
                    <a:pt x="2307565" y="485573"/>
                  </a:lnTo>
                  <a:lnTo>
                    <a:pt x="247547" y="485573"/>
                  </a:lnTo>
                  <a:lnTo>
                    <a:pt x="247547" y="485094"/>
                  </a:lnTo>
                  <a:lnTo>
                    <a:pt x="242787" y="485574"/>
                  </a:lnTo>
                  <a:cubicBezTo>
                    <a:pt x="108699" y="485574"/>
                    <a:pt x="0" y="376875"/>
                    <a:pt x="0" y="242787"/>
                  </a:cubicBezTo>
                  <a:cubicBezTo>
                    <a:pt x="0" y="108699"/>
                    <a:pt x="108699" y="0"/>
                    <a:pt x="242787" y="0"/>
                  </a:cubicBezTo>
                  <a:close/>
                </a:path>
              </a:pathLst>
            </a:custGeom>
            <a:solidFill>
              <a:srgbClr val="010812">
                <a:alpha val="50196"/>
              </a:srgbClr>
            </a:solidFill>
            <a:ln w="9525">
              <a:solidFill>
                <a:srgbClr val="6C5427"/>
              </a:solidFill>
            </a:ln>
            <a:effectLst>
              <a:outerShdw blurRad="63500" sx="102000" sy="102000" algn="ctr" rotWithShape="0">
                <a:prstClr val="black">
                  <a:alpha val="8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2A43903F-BA9D-47D7-884D-A4CD5239BCDA}"/>
                </a:ext>
              </a:extLst>
            </p:cNvPr>
            <p:cNvGrpSpPr/>
            <p:nvPr/>
          </p:nvGrpSpPr>
          <p:grpSpPr>
            <a:xfrm>
              <a:off x="5072061" y="6038268"/>
              <a:ext cx="2145496" cy="371476"/>
              <a:chOff x="5060167" y="6133518"/>
              <a:chExt cx="2145495" cy="371475"/>
            </a:xfrm>
          </p:grpSpPr>
          <p:sp>
            <p:nvSpPr>
              <p:cNvPr id="54" name="타원 53">
                <a:extLst>
                  <a:ext uri="{FF2B5EF4-FFF2-40B4-BE49-F238E27FC236}">
                    <a16:creationId xmlns:a16="http://schemas.microsoft.com/office/drawing/2014/main" id="{6E446EF2-BE41-4FE8-B2DB-17E794E285F5}"/>
                  </a:ext>
                </a:extLst>
              </p:cNvPr>
              <p:cNvSpPr/>
              <p:nvPr/>
            </p:nvSpPr>
            <p:spPr>
              <a:xfrm>
                <a:off x="5060167" y="6133518"/>
                <a:ext cx="371475" cy="371475"/>
              </a:xfrm>
              <a:prstGeom prst="ellipse">
                <a:avLst/>
              </a:prstGeom>
              <a:solidFill>
                <a:srgbClr val="1E2328"/>
              </a:solidFill>
              <a:ln w="28575">
                <a:gradFill flip="none" rotWithShape="1">
                  <a:gsLst>
                    <a:gs pos="23000">
                      <a:srgbClr val="C4A25C"/>
                    </a:gs>
                    <a:gs pos="0">
                      <a:srgbClr val="E0CFAE"/>
                    </a:gs>
                    <a:gs pos="48000">
                      <a:srgbClr val="BC9033"/>
                    </a:gs>
                    <a:gs pos="100000">
                      <a:srgbClr val="6C5427"/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E0CFAE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맑은 고딕" panose="020B0503020000020004" pitchFamily="50" charset="-127"/>
                    <a:cs typeface="Arial" panose="020B0604020202020204" pitchFamily="34" charset="0"/>
                  </a:rPr>
                  <a:t>!</a:t>
                </a:r>
                <a:endParaRPr kumimoji="0" lang="ko-KR" altLang="en-US" sz="1500" b="0" i="0" u="none" strike="noStrike" kern="1200" cap="none" spc="0" normalizeH="0" baseline="0" noProof="0" dirty="0">
                  <a:ln>
                    <a:noFill/>
                  </a:ln>
                  <a:solidFill>
                    <a:srgbClr val="E0CFAE"/>
                  </a:solidFill>
                  <a:effectLst/>
                  <a:uLnTx/>
                  <a:uFillTx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56" name="자유형 87">
                <a:extLst>
                  <a:ext uri="{FF2B5EF4-FFF2-40B4-BE49-F238E27FC236}">
                    <a16:creationId xmlns:a16="http://schemas.microsoft.com/office/drawing/2014/main" id="{4E8B0BB2-CCF7-4B33-AF30-D2BD7B5066E3}"/>
                  </a:ext>
                </a:extLst>
              </p:cNvPr>
              <p:cNvSpPr/>
              <p:nvPr/>
            </p:nvSpPr>
            <p:spPr>
              <a:xfrm>
                <a:off x="5431641" y="6133518"/>
                <a:ext cx="1774021" cy="371475"/>
              </a:xfrm>
              <a:custGeom>
                <a:avLst/>
                <a:gdLst>
                  <a:gd name="connsiteX0" fmla="*/ 2 w 1774021"/>
                  <a:gd name="connsiteY0" fmla="*/ 0 h 371475"/>
                  <a:gd name="connsiteX1" fmla="*/ 1588284 w 1774021"/>
                  <a:gd name="connsiteY1" fmla="*/ 0 h 371475"/>
                  <a:gd name="connsiteX2" fmla="*/ 1774021 w 1774021"/>
                  <a:gd name="connsiteY2" fmla="*/ 185738 h 371475"/>
                  <a:gd name="connsiteX3" fmla="*/ 1588284 w 1774021"/>
                  <a:gd name="connsiteY3" fmla="*/ 371475 h 371475"/>
                  <a:gd name="connsiteX4" fmla="*/ 0 w 1774021"/>
                  <a:gd name="connsiteY4" fmla="*/ 371475 h 371475"/>
                  <a:gd name="connsiteX5" fmla="*/ 16957 w 1774021"/>
                  <a:gd name="connsiteY5" fmla="*/ 357485 h 371475"/>
                  <a:gd name="connsiteX6" fmla="*/ 88097 w 1774021"/>
                  <a:gd name="connsiteY6" fmla="*/ 185737 h 371475"/>
                  <a:gd name="connsiteX7" fmla="*/ 16957 w 1774021"/>
                  <a:gd name="connsiteY7" fmla="*/ 13990 h 371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74021" h="371475">
                    <a:moveTo>
                      <a:pt x="2" y="0"/>
                    </a:moveTo>
                    <a:lnTo>
                      <a:pt x="1588284" y="0"/>
                    </a:lnTo>
                    <a:lnTo>
                      <a:pt x="1774021" y="185738"/>
                    </a:lnTo>
                    <a:lnTo>
                      <a:pt x="1588284" y="371475"/>
                    </a:lnTo>
                    <a:lnTo>
                      <a:pt x="0" y="371475"/>
                    </a:lnTo>
                    <a:lnTo>
                      <a:pt x="16957" y="357485"/>
                    </a:lnTo>
                    <a:cubicBezTo>
                      <a:pt x="60911" y="313531"/>
                      <a:pt x="88097" y="252809"/>
                      <a:pt x="88097" y="185737"/>
                    </a:cubicBezTo>
                    <a:cubicBezTo>
                      <a:pt x="88097" y="118666"/>
                      <a:pt x="60911" y="57944"/>
                      <a:pt x="16957" y="13990"/>
                    </a:cubicBezTo>
                    <a:close/>
                  </a:path>
                </a:pathLst>
              </a:custGeom>
              <a:solidFill>
                <a:srgbClr val="1E2328"/>
              </a:solidFill>
              <a:ln w="28575">
                <a:gradFill flip="none" rotWithShape="1">
                  <a:gsLst>
                    <a:gs pos="0">
                      <a:srgbClr val="0496AB"/>
                    </a:gs>
                    <a:gs pos="100000">
                      <a:srgbClr val="007598"/>
                    </a:gs>
                  </a:gsLst>
                  <a:lin ang="54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90000"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3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A3C7C7"/>
                    </a:solidFill>
                    <a:effectLst/>
                    <a:uLnTx/>
                    <a:uFillTx/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데이터 시각화</a:t>
                </a:r>
              </a:p>
            </p:txBody>
          </p: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94C30DC1-81B8-4A9D-8C0F-67C39F2A9376}"/>
              </a:ext>
            </a:extLst>
          </p:cNvPr>
          <p:cNvGrpSpPr/>
          <p:nvPr/>
        </p:nvGrpSpPr>
        <p:grpSpPr>
          <a:xfrm>
            <a:off x="3455830" y="1031816"/>
            <a:ext cx="3050116" cy="1143000"/>
            <a:chOff x="2273300" y="1031816"/>
            <a:chExt cx="3050116" cy="1143000"/>
          </a:xfrm>
        </p:grpSpPr>
        <p:pic>
          <p:nvPicPr>
            <p:cNvPr id="86" name="그림 85">
              <a:extLst>
                <a:ext uri="{FF2B5EF4-FFF2-40B4-BE49-F238E27FC236}">
                  <a16:creationId xmlns:a16="http://schemas.microsoft.com/office/drawing/2014/main" id="{90E66DA4-3C6E-44DA-B209-B28BC478AA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22207" b="37989" l="5947" r="14554"/>
                      </a14:imgEffect>
                    </a14:imgLayer>
                  </a14:imgProps>
                </a:ext>
              </a:extLst>
            </a:blip>
            <a:srcRect l="5897" t="22262" r="85920" b="62008"/>
            <a:stretch/>
          </p:blipFill>
          <p:spPr>
            <a:xfrm>
              <a:off x="2273300" y="1138856"/>
              <a:ext cx="911225" cy="981295"/>
            </a:xfrm>
            <a:prstGeom prst="rect">
              <a:avLst/>
            </a:prstGeom>
            <a:effectLst>
              <a:outerShdw blurRad="25400" sx="105000" sy="105000" algn="ctr" rotWithShape="0">
                <a:prstClr val="black"/>
              </a:outerShdw>
            </a:effectLst>
          </p:spPr>
        </p:pic>
        <p:pic>
          <p:nvPicPr>
            <p:cNvPr id="87" name="그림 86">
              <a:extLst>
                <a:ext uri="{FF2B5EF4-FFF2-40B4-BE49-F238E27FC236}">
                  <a16:creationId xmlns:a16="http://schemas.microsoft.com/office/drawing/2014/main" id="{56F2217B-1D58-424D-9863-7400A1F7B9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5000" l="19620" r="89241"/>
                      </a14:imgEffect>
                    </a14:imgLayer>
                  </a14:imgProps>
                </a:ext>
              </a:extLst>
            </a:blip>
            <a:srcRect l="24392" r="16537"/>
            <a:stretch/>
          </p:blipFill>
          <p:spPr>
            <a:xfrm>
              <a:off x="4434416" y="1031816"/>
              <a:ext cx="889000" cy="1143000"/>
            </a:xfrm>
            <a:prstGeom prst="rect">
              <a:avLst/>
            </a:prstGeom>
            <a:effectLst>
              <a:outerShdw blurRad="25400" sx="105000" sy="105000" algn="ctr" rotWithShape="0">
                <a:prstClr val="black"/>
              </a:outerShdw>
            </a:effectLst>
          </p:spPr>
        </p:pic>
      </p:grpSp>
      <p:sp>
        <p:nvSpPr>
          <p:cNvPr id="89" name="TextBox 88">
            <a:extLst>
              <a:ext uri="{FF2B5EF4-FFF2-40B4-BE49-F238E27FC236}">
                <a16:creationId xmlns:a16="http://schemas.microsoft.com/office/drawing/2014/main" id="{A21BE004-C29D-46DB-A872-EF327DA1BE58}"/>
              </a:ext>
            </a:extLst>
          </p:cNvPr>
          <p:cNvSpPr txBox="1"/>
          <p:nvPr/>
        </p:nvSpPr>
        <p:spPr>
          <a:xfrm>
            <a:off x="3172114" y="2090360"/>
            <a:ext cx="1478656" cy="709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E8E1CF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E8E1CF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번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E8E1CF"/>
              </a:solidFill>
              <a:effectLst/>
              <a:uLnTx/>
              <a:uFillTx/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 dirty="0">
                <a:solidFill>
                  <a:srgbClr val="E8E1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분석 데이터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srgbClr val="E8E1CF"/>
              </a:solidFill>
              <a:effectLst/>
              <a:uLnTx/>
              <a:uFillTx/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CEBF6AEE-CC4B-4903-8D6F-5F41E91F177D}"/>
              </a:ext>
            </a:extLst>
          </p:cNvPr>
          <p:cNvSpPr txBox="1"/>
          <p:nvPr/>
        </p:nvSpPr>
        <p:spPr>
          <a:xfrm>
            <a:off x="4650770" y="2090360"/>
            <a:ext cx="2744094" cy="709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E8E1CF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E8E1CF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번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E8E1CF"/>
              </a:solidFill>
              <a:effectLst/>
              <a:uLnTx/>
              <a:uFillTx/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E8E1CF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데이터 </a:t>
            </a:r>
            <a:r>
              <a:rPr kumimoji="0" lang="ko-KR" alt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E8E1CF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전처리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srgbClr val="E8E1CF"/>
              </a:solidFill>
              <a:effectLst/>
              <a:uLnTx/>
              <a:uFillTx/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CEC2549B-B8A8-47BA-A654-2490A4D692CB}"/>
              </a:ext>
            </a:extLst>
          </p:cNvPr>
          <p:cNvSpPr txBox="1"/>
          <p:nvPr/>
        </p:nvSpPr>
        <p:spPr>
          <a:xfrm>
            <a:off x="7365957" y="2090360"/>
            <a:ext cx="1653405" cy="709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E8E1CF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3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E8E1CF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번</a:t>
            </a:r>
          </a:p>
          <a:p>
            <a:pPr marL="0" marR="0" lvl="0" indent="0" algn="ctr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 dirty="0">
                <a:solidFill>
                  <a:srgbClr val="E8E1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데이터 시각화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srgbClr val="E8E1CF"/>
              </a:solidFill>
              <a:effectLst/>
              <a:uLnTx/>
              <a:uFillTx/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cxnSp>
        <p:nvCxnSpPr>
          <p:cNvPr id="92" name="직선 연결선 91">
            <a:extLst>
              <a:ext uri="{FF2B5EF4-FFF2-40B4-BE49-F238E27FC236}">
                <a16:creationId xmlns:a16="http://schemas.microsoft.com/office/drawing/2014/main" id="{1E44CF07-CD0E-4566-B67F-044FEF3CEE09}"/>
              </a:ext>
            </a:extLst>
          </p:cNvPr>
          <p:cNvCxnSpPr/>
          <p:nvPr/>
        </p:nvCxnSpPr>
        <p:spPr>
          <a:xfrm>
            <a:off x="1041400" y="3020811"/>
            <a:ext cx="10109200" cy="0"/>
          </a:xfrm>
          <a:prstGeom prst="line">
            <a:avLst/>
          </a:prstGeom>
          <a:ln w="12700">
            <a:solidFill>
              <a:srgbClr val="50676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4" name="그림 93">
            <a:extLst>
              <a:ext uri="{FF2B5EF4-FFF2-40B4-BE49-F238E27FC236}">
                <a16:creationId xmlns:a16="http://schemas.microsoft.com/office/drawing/2014/main" id="{E3085794-6DEC-40A9-B801-7B68F675B60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375" b="96094" l="9804" r="89542"/>
                    </a14:imgEffect>
                  </a14:imgLayer>
                </a14:imgProps>
              </a:ext>
            </a:extLst>
          </a:blip>
          <a:srcRect l="22972" t="15109" r="13411" b="7026"/>
          <a:stretch/>
        </p:blipFill>
        <p:spPr>
          <a:xfrm>
            <a:off x="7709271" y="1203325"/>
            <a:ext cx="927100" cy="949326"/>
          </a:xfrm>
          <a:prstGeom prst="rect">
            <a:avLst/>
          </a:prstGeom>
          <a:effectLst>
            <a:outerShdw blurRad="25400" sx="105000" sy="105000" algn="ctr" rotWithShape="0">
              <a:prstClr val="black"/>
            </a:outerShdw>
          </a:effectLst>
        </p:spPr>
      </p:pic>
      <p:pic>
        <p:nvPicPr>
          <p:cNvPr id="95" name="그림 94">
            <a:extLst>
              <a:ext uri="{FF2B5EF4-FFF2-40B4-BE49-F238E27FC236}">
                <a16:creationId xmlns:a16="http://schemas.microsoft.com/office/drawing/2014/main" id="{CF463E7F-D093-4213-B8CD-D07E1AD87B88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28136" t="16107" r="17197" b="8564"/>
          <a:stretch/>
        </p:blipFill>
        <p:spPr>
          <a:xfrm>
            <a:off x="7694954" y="1212560"/>
            <a:ext cx="937261" cy="982980"/>
          </a:xfrm>
          <a:prstGeom prst="rect">
            <a:avLst/>
          </a:prstGeom>
          <a:effectLst>
            <a:outerShdw blurRad="25400" sx="105000" sy="105000" algn="ctr" rotWithShape="0">
              <a:prstClr val="black"/>
            </a:outerShdw>
          </a:effectLst>
        </p:spPr>
      </p:pic>
      <p:sp>
        <p:nvSpPr>
          <p:cNvPr id="96" name="모서리가 둥근 직사각형 66">
            <a:extLst>
              <a:ext uri="{FF2B5EF4-FFF2-40B4-BE49-F238E27FC236}">
                <a16:creationId xmlns:a16="http://schemas.microsoft.com/office/drawing/2014/main" id="{EB1A3A13-E69B-4B5D-A3A6-2FEB2A1BB8F1}"/>
              </a:ext>
            </a:extLst>
          </p:cNvPr>
          <p:cNvSpPr/>
          <p:nvPr/>
        </p:nvSpPr>
        <p:spPr>
          <a:xfrm>
            <a:off x="6659605" y="2241615"/>
            <a:ext cx="3159126" cy="1739937"/>
          </a:xfrm>
          <a:prstGeom prst="roundRect">
            <a:avLst>
              <a:gd name="adj" fmla="val 50000"/>
            </a:avLst>
          </a:prstGeom>
          <a:solidFill>
            <a:srgbClr val="FFFFFF">
              <a:alpha val="30000"/>
            </a:srgbClr>
          </a:solidFill>
          <a:effectLst>
            <a:softEdge rad="635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97" name="그림 96">
            <a:extLst>
              <a:ext uri="{FF2B5EF4-FFF2-40B4-BE49-F238E27FC236}">
                <a16:creationId xmlns:a16="http://schemas.microsoft.com/office/drawing/2014/main" id="{5FD2CFE1-9708-4EE7-A791-D4CB6E6FF3CF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9847" t="9506" r="9847" b="9506"/>
          <a:stretch/>
        </p:blipFill>
        <p:spPr>
          <a:xfrm>
            <a:off x="3455833" y="1172578"/>
            <a:ext cx="907382" cy="908108"/>
          </a:xfrm>
          <a:prstGeom prst="rect">
            <a:avLst/>
          </a:prstGeom>
          <a:effectLst>
            <a:outerShdw blurRad="25400" sx="105000" sy="105000" algn="ctr" rotWithShape="0">
              <a:prstClr val="black"/>
            </a:outerShdw>
          </a:effectLst>
        </p:spPr>
      </p:pic>
      <p:sp>
        <p:nvSpPr>
          <p:cNvPr id="98" name="TextBox 97">
            <a:extLst>
              <a:ext uri="{FF2B5EF4-FFF2-40B4-BE49-F238E27FC236}">
                <a16:creationId xmlns:a16="http://schemas.microsoft.com/office/drawing/2014/main" id="{5DC814BA-B143-450D-A6DB-BDB95664A0CD}"/>
              </a:ext>
            </a:extLst>
          </p:cNvPr>
          <p:cNvSpPr txBox="1"/>
          <p:nvPr/>
        </p:nvSpPr>
        <p:spPr>
          <a:xfrm>
            <a:off x="3070753" y="257175"/>
            <a:ext cx="12858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DCCB9A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주제선정</a:t>
            </a: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EBABD0FB-AEE1-4A64-A90F-7D3D7CE6D788}"/>
              </a:ext>
            </a:extLst>
          </p:cNvPr>
          <p:cNvSpPr/>
          <p:nvPr/>
        </p:nvSpPr>
        <p:spPr>
          <a:xfrm>
            <a:off x="4506089" y="-3401"/>
            <a:ext cx="1544405" cy="838200"/>
          </a:xfrm>
          <a:prstGeom prst="rect">
            <a:avLst/>
          </a:prstGeom>
          <a:gradFill flip="none" rotWithShape="1">
            <a:gsLst>
              <a:gs pos="0">
                <a:srgbClr val="E0CFAE">
                  <a:alpha val="30000"/>
                </a:srgbClr>
              </a:gs>
              <a:gs pos="48000">
                <a:srgbClr val="E0CFAE">
                  <a:alpha val="10000"/>
                </a:srgbClr>
              </a:gs>
              <a:gs pos="100000">
                <a:srgbClr val="E0CFAE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F1AB9791-5DDE-4D7D-9794-F202145791D3}"/>
              </a:ext>
            </a:extLst>
          </p:cNvPr>
          <p:cNvSpPr txBox="1"/>
          <p:nvPr/>
        </p:nvSpPr>
        <p:spPr>
          <a:xfrm>
            <a:off x="3070753" y="257175"/>
            <a:ext cx="12858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DCCB9A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주제선정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E40CF915-D9BC-4F77-B6E3-09FC90F4C8DD}"/>
              </a:ext>
            </a:extLst>
          </p:cNvPr>
          <p:cNvSpPr txBox="1"/>
          <p:nvPr/>
        </p:nvSpPr>
        <p:spPr>
          <a:xfrm>
            <a:off x="6141506" y="254289"/>
            <a:ext cx="12858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dirty="0">
                <a:solidFill>
                  <a:srgbClr val="DCCB9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분석 결과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DCCB9A"/>
              </a:solidFill>
              <a:effectLst/>
              <a:uLnTx/>
              <a:uFillTx/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679561AC-7D24-4BCF-9431-D5A3F667F5F6}"/>
              </a:ext>
            </a:extLst>
          </p:cNvPr>
          <p:cNvSpPr txBox="1"/>
          <p:nvPr/>
        </p:nvSpPr>
        <p:spPr>
          <a:xfrm>
            <a:off x="4410840" y="254289"/>
            <a:ext cx="17327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E8E1CF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데이터</a:t>
            </a:r>
            <a:r>
              <a:rPr lang="en-US" altLang="ko-KR" sz="2000" b="1" dirty="0">
                <a:solidFill>
                  <a:srgbClr val="E8E1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kumimoji="0" lang="ko-KR" alt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E8E1CF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전처리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E8E1CF"/>
              </a:solidFill>
              <a:effectLst/>
              <a:uLnTx/>
              <a:uFillTx/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24936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/>
          <p:cNvCxnSpPr/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12700">
            <a:solidFill>
              <a:srgbClr val="2D38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3" name="그룹 72"/>
          <p:cNvGrpSpPr/>
          <p:nvPr/>
        </p:nvGrpSpPr>
        <p:grpSpPr>
          <a:xfrm>
            <a:off x="3455830" y="1031816"/>
            <a:ext cx="3050116" cy="1143000"/>
            <a:chOff x="2273300" y="1031816"/>
            <a:chExt cx="3050116" cy="1143000"/>
          </a:xfrm>
        </p:grpSpPr>
        <p:pic>
          <p:nvPicPr>
            <p:cNvPr id="55" name="그림 54"/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2207" b="37989" l="5947" r="14554"/>
                      </a14:imgEffect>
                    </a14:imgLayer>
                  </a14:imgProps>
                </a:ext>
              </a:extLst>
            </a:blip>
            <a:srcRect l="5897" t="22262" r="85920" b="62008"/>
            <a:stretch/>
          </p:blipFill>
          <p:spPr>
            <a:xfrm>
              <a:off x="2273300" y="1138856"/>
              <a:ext cx="911225" cy="981295"/>
            </a:xfrm>
            <a:prstGeom prst="rect">
              <a:avLst/>
            </a:prstGeom>
            <a:effectLst>
              <a:outerShdw blurRad="25400" sx="105000" sy="105000" algn="ctr" rotWithShape="0">
                <a:prstClr val="black"/>
              </a:outerShdw>
            </a:effectLst>
          </p:spPr>
        </p:pic>
        <p:pic>
          <p:nvPicPr>
            <p:cNvPr id="57" name="그림 56"/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5000" l="19620" r="89241"/>
                      </a14:imgEffect>
                    </a14:imgLayer>
                  </a14:imgProps>
                </a:ext>
              </a:extLst>
            </a:blip>
            <a:srcRect l="24392" r="16537"/>
            <a:stretch/>
          </p:blipFill>
          <p:spPr>
            <a:xfrm>
              <a:off x="4434416" y="1031816"/>
              <a:ext cx="889000" cy="1143000"/>
            </a:xfrm>
            <a:prstGeom prst="rect">
              <a:avLst/>
            </a:prstGeom>
            <a:effectLst>
              <a:outerShdw blurRad="25400" sx="105000" sy="105000" algn="ctr" rotWithShape="0">
                <a:prstClr val="black"/>
              </a:outerShdw>
            </a:effectLst>
          </p:spPr>
        </p:pic>
      </p:grpSp>
      <p:sp>
        <p:nvSpPr>
          <p:cNvPr id="67" name="모서리가 둥근 직사각형 66"/>
          <p:cNvSpPr/>
          <p:nvPr/>
        </p:nvSpPr>
        <p:spPr>
          <a:xfrm>
            <a:off x="2154901" y="2232379"/>
            <a:ext cx="3159126" cy="1739937"/>
          </a:xfrm>
          <a:prstGeom prst="roundRect">
            <a:avLst>
              <a:gd name="adj" fmla="val 50000"/>
            </a:avLst>
          </a:prstGeom>
          <a:solidFill>
            <a:srgbClr val="FFFFFF">
              <a:alpha val="30000"/>
            </a:srgbClr>
          </a:solidFill>
          <a:effectLst>
            <a:softEdge rad="635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3172114" y="2090360"/>
            <a:ext cx="1478656" cy="709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E8E1CF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E8E1CF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번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E8E1CF"/>
              </a:solidFill>
              <a:effectLst/>
              <a:uLnTx/>
              <a:uFillTx/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E8E1CF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선정 동기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srgbClr val="E8E1CF"/>
              </a:solidFill>
              <a:effectLst/>
              <a:uLnTx/>
              <a:uFillTx/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4650770" y="2090360"/>
            <a:ext cx="2744094" cy="709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E8E1CF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E8E1CF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번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E8E1CF"/>
              </a:solidFill>
              <a:effectLst/>
              <a:uLnTx/>
              <a:uFillTx/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E8E1CF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리그 오브 레전드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E8E1CF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?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7472122" y="2090360"/>
            <a:ext cx="1478656" cy="709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E8E1CF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3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E8E1CF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번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E8E1CF"/>
              </a:solidFill>
              <a:effectLst/>
              <a:uLnTx/>
              <a:uFillTx/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E8E1CF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목표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srgbClr val="E8E1CF"/>
              </a:solidFill>
              <a:effectLst/>
              <a:uLnTx/>
              <a:uFillTx/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63" name="그림 62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704"/>
          <a:stretch/>
        </p:blipFill>
        <p:spPr>
          <a:xfrm>
            <a:off x="0" y="3020811"/>
            <a:ext cx="12192000" cy="3860799"/>
          </a:xfrm>
          <a:prstGeom prst="rect">
            <a:avLst/>
          </a:prstGeom>
        </p:spPr>
      </p:pic>
      <p:cxnSp>
        <p:nvCxnSpPr>
          <p:cNvPr id="65" name="직선 연결선 64"/>
          <p:cNvCxnSpPr/>
          <p:nvPr/>
        </p:nvCxnSpPr>
        <p:spPr>
          <a:xfrm>
            <a:off x="1041400" y="3020811"/>
            <a:ext cx="10109200" cy="0"/>
          </a:xfrm>
          <a:prstGeom prst="line">
            <a:avLst/>
          </a:prstGeom>
          <a:ln w="12700">
            <a:solidFill>
              <a:srgbClr val="50676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그룹 39"/>
          <p:cNvGrpSpPr/>
          <p:nvPr/>
        </p:nvGrpSpPr>
        <p:grpSpPr>
          <a:xfrm>
            <a:off x="5145252" y="6207016"/>
            <a:ext cx="1901496" cy="400126"/>
            <a:chOff x="5010147" y="5981218"/>
            <a:chExt cx="2307565" cy="485574"/>
          </a:xfrm>
        </p:grpSpPr>
        <p:sp>
          <p:nvSpPr>
            <p:cNvPr id="39" name="자유형 38"/>
            <p:cNvSpPr/>
            <p:nvPr/>
          </p:nvSpPr>
          <p:spPr>
            <a:xfrm>
              <a:off x="5010147" y="5981218"/>
              <a:ext cx="2307565" cy="485574"/>
            </a:xfrm>
            <a:custGeom>
              <a:avLst/>
              <a:gdLst>
                <a:gd name="connsiteX0" fmla="*/ 242787 w 2307565"/>
                <a:gd name="connsiteY0" fmla="*/ 0 h 485574"/>
                <a:gd name="connsiteX1" fmla="*/ 247547 w 2307565"/>
                <a:gd name="connsiteY1" fmla="*/ 480 h 485574"/>
                <a:gd name="connsiteX2" fmla="*/ 247547 w 2307565"/>
                <a:gd name="connsiteY2" fmla="*/ 0 h 485574"/>
                <a:gd name="connsiteX3" fmla="*/ 2307565 w 2307565"/>
                <a:gd name="connsiteY3" fmla="*/ 0 h 485574"/>
                <a:gd name="connsiteX4" fmla="*/ 2307565 w 2307565"/>
                <a:gd name="connsiteY4" fmla="*/ 485573 h 485574"/>
                <a:gd name="connsiteX5" fmla="*/ 247547 w 2307565"/>
                <a:gd name="connsiteY5" fmla="*/ 485573 h 485574"/>
                <a:gd name="connsiteX6" fmla="*/ 247547 w 2307565"/>
                <a:gd name="connsiteY6" fmla="*/ 485094 h 485574"/>
                <a:gd name="connsiteX7" fmla="*/ 242787 w 2307565"/>
                <a:gd name="connsiteY7" fmla="*/ 485574 h 485574"/>
                <a:gd name="connsiteX8" fmla="*/ 0 w 2307565"/>
                <a:gd name="connsiteY8" fmla="*/ 242787 h 485574"/>
                <a:gd name="connsiteX9" fmla="*/ 242787 w 2307565"/>
                <a:gd name="connsiteY9" fmla="*/ 0 h 485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07565" h="485574">
                  <a:moveTo>
                    <a:pt x="242787" y="0"/>
                  </a:moveTo>
                  <a:lnTo>
                    <a:pt x="247547" y="480"/>
                  </a:lnTo>
                  <a:lnTo>
                    <a:pt x="247547" y="0"/>
                  </a:lnTo>
                  <a:lnTo>
                    <a:pt x="2307565" y="0"/>
                  </a:lnTo>
                  <a:lnTo>
                    <a:pt x="2307565" y="485573"/>
                  </a:lnTo>
                  <a:lnTo>
                    <a:pt x="247547" y="485573"/>
                  </a:lnTo>
                  <a:lnTo>
                    <a:pt x="247547" y="485094"/>
                  </a:lnTo>
                  <a:lnTo>
                    <a:pt x="242787" y="485574"/>
                  </a:lnTo>
                  <a:cubicBezTo>
                    <a:pt x="108699" y="485574"/>
                    <a:pt x="0" y="376875"/>
                    <a:pt x="0" y="242787"/>
                  </a:cubicBezTo>
                  <a:cubicBezTo>
                    <a:pt x="0" y="108699"/>
                    <a:pt x="108699" y="0"/>
                    <a:pt x="242787" y="0"/>
                  </a:cubicBezTo>
                  <a:close/>
                </a:path>
              </a:pathLst>
            </a:custGeom>
            <a:solidFill>
              <a:srgbClr val="010812">
                <a:alpha val="50196"/>
              </a:srgbClr>
            </a:solidFill>
            <a:ln w="9525">
              <a:solidFill>
                <a:srgbClr val="6C5427"/>
              </a:solidFill>
            </a:ln>
            <a:effectLst>
              <a:outerShdw blurRad="63500" sx="102000" sy="102000" algn="ctr" rotWithShape="0">
                <a:prstClr val="black">
                  <a:alpha val="8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23" name="그룹 22"/>
            <p:cNvGrpSpPr/>
            <p:nvPr/>
          </p:nvGrpSpPr>
          <p:grpSpPr>
            <a:xfrm>
              <a:off x="5072061" y="6038268"/>
              <a:ext cx="2145496" cy="371475"/>
              <a:chOff x="5060166" y="6133518"/>
              <a:chExt cx="2145496" cy="371475"/>
            </a:xfrm>
          </p:grpSpPr>
          <p:sp>
            <p:nvSpPr>
              <p:cNvPr id="19" name="타원 18"/>
              <p:cNvSpPr/>
              <p:nvPr/>
            </p:nvSpPr>
            <p:spPr>
              <a:xfrm>
                <a:off x="5060166" y="6133518"/>
                <a:ext cx="371475" cy="371475"/>
              </a:xfrm>
              <a:prstGeom prst="ellipse">
                <a:avLst/>
              </a:prstGeom>
              <a:solidFill>
                <a:srgbClr val="1E2328"/>
              </a:solidFill>
              <a:ln w="28575">
                <a:gradFill flip="none" rotWithShape="1">
                  <a:gsLst>
                    <a:gs pos="23000">
                      <a:srgbClr val="C4A25C"/>
                    </a:gs>
                    <a:gs pos="0">
                      <a:srgbClr val="E0CFAE"/>
                    </a:gs>
                    <a:gs pos="48000">
                      <a:srgbClr val="BC9033"/>
                    </a:gs>
                    <a:gs pos="100000">
                      <a:srgbClr val="6C5427"/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E0CFAE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맑은 고딕" panose="020B0503020000020004" pitchFamily="50" charset="-127"/>
                    <a:cs typeface="Arial" panose="020B0604020202020204" pitchFamily="34" charset="0"/>
                  </a:rPr>
                  <a:t>X</a:t>
                </a:r>
                <a:endParaRPr kumimoji="0" lang="ko-KR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E0CFAE"/>
                  </a:solidFill>
                  <a:effectLst/>
                  <a:uLnTx/>
                  <a:uFillTx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22" name="자유형 21"/>
              <p:cNvSpPr/>
              <p:nvPr/>
            </p:nvSpPr>
            <p:spPr>
              <a:xfrm>
                <a:off x="5431641" y="6133518"/>
                <a:ext cx="1774021" cy="371475"/>
              </a:xfrm>
              <a:custGeom>
                <a:avLst/>
                <a:gdLst>
                  <a:gd name="connsiteX0" fmla="*/ 2 w 1774021"/>
                  <a:gd name="connsiteY0" fmla="*/ 0 h 371475"/>
                  <a:gd name="connsiteX1" fmla="*/ 1588284 w 1774021"/>
                  <a:gd name="connsiteY1" fmla="*/ 0 h 371475"/>
                  <a:gd name="connsiteX2" fmla="*/ 1774021 w 1774021"/>
                  <a:gd name="connsiteY2" fmla="*/ 185738 h 371475"/>
                  <a:gd name="connsiteX3" fmla="*/ 1588284 w 1774021"/>
                  <a:gd name="connsiteY3" fmla="*/ 371475 h 371475"/>
                  <a:gd name="connsiteX4" fmla="*/ 0 w 1774021"/>
                  <a:gd name="connsiteY4" fmla="*/ 371475 h 371475"/>
                  <a:gd name="connsiteX5" fmla="*/ 16957 w 1774021"/>
                  <a:gd name="connsiteY5" fmla="*/ 357485 h 371475"/>
                  <a:gd name="connsiteX6" fmla="*/ 88097 w 1774021"/>
                  <a:gd name="connsiteY6" fmla="*/ 185737 h 371475"/>
                  <a:gd name="connsiteX7" fmla="*/ 16957 w 1774021"/>
                  <a:gd name="connsiteY7" fmla="*/ 13990 h 371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74021" h="371475">
                    <a:moveTo>
                      <a:pt x="2" y="0"/>
                    </a:moveTo>
                    <a:lnTo>
                      <a:pt x="1588284" y="0"/>
                    </a:lnTo>
                    <a:lnTo>
                      <a:pt x="1774021" y="185738"/>
                    </a:lnTo>
                    <a:lnTo>
                      <a:pt x="1588284" y="371475"/>
                    </a:lnTo>
                    <a:lnTo>
                      <a:pt x="0" y="371475"/>
                    </a:lnTo>
                    <a:lnTo>
                      <a:pt x="16957" y="357485"/>
                    </a:lnTo>
                    <a:cubicBezTo>
                      <a:pt x="60911" y="313531"/>
                      <a:pt x="88097" y="252809"/>
                      <a:pt x="88097" y="185737"/>
                    </a:cubicBezTo>
                    <a:cubicBezTo>
                      <a:pt x="88097" y="118666"/>
                      <a:pt x="60911" y="57944"/>
                      <a:pt x="16957" y="13990"/>
                    </a:cubicBezTo>
                    <a:close/>
                  </a:path>
                </a:pathLst>
              </a:custGeom>
              <a:solidFill>
                <a:srgbClr val="1E2328"/>
              </a:solidFill>
              <a:ln w="28575">
                <a:gradFill flip="none" rotWithShape="1">
                  <a:gsLst>
                    <a:gs pos="0">
                      <a:srgbClr val="0496AB"/>
                    </a:gs>
                    <a:gs pos="100000">
                      <a:srgbClr val="007598"/>
                    </a:gs>
                  </a:gsLst>
                  <a:lin ang="54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90000"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3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A3C7C7"/>
                    </a:solidFill>
                    <a:effectLst/>
                    <a:uLnTx/>
                    <a:uFillTx/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확인</a:t>
                </a:r>
              </a:p>
            </p:txBody>
          </p:sp>
        </p:grpSp>
      </p:grpSp>
      <p:sp>
        <p:nvSpPr>
          <p:cNvPr id="74" name="직사각형 73"/>
          <p:cNvSpPr/>
          <p:nvPr/>
        </p:nvSpPr>
        <p:spPr>
          <a:xfrm>
            <a:off x="3166003" y="14752"/>
            <a:ext cx="1095376" cy="838200"/>
          </a:xfrm>
          <a:prstGeom prst="rect">
            <a:avLst/>
          </a:prstGeom>
          <a:gradFill flip="none" rotWithShape="1">
            <a:gsLst>
              <a:gs pos="0">
                <a:srgbClr val="E0CFAE">
                  <a:alpha val="30000"/>
                </a:srgbClr>
              </a:gs>
              <a:gs pos="48000">
                <a:srgbClr val="E0CFAE">
                  <a:alpha val="10000"/>
                </a:srgbClr>
              </a:gs>
              <a:gs pos="100000">
                <a:srgbClr val="E0CFAE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84" name="그룹 83"/>
          <p:cNvGrpSpPr/>
          <p:nvPr/>
        </p:nvGrpSpPr>
        <p:grpSpPr>
          <a:xfrm>
            <a:off x="311289" y="199972"/>
            <a:ext cx="2082661" cy="438248"/>
            <a:chOff x="5010147" y="5981226"/>
            <a:chExt cx="2307565" cy="485575"/>
          </a:xfrm>
        </p:grpSpPr>
        <p:sp>
          <p:nvSpPr>
            <p:cNvPr id="85" name="자유형 84"/>
            <p:cNvSpPr/>
            <p:nvPr/>
          </p:nvSpPr>
          <p:spPr>
            <a:xfrm>
              <a:off x="5010147" y="5981226"/>
              <a:ext cx="2307565" cy="485575"/>
            </a:xfrm>
            <a:custGeom>
              <a:avLst/>
              <a:gdLst>
                <a:gd name="connsiteX0" fmla="*/ 242787 w 2307565"/>
                <a:gd name="connsiteY0" fmla="*/ 0 h 485574"/>
                <a:gd name="connsiteX1" fmla="*/ 247547 w 2307565"/>
                <a:gd name="connsiteY1" fmla="*/ 480 h 485574"/>
                <a:gd name="connsiteX2" fmla="*/ 247547 w 2307565"/>
                <a:gd name="connsiteY2" fmla="*/ 0 h 485574"/>
                <a:gd name="connsiteX3" fmla="*/ 2307565 w 2307565"/>
                <a:gd name="connsiteY3" fmla="*/ 0 h 485574"/>
                <a:gd name="connsiteX4" fmla="*/ 2307565 w 2307565"/>
                <a:gd name="connsiteY4" fmla="*/ 485573 h 485574"/>
                <a:gd name="connsiteX5" fmla="*/ 247547 w 2307565"/>
                <a:gd name="connsiteY5" fmla="*/ 485573 h 485574"/>
                <a:gd name="connsiteX6" fmla="*/ 247547 w 2307565"/>
                <a:gd name="connsiteY6" fmla="*/ 485094 h 485574"/>
                <a:gd name="connsiteX7" fmla="*/ 242787 w 2307565"/>
                <a:gd name="connsiteY7" fmla="*/ 485574 h 485574"/>
                <a:gd name="connsiteX8" fmla="*/ 0 w 2307565"/>
                <a:gd name="connsiteY8" fmla="*/ 242787 h 485574"/>
                <a:gd name="connsiteX9" fmla="*/ 242787 w 2307565"/>
                <a:gd name="connsiteY9" fmla="*/ 0 h 485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07565" h="485574">
                  <a:moveTo>
                    <a:pt x="242787" y="0"/>
                  </a:moveTo>
                  <a:lnTo>
                    <a:pt x="247547" y="480"/>
                  </a:lnTo>
                  <a:lnTo>
                    <a:pt x="247547" y="0"/>
                  </a:lnTo>
                  <a:lnTo>
                    <a:pt x="2307565" y="0"/>
                  </a:lnTo>
                  <a:lnTo>
                    <a:pt x="2307565" y="485573"/>
                  </a:lnTo>
                  <a:lnTo>
                    <a:pt x="247547" y="485573"/>
                  </a:lnTo>
                  <a:lnTo>
                    <a:pt x="247547" y="485094"/>
                  </a:lnTo>
                  <a:lnTo>
                    <a:pt x="242787" y="485574"/>
                  </a:lnTo>
                  <a:cubicBezTo>
                    <a:pt x="108699" y="485574"/>
                    <a:pt x="0" y="376875"/>
                    <a:pt x="0" y="242787"/>
                  </a:cubicBezTo>
                  <a:cubicBezTo>
                    <a:pt x="0" y="108699"/>
                    <a:pt x="108699" y="0"/>
                    <a:pt x="242787" y="0"/>
                  </a:cubicBezTo>
                  <a:close/>
                </a:path>
              </a:pathLst>
            </a:custGeom>
            <a:solidFill>
              <a:srgbClr val="010812">
                <a:alpha val="50196"/>
              </a:srgbClr>
            </a:solidFill>
            <a:ln w="9525">
              <a:solidFill>
                <a:srgbClr val="6C5427"/>
              </a:solidFill>
            </a:ln>
            <a:effectLst>
              <a:outerShdw blurRad="63500" sx="102000" sy="102000" algn="ctr" rotWithShape="0">
                <a:prstClr val="black">
                  <a:alpha val="8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86" name="그룹 85"/>
            <p:cNvGrpSpPr/>
            <p:nvPr/>
          </p:nvGrpSpPr>
          <p:grpSpPr>
            <a:xfrm>
              <a:off x="5072059" y="6038268"/>
              <a:ext cx="2145496" cy="371476"/>
              <a:chOff x="5060167" y="6133518"/>
              <a:chExt cx="2145496" cy="371475"/>
            </a:xfrm>
          </p:grpSpPr>
          <p:sp>
            <p:nvSpPr>
              <p:cNvPr id="87" name="타원 86"/>
              <p:cNvSpPr/>
              <p:nvPr/>
            </p:nvSpPr>
            <p:spPr>
              <a:xfrm>
                <a:off x="5060167" y="6133518"/>
                <a:ext cx="371475" cy="371475"/>
              </a:xfrm>
              <a:prstGeom prst="ellipse">
                <a:avLst/>
              </a:prstGeom>
              <a:solidFill>
                <a:srgbClr val="1E2328"/>
              </a:solidFill>
              <a:ln w="28575">
                <a:gradFill flip="none" rotWithShape="1">
                  <a:gsLst>
                    <a:gs pos="23000">
                      <a:srgbClr val="C4A25C"/>
                    </a:gs>
                    <a:gs pos="0">
                      <a:srgbClr val="E0CFAE"/>
                    </a:gs>
                    <a:gs pos="48000">
                      <a:srgbClr val="BC9033"/>
                    </a:gs>
                    <a:gs pos="100000">
                      <a:srgbClr val="6C5427"/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E0CFAE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맑은 고딕" panose="020B0503020000020004" pitchFamily="50" charset="-127"/>
                    <a:cs typeface="Arial" panose="020B0604020202020204" pitchFamily="34" charset="0"/>
                  </a:rPr>
                  <a:t>!</a:t>
                </a:r>
                <a:endParaRPr kumimoji="0" lang="ko-KR" altLang="en-US" sz="1500" b="0" i="0" u="none" strike="noStrike" kern="1200" cap="none" spc="0" normalizeH="0" baseline="0" noProof="0" dirty="0">
                  <a:ln>
                    <a:noFill/>
                  </a:ln>
                  <a:solidFill>
                    <a:srgbClr val="E0CFAE"/>
                  </a:solidFill>
                  <a:effectLst/>
                  <a:uLnTx/>
                  <a:uFillTx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88" name="자유형 87"/>
              <p:cNvSpPr/>
              <p:nvPr/>
            </p:nvSpPr>
            <p:spPr>
              <a:xfrm>
                <a:off x="5431641" y="6133518"/>
                <a:ext cx="1774021" cy="371475"/>
              </a:xfrm>
              <a:custGeom>
                <a:avLst/>
                <a:gdLst>
                  <a:gd name="connsiteX0" fmla="*/ 2 w 1774021"/>
                  <a:gd name="connsiteY0" fmla="*/ 0 h 371475"/>
                  <a:gd name="connsiteX1" fmla="*/ 1588284 w 1774021"/>
                  <a:gd name="connsiteY1" fmla="*/ 0 h 371475"/>
                  <a:gd name="connsiteX2" fmla="*/ 1774021 w 1774021"/>
                  <a:gd name="connsiteY2" fmla="*/ 185738 h 371475"/>
                  <a:gd name="connsiteX3" fmla="*/ 1588284 w 1774021"/>
                  <a:gd name="connsiteY3" fmla="*/ 371475 h 371475"/>
                  <a:gd name="connsiteX4" fmla="*/ 0 w 1774021"/>
                  <a:gd name="connsiteY4" fmla="*/ 371475 h 371475"/>
                  <a:gd name="connsiteX5" fmla="*/ 16957 w 1774021"/>
                  <a:gd name="connsiteY5" fmla="*/ 357485 h 371475"/>
                  <a:gd name="connsiteX6" fmla="*/ 88097 w 1774021"/>
                  <a:gd name="connsiteY6" fmla="*/ 185737 h 371475"/>
                  <a:gd name="connsiteX7" fmla="*/ 16957 w 1774021"/>
                  <a:gd name="connsiteY7" fmla="*/ 13990 h 371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74021" h="371475">
                    <a:moveTo>
                      <a:pt x="2" y="0"/>
                    </a:moveTo>
                    <a:lnTo>
                      <a:pt x="1588284" y="0"/>
                    </a:lnTo>
                    <a:lnTo>
                      <a:pt x="1774021" y="185738"/>
                    </a:lnTo>
                    <a:lnTo>
                      <a:pt x="1588284" y="371475"/>
                    </a:lnTo>
                    <a:lnTo>
                      <a:pt x="0" y="371475"/>
                    </a:lnTo>
                    <a:lnTo>
                      <a:pt x="16957" y="357485"/>
                    </a:lnTo>
                    <a:cubicBezTo>
                      <a:pt x="60911" y="313531"/>
                      <a:pt x="88097" y="252809"/>
                      <a:pt x="88097" y="185737"/>
                    </a:cubicBezTo>
                    <a:cubicBezTo>
                      <a:pt x="88097" y="118666"/>
                      <a:pt x="60911" y="57944"/>
                      <a:pt x="16957" y="13990"/>
                    </a:cubicBezTo>
                    <a:close/>
                  </a:path>
                </a:pathLst>
              </a:custGeom>
              <a:solidFill>
                <a:srgbClr val="1E2328"/>
              </a:solidFill>
              <a:ln w="28575">
                <a:gradFill flip="none" rotWithShape="1">
                  <a:gsLst>
                    <a:gs pos="0">
                      <a:srgbClr val="0496AB"/>
                    </a:gs>
                    <a:gs pos="100000">
                      <a:srgbClr val="007598"/>
                    </a:gs>
                  </a:gsLst>
                  <a:lin ang="54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90000"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3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A3C7C7"/>
                    </a:solidFill>
                    <a:effectLst/>
                    <a:uLnTx/>
                    <a:uFillTx/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선정 동기</a:t>
                </a:r>
              </a:p>
            </p:txBody>
          </p:sp>
        </p:grpSp>
      </p:grpSp>
      <p:pic>
        <p:nvPicPr>
          <p:cNvPr id="90" name="그림 89"/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375" b="96094" l="9804" r="89542"/>
                    </a14:imgEffect>
                  </a14:imgLayer>
                </a14:imgProps>
              </a:ext>
            </a:extLst>
          </a:blip>
          <a:srcRect l="22972" t="15109" r="13411" b="7026"/>
          <a:stretch/>
        </p:blipFill>
        <p:spPr>
          <a:xfrm>
            <a:off x="7709271" y="1203325"/>
            <a:ext cx="927100" cy="949326"/>
          </a:xfrm>
          <a:prstGeom prst="rect">
            <a:avLst/>
          </a:prstGeom>
          <a:effectLst>
            <a:outerShdw blurRad="25400" sx="105000" sy="105000" algn="ctr" rotWithShape="0">
              <a:prstClr val="black"/>
            </a:outerShdw>
          </a:effectLst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45111AA9-45A4-4199-8FA6-92B735ACB4C6}"/>
              </a:ext>
            </a:extLst>
          </p:cNvPr>
          <p:cNvSpPr txBox="1"/>
          <p:nvPr/>
        </p:nvSpPr>
        <p:spPr>
          <a:xfrm>
            <a:off x="3070753" y="257175"/>
            <a:ext cx="12858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E8E1CF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주제선정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BBD5E8F-5313-4759-8DE0-3C9F36725403}"/>
              </a:ext>
            </a:extLst>
          </p:cNvPr>
          <p:cNvSpPr txBox="1"/>
          <p:nvPr/>
        </p:nvSpPr>
        <p:spPr>
          <a:xfrm>
            <a:off x="6141506" y="254289"/>
            <a:ext cx="12858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dirty="0">
                <a:solidFill>
                  <a:srgbClr val="DCCB9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분석 결과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DCCB9A"/>
              </a:solidFill>
              <a:effectLst/>
              <a:uLnTx/>
              <a:uFillTx/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7058BAC4-70E0-4921-91F4-47788FB25B10}"/>
              </a:ext>
            </a:extLst>
          </p:cNvPr>
          <p:cNvSpPr/>
          <p:nvPr/>
        </p:nvSpPr>
        <p:spPr>
          <a:xfrm>
            <a:off x="3166003" y="14752"/>
            <a:ext cx="1095376" cy="838200"/>
          </a:xfrm>
          <a:prstGeom prst="rect">
            <a:avLst/>
          </a:prstGeom>
          <a:gradFill flip="none" rotWithShape="1">
            <a:gsLst>
              <a:gs pos="0">
                <a:srgbClr val="E0CFAE">
                  <a:alpha val="30000"/>
                </a:srgbClr>
              </a:gs>
              <a:gs pos="48000">
                <a:srgbClr val="E0CFAE">
                  <a:alpha val="10000"/>
                </a:srgbClr>
              </a:gs>
              <a:gs pos="100000">
                <a:srgbClr val="E0CFAE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B73221D-8834-4A0B-ACEE-F661439495BE}"/>
              </a:ext>
            </a:extLst>
          </p:cNvPr>
          <p:cNvSpPr txBox="1"/>
          <p:nvPr/>
        </p:nvSpPr>
        <p:spPr>
          <a:xfrm>
            <a:off x="4410840" y="254289"/>
            <a:ext cx="17327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DCCB9A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데이터</a:t>
            </a:r>
            <a:r>
              <a:rPr lang="en-US" altLang="ko-KR" sz="2000" b="1" dirty="0">
                <a:solidFill>
                  <a:srgbClr val="DCCB9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kumimoji="0" lang="ko-KR" alt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DCCB9A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전처리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DCCB9A"/>
              </a:solidFill>
              <a:effectLst/>
              <a:uLnTx/>
              <a:uFillTx/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758315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D60F8092-0924-425F-9280-81324E40EC9D}"/>
              </a:ext>
            </a:extLst>
          </p:cNvPr>
          <p:cNvCxnSpPr/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12700">
            <a:solidFill>
              <a:srgbClr val="2D38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4CACA3F9-E8F1-4051-AB88-EBDC86DC864E}"/>
              </a:ext>
            </a:extLst>
          </p:cNvPr>
          <p:cNvGrpSpPr/>
          <p:nvPr/>
        </p:nvGrpSpPr>
        <p:grpSpPr>
          <a:xfrm>
            <a:off x="311289" y="199972"/>
            <a:ext cx="2082661" cy="438248"/>
            <a:chOff x="5010147" y="5981226"/>
            <a:chExt cx="2307565" cy="485575"/>
          </a:xfrm>
        </p:grpSpPr>
        <p:sp>
          <p:nvSpPr>
            <p:cNvPr id="52" name="자유형 84">
              <a:extLst>
                <a:ext uri="{FF2B5EF4-FFF2-40B4-BE49-F238E27FC236}">
                  <a16:creationId xmlns:a16="http://schemas.microsoft.com/office/drawing/2014/main" id="{F3C96E19-9BFE-4938-B31B-932B30DDD050}"/>
                </a:ext>
              </a:extLst>
            </p:cNvPr>
            <p:cNvSpPr/>
            <p:nvPr/>
          </p:nvSpPr>
          <p:spPr>
            <a:xfrm>
              <a:off x="5010147" y="5981226"/>
              <a:ext cx="2307565" cy="485575"/>
            </a:xfrm>
            <a:custGeom>
              <a:avLst/>
              <a:gdLst>
                <a:gd name="connsiteX0" fmla="*/ 242787 w 2307565"/>
                <a:gd name="connsiteY0" fmla="*/ 0 h 485574"/>
                <a:gd name="connsiteX1" fmla="*/ 247547 w 2307565"/>
                <a:gd name="connsiteY1" fmla="*/ 480 h 485574"/>
                <a:gd name="connsiteX2" fmla="*/ 247547 w 2307565"/>
                <a:gd name="connsiteY2" fmla="*/ 0 h 485574"/>
                <a:gd name="connsiteX3" fmla="*/ 2307565 w 2307565"/>
                <a:gd name="connsiteY3" fmla="*/ 0 h 485574"/>
                <a:gd name="connsiteX4" fmla="*/ 2307565 w 2307565"/>
                <a:gd name="connsiteY4" fmla="*/ 485573 h 485574"/>
                <a:gd name="connsiteX5" fmla="*/ 247547 w 2307565"/>
                <a:gd name="connsiteY5" fmla="*/ 485573 h 485574"/>
                <a:gd name="connsiteX6" fmla="*/ 247547 w 2307565"/>
                <a:gd name="connsiteY6" fmla="*/ 485094 h 485574"/>
                <a:gd name="connsiteX7" fmla="*/ 242787 w 2307565"/>
                <a:gd name="connsiteY7" fmla="*/ 485574 h 485574"/>
                <a:gd name="connsiteX8" fmla="*/ 0 w 2307565"/>
                <a:gd name="connsiteY8" fmla="*/ 242787 h 485574"/>
                <a:gd name="connsiteX9" fmla="*/ 242787 w 2307565"/>
                <a:gd name="connsiteY9" fmla="*/ 0 h 485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07565" h="485574">
                  <a:moveTo>
                    <a:pt x="242787" y="0"/>
                  </a:moveTo>
                  <a:lnTo>
                    <a:pt x="247547" y="480"/>
                  </a:lnTo>
                  <a:lnTo>
                    <a:pt x="247547" y="0"/>
                  </a:lnTo>
                  <a:lnTo>
                    <a:pt x="2307565" y="0"/>
                  </a:lnTo>
                  <a:lnTo>
                    <a:pt x="2307565" y="485573"/>
                  </a:lnTo>
                  <a:lnTo>
                    <a:pt x="247547" y="485573"/>
                  </a:lnTo>
                  <a:lnTo>
                    <a:pt x="247547" y="485094"/>
                  </a:lnTo>
                  <a:lnTo>
                    <a:pt x="242787" y="485574"/>
                  </a:lnTo>
                  <a:cubicBezTo>
                    <a:pt x="108699" y="485574"/>
                    <a:pt x="0" y="376875"/>
                    <a:pt x="0" y="242787"/>
                  </a:cubicBezTo>
                  <a:cubicBezTo>
                    <a:pt x="0" y="108699"/>
                    <a:pt x="108699" y="0"/>
                    <a:pt x="242787" y="0"/>
                  </a:cubicBezTo>
                  <a:close/>
                </a:path>
              </a:pathLst>
            </a:custGeom>
            <a:solidFill>
              <a:srgbClr val="010812">
                <a:alpha val="50196"/>
              </a:srgbClr>
            </a:solidFill>
            <a:ln w="9525">
              <a:solidFill>
                <a:srgbClr val="6C5427"/>
              </a:solidFill>
            </a:ln>
            <a:effectLst>
              <a:outerShdw blurRad="63500" sx="102000" sy="102000" algn="ctr" rotWithShape="0">
                <a:prstClr val="black">
                  <a:alpha val="8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2A43903F-BA9D-47D7-884D-A4CD5239BCDA}"/>
                </a:ext>
              </a:extLst>
            </p:cNvPr>
            <p:cNvGrpSpPr/>
            <p:nvPr/>
          </p:nvGrpSpPr>
          <p:grpSpPr>
            <a:xfrm>
              <a:off x="5072061" y="6038268"/>
              <a:ext cx="2145496" cy="371476"/>
              <a:chOff x="5060167" y="6133518"/>
              <a:chExt cx="2145495" cy="371475"/>
            </a:xfrm>
          </p:grpSpPr>
          <p:sp>
            <p:nvSpPr>
              <p:cNvPr id="54" name="타원 53">
                <a:extLst>
                  <a:ext uri="{FF2B5EF4-FFF2-40B4-BE49-F238E27FC236}">
                    <a16:creationId xmlns:a16="http://schemas.microsoft.com/office/drawing/2014/main" id="{6E446EF2-BE41-4FE8-B2DB-17E794E285F5}"/>
                  </a:ext>
                </a:extLst>
              </p:cNvPr>
              <p:cNvSpPr/>
              <p:nvPr/>
            </p:nvSpPr>
            <p:spPr>
              <a:xfrm>
                <a:off x="5060167" y="6133518"/>
                <a:ext cx="371475" cy="371475"/>
              </a:xfrm>
              <a:prstGeom prst="ellipse">
                <a:avLst/>
              </a:prstGeom>
              <a:solidFill>
                <a:srgbClr val="1E2328"/>
              </a:solidFill>
              <a:ln w="28575">
                <a:gradFill flip="none" rotWithShape="1">
                  <a:gsLst>
                    <a:gs pos="23000">
                      <a:srgbClr val="C4A25C"/>
                    </a:gs>
                    <a:gs pos="0">
                      <a:srgbClr val="E0CFAE"/>
                    </a:gs>
                    <a:gs pos="48000">
                      <a:srgbClr val="BC9033"/>
                    </a:gs>
                    <a:gs pos="100000">
                      <a:srgbClr val="6C5427"/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E0CFAE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맑은 고딕" panose="020B0503020000020004" pitchFamily="50" charset="-127"/>
                    <a:cs typeface="Arial" panose="020B0604020202020204" pitchFamily="34" charset="0"/>
                  </a:rPr>
                  <a:t>!</a:t>
                </a:r>
                <a:endParaRPr kumimoji="0" lang="ko-KR" altLang="en-US" sz="1500" b="0" i="0" u="none" strike="noStrike" kern="1200" cap="none" spc="0" normalizeH="0" baseline="0" noProof="0" dirty="0">
                  <a:ln>
                    <a:noFill/>
                  </a:ln>
                  <a:solidFill>
                    <a:srgbClr val="E0CFAE"/>
                  </a:solidFill>
                  <a:effectLst/>
                  <a:uLnTx/>
                  <a:uFillTx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56" name="자유형 87">
                <a:extLst>
                  <a:ext uri="{FF2B5EF4-FFF2-40B4-BE49-F238E27FC236}">
                    <a16:creationId xmlns:a16="http://schemas.microsoft.com/office/drawing/2014/main" id="{4E8B0BB2-CCF7-4B33-AF30-D2BD7B5066E3}"/>
                  </a:ext>
                </a:extLst>
              </p:cNvPr>
              <p:cNvSpPr/>
              <p:nvPr/>
            </p:nvSpPr>
            <p:spPr>
              <a:xfrm>
                <a:off x="5431641" y="6133518"/>
                <a:ext cx="1774021" cy="371475"/>
              </a:xfrm>
              <a:custGeom>
                <a:avLst/>
                <a:gdLst>
                  <a:gd name="connsiteX0" fmla="*/ 2 w 1774021"/>
                  <a:gd name="connsiteY0" fmla="*/ 0 h 371475"/>
                  <a:gd name="connsiteX1" fmla="*/ 1588284 w 1774021"/>
                  <a:gd name="connsiteY1" fmla="*/ 0 h 371475"/>
                  <a:gd name="connsiteX2" fmla="*/ 1774021 w 1774021"/>
                  <a:gd name="connsiteY2" fmla="*/ 185738 h 371475"/>
                  <a:gd name="connsiteX3" fmla="*/ 1588284 w 1774021"/>
                  <a:gd name="connsiteY3" fmla="*/ 371475 h 371475"/>
                  <a:gd name="connsiteX4" fmla="*/ 0 w 1774021"/>
                  <a:gd name="connsiteY4" fmla="*/ 371475 h 371475"/>
                  <a:gd name="connsiteX5" fmla="*/ 16957 w 1774021"/>
                  <a:gd name="connsiteY5" fmla="*/ 357485 h 371475"/>
                  <a:gd name="connsiteX6" fmla="*/ 88097 w 1774021"/>
                  <a:gd name="connsiteY6" fmla="*/ 185737 h 371475"/>
                  <a:gd name="connsiteX7" fmla="*/ 16957 w 1774021"/>
                  <a:gd name="connsiteY7" fmla="*/ 13990 h 371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74021" h="371475">
                    <a:moveTo>
                      <a:pt x="2" y="0"/>
                    </a:moveTo>
                    <a:lnTo>
                      <a:pt x="1588284" y="0"/>
                    </a:lnTo>
                    <a:lnTo>
                      <a:pt x="1774021" y="185738"/>
                    </a:lnTo>
                    <a:lnTo>
                      <a:pt x="1588284" y="371475"/>
                    </a:lnTo>
                    <a:lnTo>
                      <a:pt x="0" y="371475"/>
                    </a:lnTo>
                    <a:lnTo>
                      <a:pt x="16957" y="357485"/>
                    </a:lnTo>
                    <a:cubicBezTo>
                      <a:pt x="60911" y="313531"/>
                      <a:pt x="88097" y="252809"/>
                      <a:pt x="88097" y="185737"/>
                    </a:cubicBezTo>
                    <a:cubicBezTo>
                      <a:pt x="88097" y="118666"/>
                      <a:pt x="60911" y="57944"/>
                      <a:pt x="16957" y="13990"/>
                    </a:cubicBezTo>
                    <a:close/>
                  </a:path>
                </a:pathLst>
              </a:custGeom>
              <a:solidFill>
                <a:srgbClr val="1E2328"/>
              </a:solidFill>
              <a:ln w="28575">
                <a:gradFill flip="none" rotWithShape="1">
                  <a:gsLst>
                    <a:gs pos="0">
                      <a:srgbClr val="0496AB"/>
                    </a:gs>
                    <a:gs pos="100000">
                      <a:srgbClr val="007598"/>
                    </a:gs>
                  </a:gsLst>
                  <a:lin ang="54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90000"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3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A3C7C7"/>
                    </a:solidFill>
                    <a:effectLst/>
                    <a:uLnTx/>
                    <a:uFillTx/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데이터 시각화</a:t>
                </a:r>
              </a:p>
            </p:txBody>
          </p:sp>
        </p:grp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C7FB9E85-356C-4826-8877-EB90576817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2619" y="1714500"/>
            <a:ext cx="1885950" cy="43053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58C097E-E07C-4560-AFAB-AC482ADC6E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1612" y="1733550"/>
            <a:ext cx="1790700" cy="428625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1EA19C9-FC73-4D62-A16B-07CF1DD3E7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18108" y="1733550"/>
            <a:ext cx="1861582" cy="4301895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25BC1C38-1A8D-4966-BD39-A4783646B49D}"/>
              </a:ext>
            </a:extLst>
          </p:cNvPr>
          <p:cNvSpPr txBox="1"/>
          <p:nvPr/>
        </p:nvSpPr>
        <p:spPr>
          <a:xfrm>
            <a:off x="853015" y="1019116"/>
            <a:ext cx="188595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srgbClr val="BE9B3C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First Blood</a:t>
            </a:r>
            <a:endParaRPr kumimoji="0" lang="ko-KR" altLang="en-US" sz="2500" b="0" i="0" u="none" strike="noStrike" kern="1200" cap="none" spc="0" normalizeH="0" baseline="0" noProof="0" dirty="0">
              <a:ln>
                <a:noFill/>
              </a:ln>
              <a:solidFill>
                <a:srgbClr val="BE9B3C"/>
              </a:solidFill>
              <a:effectLst/>
              <a:uLnTx/>
              <a:uFillTx/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B71066E-8F87-4FBB-8457-72132EE9F477}"/>
              </a:ext>
            </a:extLst>
          </p:cNvPr>
          <p:cNvSpPr txBox="1"/>
          <p:nvPr/>
        </p:nvSpPr>
        <p:spPr>
          <a:xfrm>
            <a:off x="7372567" y="2929370"/>
            <a:ext cx="337332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•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시간이 지날수록 첫 </a:t>
            </a:r>
            <a:r>
              <a:rPr kumimoji="0" lang="ko-KR" alt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킬을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획득하고 승리한 경우의 수가 </a:t>
            </a:r>
            <a:r>
              <a:rPr kumimoji="0" lang="ko-KR" alt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적어짐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•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마찬가지로 첫 </a:t>
            </a:r>
            <a:r>
              <a:rPr lang="ko-KR" altLang="en-US" b="1" dirty="0" err="1">
                <a:solidFill>
                  <a:prstClr val="white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킬을</a:t>
            </a:r>
            <a:r>
              <a:rPr lang="ko-KR" altLang="en-US" b="1" dirty="0">
                <a:solidFill>
                  <a:prstClr val="white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획득하고 패배하는 경우의 수도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게임 시간이 지날수록 </a:t>
            </a:r>
            <a:r>
              <a:rPr kumimoji="0" lang="ko-KR" alt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적어짐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9C783BF-C832-471E-B9B1-A312C7B06B8F}"/>
              </a:ext>
            </a:extLst>
          </p:cNvPr>
          <p:cNvSpPr txBox="1"/>
          <p:nvPr/>
        </p:nvSpPr>
        <p:spPr>
          <a:xfrm>
            <a:off x="3070753" y="257175"/>
            <a:ext cx="12858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DCCB9A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주제선정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408FA62-0CEA-4CD0-AF45-3218DC75DB43}"/>
              </a:ext>
            </a:extLst>
          </p:cNvPr>
          <p:cNvSpPr/>
          <p:nvPr/>
        </p:nvSpPr>
        <p:spPr>
          <a:xfrm>
            <a:off x="4506089" y="-3401"/>
            <a:ext cx="1544405" cy="838200"/>
          </a:xfrm>
          <a:prstGeom prst="rect">
            <a:avLst/>
          </a:prstGeom>
          <a:gradFill flip="none" rotWithShape="1">
            <a:gsLst>
              <a:gs pos="0">
                <a:srgbClr val="E0CFAE">
                  <a:alpha val="30000"/>
                </a:srgbClr>
              </a:gs>
              <a:gs pos="48000">
                <a:srgbClr val="E0CFAE">
                  <a:alpha val="10000"/>
                </a:srgbClr>
              </a:gs>
              <a:gs pos="100000">
                <a:srgbClr val="E0CFAE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09F0D6B-FA44-43DE-BA8B-844582C4EBD0}"/>
              </a:ext>
            </a:extLst>
          </p:cNvPr>
          <p:cNvSpPr txBox="1"/>
          <p:nvPr/>
        </p:nvSpPr>
        <p:spPr>
          <a:xfrm>
            <a:off x="3070753" y="257175"/>
            <a:ext cx="12858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DCCB9A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주제선정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4EF396B-1F54-4435-B068-518B1028E401}"/>
              </a:ext>
            </a:extLst>
          </p:cNvPr>
          <p:cNvSpPr txBox="1"/>
          <p:nvPr/>
        </p:nvSpPr>
        <p:spPr>
          <a:xfrm>
            <a:off x="6141506" y="254289"/>
            <a:ext cx="12858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dirty="0">
                <a:solidFill>
                  <a:srgbClr val="DCCB9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분석 결과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DCCB9A"/>
              </a:solidFill>
              <a:effectLst/>
              <a:uLnTx/>
              <a:uFillTx/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0FE19E6-76E2-43E6-92B1-46A8F16EF2BB}"/>
              </a:ext>
            </a:extLst>
          </p:cNvPr>
          <p:cNvSpPr txBox="1"/>
          <p:nvPr/>
        </p:nvSpPr>
        <p:spPr>
          <a:xfrm>
            <a:off x="4410840" y="254289"/>
            <a:ext cx="17327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E8E1CF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데이터</a:t>
            </a:r>
            <a:r>
              <a:rPr lang="en-US" altLang="ko-KR" sz="2000" b="1" dirty="0">
                <a:solidFill>
                  <a:srgbClr val="E8E1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kumimoji="0" lang="ko-KR" alt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E8E1CF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전처리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E8E1CF"/>
              </a:solidFill>
              <a:effectLst/>
              <a:uLnTx/>
              <a:uFillTx/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790570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D60F8092-0924-425F-9280-81324E40EC9D}"/>
              </a:ext>
            </a:extLst>
          </p:cNvPr>
          <p:cNvCxnSpPr/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12700">
            <a:solidFill>
              <a:srgbClr val="2D38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4CACA3F9-E8F1-4051-AB88-EBDC86DC864E}"/>
              </a:ext>
            </a:extLst>
          </p:cNvPr>
          <p:cNvGrpSpPr/>
          <p:nvPr/>
        </p:nvGrpSpPr>
        <p:grpSpPr>
          <a:xfrm>
            <a:off x="311289" y="199972"/>
            <a:ext cx="2082661" cy="438248"/>
            <a:chOff x="5010147" y="5981226"/>
            <a:chExt cx="2307565" cy="485575"/>
          </a:xfrm>
        </p:grpSpPr>
        <p:sp>
          <p:nvSpPr>
            <p:cNvPr id="52" name="자유형 84">
              <a:extLst>
                <a:ext uri="{FF2B5EF4-FFF2-40B4-BE49-F238E27FC236}">
                  <a16:creationId xmlns:a16="http://schemas.microsoft.com/office/drawing/2014/main" id="{F3C96E19-9BFE-4938-B31B-932B30DDD050}"/>
                </a:ext>
              </a:extLst>
            </p:cNvPr>
            <p:cNvSpPr/>
            <p:nvPr/>
          </p:nvSpPr>
          <p:spPr>
            <a:xfrm>
              <a:off x="5010147" y="5981226"/>
              <a:ext cx="2307565" cy="485575"/>
            </a:xfrm>
            <a:custGeom>
              <a:avLst/>
              <a:gdLst>
                <a:gd name="connsiteX0" fmla="*/ 242787 w 2307565"/>
                <a:gd name="connsiteY0" fmla="*/ 0 h 485574"/>
                <a:gd name="connsiteX1" fmla="*/ 247547 w 2307565"/>
                <a:gd name="connsiteY1" fmla="*/ 480 h 485574"/>
                <a:gd name="connsiteX2" fmla="*/ 247547 w 2307565"/>
                <a:gd name="connsiteY2" fmla="*/ 0 h 485574"/>
                <a:gd name="connsiteX3" fmla="*/ 2307565 w 2307565"/>
                <a:gd name="connsiteY3" fmla="*/ 0 h 485574"/>
                <a:gd name="connsiteX4" fmla="*/ 2307565 w 2307565"/>
                <a:gd name="connsiteY4" fmla="*/ 485573 h 485574"/>
                <a:gd name="connsiteX5" fmla="*/ 247547 w 2307565"/>
                <a:gd name="connsiteY5" fmla="*/ 485573 h 485574"/>
                <a:gd name="connsiteX6" fmla="*/ 247547 w 2307565"/>
                <a:gd name="connsiteY6" fmla="*/ 485094 h 485574"/>
                <a:gd name="connsiteX7" fmla="*/ 242787 w 2307565"/>
                <a:gd name="connsiteY7" fmla="*/ 485574 h 485574"/>
                <a:gd name="connsiteX8" fmla="*/ 0 w 2307565"/>
                <a:gd name="connsiteY8" fmla="*/ 242787 h 485574"/>
                <a:gd name="connsiteX9" fmla="*/ 242787 w 2307565"/>
                <a:gd name="connsiteY9" fmla="*/ 0 h 485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07565" h="485574">
                  <a:moveTo>
                    <a:pt x="242787" y="0"/>
                  </a:moveTo>
                  <a:lnTo>
                    <a:pt x="247547" y="480"/>
                  </a:lnTo>
                  <a:lnTo>
                    <a:pt x="247547" y="0"/>
                  </a:lnTo>
                  <a:lnTo>
                    <a:pt x="2307565" y="0"/>
                  </a:lnTo>
                  <a:lnTo>
                    <a:pt x="2307565" y="485573"/>
                  </a:lnTo>
                  <a:lnTo>
                    <a:pt x="247547" y="485573"/>
                  </a:lnTo>
                  <a:lnTo>
                    <a:pt x="247547" y="485094"/>
                  </a:lnTo>
                  <a:lnTo>
                    <a:pt x="242787" y="485574"/>
                  </a:lnTo>
                  <a:cubicBezTo>
                    <a:pt x="108699" y="485574"/>
                    <a:pt x="0" y="376875"/>
                    <a:pt x="0" y="242787"/>
                  </a:cubicBezTo>
                  <a:cubicBezTo>
                    <a:pt x="0" y="108699"/>
                    <a:pt x="108699" y="0"/>
                    <a:pt x="242787" y="0"/>
                  </a:cubicBezTo>
                  <a:close/>
                </a:path>
              </a:pathLst>
            </a:custGeom>
            <a:solidFill>
              <a:srgbClr val="010812">
                <a:alpha val="50196"/>
              </a:srgbClr>
            </a:solidFill>
            <a:ln w="9525">
              <a:solidFill>
                <a:srgbClr val="6C5427"/>
              </a:solidFill>
            </a:ln>
            <a:effectLst>
              <a:outerShdw blurRad="63500" sx="102000" sy="102000" algn="ctr" rotWithShape="0">
                <a:prstClr val="black">
                  <a:alpha val="8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2A43903F-BA9D-47D7-884D-A4CD5239BCDA}"/>
                </a:ext>
              </a:extLst>
            </p:cNvPr>
            <p:cNvGrpSpPr/>
            <p:nvPr/>
          </p:nvGrpSpPr>
          <p:grpSpPr>
            <a:xfrm>
              <a:off x="5072061" y="6038268"/>
              <a:ext cx="2145496" cy="371476"/>
              <a:chOff x="5060167" y="6133518"/>
              <a:chExt cx="2145495" cy="371475"/>
            </a:xfrm>
          </p:grpSpPr>
          <p:sp>
            <p:nvSpPr>
              <p:cNvPr id="54" name="타원 53">
                <a:extLst>
                  <a:ext uri="{FF2B5EF4-FFF2-40B4-BE49-F238E27FC236}">
                    <a16:creationId xmlns:a16="http://schemas.microsoft.com/office/drawing/2014/main" id="{6E446EF2-BE41-4FE8-B2DB-17E794E285F5}"/>
                  </a:ext>
                </a:extLst>
              </p:cNvPr>
              <p:cNvSpPr/>
              <p:nvPr/>
            </p:nvSpPr>
            <p:spPr>
              <a:xfrm>
                <a:off x="5060167" y="6133518"/>
                <a:ext cx="371475" cy="371475"/>
              </a:xfrm>
              <a:prstGeom prst="ellipse">
                <a:avLst/>
              </a:prstGeom>
              <a:solidFill>
                <a:srgbClr val="1E2328"/>
              </a:solidFill>
              <a:ln w="28575">
                <a:gradFill flip="none" rotWithShape="1">
                  <a:gsLst>
                    <a:gs pos="23000">
                      <a:srgbClr val="C4A25C"/>
                    </a:gs>
                    <a:gs pos="0">
                      <a:srgbClr val="E0CFAE"/>
                    </a:gs>
                    <a:gs pos="48000">
                      <a:srgbClr val="BC9033"/>
                    </a:gs>
                    <a:gs pos="100000">
                      <a:srgbClr val="6C5427"/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E0CFAE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맑은 고딕" panose="020B0503020000020004" pitchFamily="50" charset="-127"/>
                    <a:cs typeface="Arial" panose="020B0604020202020204" pitchFamily="34" charset="0"/>
                  </a:rPr>
                  <a:t>!</a:t>
                </a:r>
                <a:endParaRPr kumimoji="0" lang="ko-KR" altLang="en-US" sz="1500" b="0" i="0" u="none" strike="noStrike" kern="1200" cap="none" spc="0" normalizeH="0" baseline="0" noProof="0" dirty="0">
                  <a:ln>
                    <a:noFill/>
                  </a:ln>
                  <a:solidFill>
                    <a:srgbClr val="E0CFAE"/>
                  </a:solidFill>
                  <a:effectLst/>
                  <a:uLnTx/>
                  <a:uFillTx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56" name="자유형 87">
                <a:extLst>
                  <a:ext uri="{FF2B5EF4-FFF2-40B4-BE49-F238E27FC236}">
                    <a16:creationId xmlns:a16="http://schemas.microsoft.com/office/drawing/2014/main" id="{4E8B0BB2-CCF7-4B33-AF30-D2BD7B5066E3}"/>
                  </a:ext>
                </a:extLst>
              </p:cNvPr>
              <p:cNvSpPr/>
              <p:nvPr/>
            </p:nvSpPr>
            <p:spPr>
              <a:xfrm>
                <a:off x="5431641" y="6133518"/>
                <a:ext cx="1774021" cy="371475"/>
              </a:xfrm>
              <a:custGeom>
                <a:avLst/>
                <a:gdLst>
                  <a:gd name="connsiteX0" fmla="*/ 2 w 1774021"/>
                  <a:gd name="connsiteY0" fmla="*/ 0 h 371475"/>
                  <a:gd name="connsiteX1" fmla="*/ 1588284 w 1774021"/>
                  <a:gd name="connsiteY1" fmla="*/ 0 h 371475"/>
                  <a:gd name="connsiteX2" fmla="*/ 1774021 w 1774021"/>
                  <a:gd name="connsiteY2" fmla="*/ 185738 h 371475"/>
                  <a:gd name="connsiteX3" fmla="*/ 1588284 w 1774021"/>
                  <a:gd name="connsiteY3" fmla="*/ 371475 h 371475"/>
                  <a:gd name="connsiteX4" fmla="*/ 0 w 1774021"/>
                  <a:gd name="connsiteY4" fmla="*/ 371475 h 371475"/>
                  <a:gd name="connsiteX5" fmla="*/ 16957 w 1774021"/>
                  <a:gd name="connsiteY5" fmla="*/ 357485 h 371475"/>
                  <a:gd name="connsiteX6" fmla="*/ 88097 w 1774021"/>
                  <a:gd name="connsiteY6" fmla="*/ 185737 h 371475"/>
                  <a:gd name="connsiteX7" fmla="*/ 16957 w 1774021"/>
                  <a:gd name="connsiteY7" fmla="*/ 13990 h 371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74021" h="371475">
                    <a:moveTo>
                      <a:pt x="2" y="0"/>
                    </a:moveTo>
                    <a:lnTo>
                      <a:pt x="1588284" y="0"/>
                    </a:lnTo>
                    <a:lnTo>
                      <a:pt x="1774021" y="185738"/>
                    </a:lnTo>
                    <a:lnTo>
                      <a:pt x="1588284" y="371475"/>
                    </a:lnTo>
                    <a:lnTo>
                      <a:pt x="0" y="371475"/>
                    </a:lnTo>
                    <a:lnTo>
                      <a:pt x="16957" y="357485"/>
                    </a:lnTo>
                    <a:cubicBezTo>
                      <a:pt x="60911" y="313531"/>
                      <a:pt x="88097" y="252809"/>
                      <a:pt x="88097" y="185737"/>
                    </a:cubicBezTo>
                    <a:cubicBezTo>
                      <a:pt x="88097" y="118666"/>
                      <a:pt x="60911" y="57944"/>
                      <a:pt x="16957" y="13990"/>
                    </a:cubicBezTo>
                    <a:close/>
                  </a:path>
                </a:pathLst>
              </a:custGeom>
              <a:solidFill>
                <a:srgbClr val="1E2328"/>
              </a:solidFill>
              <a:ln w="28575">
                <a:gradFill flip="none" rotWithShape="1">
                  <a:gsLst>
                    <a:gs pos="0">
                      <a:srgbClr val="0496AB"/>
                    </a:gs>
                    <a:gs pos="100000">
                      <a:srgbClr val="007598"/>
                    </a:gs>
                  </a:gsLst>
                  <a:lin ang="54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90000"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3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A3C7C7"/>
                    </a:solidFill>
                    <a:effectLst/>
                    <a:uLnTx/>
                    <a:uFillTx/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데이터 시각화</a:t>
                </a:r>
              </a:p>
            </p:txBody>
          </p:sp>
        </p:grp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EA5931A8-562F-4E4D-BDD5-1DBC3E88E0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030" y="1597025"/>
            <a:ext cx="1118760" cy="218757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F32BC18-EC30-4260-8A89-1C691DABF9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8790" y="1597025"/>
            <a:ext cx="891782" cy="218757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EFB4719-EEDF-4DC7-94D9-B3E84F48D7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0460" y="1597026"/>
            <a:ext cx="910664" cy="218757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D5E4AD3F-5317-447C-A7C6-D82BF21F43F7}"/>
              </a:ext>
            </a:extLst>
          </p:cNvPr>
          <p:cNvSpPr txBox="1"/>
          <p:nvPr/>
        </p:nvSpPr>
        <p:spPr>
          <a:xfrm>
            <a:off x="853015" y="1019116"/>
            <a:ext cx="188595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srgbClr val="BE9B3C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First Tower</a:t>
            </a:r>
            <a:endParaRPr kumimoji="0" lang="ko-KR" altLang="en-US" sz="2500" b="0" i="0" u="none" strike="noStrike" kern="1200" cap="none" spc="0" normalizeH="0" baseline="0" noProof="0" dirty="0">
              <a:ln>
                <a:noFill/>
              </a:ln>
              <a:solidFill>
                <a:srgbClr val="BE9B3C"/>
              </a:solidFill>
              <a:effectLst/>
              <a:uLnTx/>
              <a:uFillTx/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1899C65-F22B-4259-8F49-BDDA32EBD93F}"/>
              </a:ext>
            </a:extLst>
          </p:cNvPr>
          <p:cNvSpPr txBox="1"/>
          <p:nvPr/>
        </p:nvSpPr>
        <p:spPr>
          <a:xfrm>
            <a:off x="792400" y="3892073"/>
            <a:ext cx="202777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srgbClr val="BE9B3C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First Dragon</a:t>
            </a:r>
            <a:endParaRPr kumimoji="0" lang="ko-KR" altLang="en-US" sz="2500" b="0" i="0" u="none" strike="noStrike" kern="1200" cap="none" spc="0" normalizeH="0" baseline="0" noProof="0" dirty="0">
              <a:ln>
                <a:noFill/>
              </a:ln>
              <a:solidFill>
                <a:srgbClr val="BE9B3C"/>
              </a:solidFill>
              <a:effectLst/>
              <a:uLnTx/>
              <a:uFillTx/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EC6CC0-2AF1-48F9-840F-B4BB66A15506}"/>
              </a:ext>
            </a:extLst>
          </p:cNvPr>
          <p:cNvSpPr txBox="1"/>
          <p:nvPr/>
        </p:nvSpPr>
        <p:spPr>
          <a:xfrm>
            <a:off x="4252891" y="3892073"/>
            <a:ext cx="188595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srgbClr val="BE9B3C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First Baron</a:t>
            </a:r>
            <a:endParaRPr kumimoji="0" lang="ko-KR" altLang="en-US" sz="2500" b="0" i="0" u="none" strike="noStrike" kern="1200" cap="none" spc="0" normalizeH="0" baseline="0" noProof="0" dirty="0">
              <a:ln>
                <a:noFill/>
              </a:ln>
              <a:solidFill>
                <a:srgbClr val="BE9B3C"/>
              </a:solidFill>
              <a:effectLst/>
              <a:uLnTx/>
              <a:uFillTx/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F541A054-3491-4A97-A998-54741DC743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399261" y="4436176"/>
            <a:ext cx="1062362" cy="2180637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2F3DE313-B7BE-41EF-8B25-9BAD02E3FDE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1449524" y="4435949"/>
            <a:ext cx="991199" cy="2180637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794EA7D2-5A91-4AEA-BD5C-56BE46906E0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H="1">
            <a:off x="2435703" y="4435951"/>
            <a:ext cx="950534" cy="2180636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15BEC6CC-30A9-4A6F-8707-F7951487C5E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53063" y="4423928"/>
            <a:ext cx="1339605" cy="2180636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DAABE6E2-5D16-4C02-AEE5-35874EE1B91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78154" y="4418892"/>
            <a:ext cx="1087800" cy="2185672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CE4980A8-0858-43CC-8409-75E631A49F6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53362" y="4412669"/>
            <a:ext cx="977006" cy="2191896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33DE2EC6-76DB-4344-9F71-AC6C5C6AA96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604476" y="1597629"/>
            <a:ext cx="1359164" cy="2172457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F962FAB9-47C5-4C62-891C-CCD791833251}"/>
              </a:ext>
            </a:extLst>
          </p:cNvPr>
          <p:cNvSpPr txBox="1"/>
          <p:nvPr/>
        </p:nvSpPr>
        <p:spPr>
          <a:xfrm>
            <a:off x="3937629" y="981767"/>
            <a:ext cx="266669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srgbClr val="BE9B3C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First Inhibitor</a:t>
            </a:r>
            <a:endParaRPr kumimoji="0" lang="ko-KR" altLang="en-US" sz="2500" b="0" i="0" u="none" strike="noStrike" kern="1200" cap="none" spc="0" normalizeH="0" baseline="0" noProof="0" dirty="0">
              <a:ln>
                <a:noFill/>
              </a:ln>
              <a:solidFill>
                <a:srgbClr val="BE9B3C"/>
              </a:solidFill>
              <a:effectLst/>
              <a:uLnTx/>
              <a:uFillTx/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46" name="그림 45">
            <a:extLst>
              <a:ext uri="{FF2B5EF4-FFF2-40B4-BE49-F238E27FC236}">
                <a16:creationId xmlns:a16="http://schemas.microsoft.com/office/drawing/2014/main" id="{5F017932-63FA-438E-A9D3-970908D77D6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865063" y="1591684"/>
            <a:ext cx="1259591" cy="2180637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5A2D2669-1C0A-4D74-A3F2-D0E26BD830A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101952" y="1591684"/>
            <a:ext cx="980789" cy="2180637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58911B79-1209-442D-9370-5F3A4F6005A6}"/>
              </a:ext>
            </a:extLst>
          </p:cNvPr>
          <p:cNvSpPr txBox="1"/>
          <p:nvPr/>
        </p:nvSpPr>
        <p:spPr>
          <a:xfrm>
            <a:off x="7372566" y="1913370"/>
            <a:ext cx="440940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•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다른 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First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에 관한 데이터도 전체적으로  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비슷한 양상을 보인다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à"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Wingdings" panose="05000000000000000000" pitchFamily="2" charset="2"/>
              </a:rPr>
              <a:t>게임 시간이 길어질수록 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Wingdings" panose="05000000000000000000" pitchFamily="2" charset="2"/>
              </a:rPr>
              <a:t>First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Wingdings" panose="05000000000000000000" pitchFamily="2" charset="2"/>
              </a:rPr>
              <a:t>와 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Wingdings" panose="05000000000000000000" pitchFamily="2" charset="2"/>
              </a:rPr>
              <a:t>관련된 지표의 승리에 대한 영향력이 떨어짐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5D994A0-C8D4-4C4D-A2C4-3AD479B8753D}"/>
              </a:ext>
            </a:extLst>
          </p:cNvPr>
          <p:cNvSpPr txBox="1"/>
          <p:nvPr/>
        </p:nvSpPr>
        <p:spPr>
          <a:xfrm>
            <a:off x="7391044" y="4400400"/>
            <a:ext cx="427844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예외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) First Baron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에서는 오히려 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30~40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분 구간에서 바론 획득하고 승리하는 경우의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수가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늘어남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Wingdings" panose="05000000000000000000" pitchFamily="2" charset="2"/>
              </a:rPr>
              <a:t> 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20~30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분 구간이 바론 없이 끝나는 게임이 많은 것으로 볼 수 있음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2CD926F-0C55-4C3C-9D97-854A2BCF9B32}"/>
              </a:ext>
            </a:extLst>
          </p:cNvPr>
          <p:cNvSpPr txBox="1"/>
          <p:nvPr/>
        </p:nvSpPr>
        <p:spPr>
          <a:xfrm>
            <a:off x="3070753" y="257175"/>
            <a:ext cx="12858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DCCB9A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주제선정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77BFCAEC-2584-437E-B0DF-3502A5793F7E}"/>
              </a:ext>
            </a:extLst>
          </p:cNvPr>
          <p:cNvSpPr/>
          <p:nvPr/>
        </p:nvSpPr>
        <p:spPr>
          <a:xfrm>
            <a:off x="4506089" y="-3401"/>
            <a:ext cx="1544405" cy="838200"/>
          </a:xfrm>
          <a:prstGeom prst="rect">
            <a:avLst/>
          </a:prstGeom>
          <a:gradFill flip="none" rotWithShape="1">
            <a:gsLst>
              <a:gs pos="0">
                <a:srgbClr val="E0CFAE">
                  <a:alpha val="30000"/>
                </a:srgbClr>
              </a:gs>
              <a:gs pos="48000">
                <a:srgbClr val="E0CFAE">
                  <a:alpha val="10000"/>
                </a:srgbClr>
              </a:gs>
              <a:gs pos="100000">
                <a:srgbClr val="E0CFAE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113225A-B783-43F1-907D-E73B3C634398}"/>
              </a:ext>
            </a:extLst>
          </p:cNvPr>
          <p:cNvSpPr txBox="1"/>
          <p:nvPr/>
        </p:nvSpPr>
        <p:spPr>
          <a:xfrm>
            <a:off x="3070753" y="257175"/>
            <a:ext cx="12858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DCCB9A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주제선정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3CFDB9F-10B6-4477-A732-16C2EAC96EBD}"/>
              </a:ext>
            </a:extLst>
          </p:cNvPr>
          <p:cNvSpPr txBox="1"/>
          <p:nvPr/>
        </p:nvSpPr>
        <p:spPr>
          <a:xfrm>
            <a:off x="6141506" y="254289"/>
            <a:ext cx="12858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dirty="0">
                <a:solidFill>
                  <a:srgbClr val="DCCB9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분석 결과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DCCB9A"/>
              </a:solidFill>
              <a:effectLst/>
              <a:uLnTx/>
              <a:uFillTx/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B83952D-1765-424B-9A93-2809BEDFAD43}"/>
              </a:ext>
            </a:extLst>
          </p:cNvPr>
          <p:cNvSpPr txBox="1"/>
          <p:nvPr/>
        </p:nvSpPr>
        <p:spPr>
          <a:xfrm>
            <a:off x="4410840" y="254289"/>
            <a:ext cx="17327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E8E1CF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데이터</a:t>
            </a:r>
            <a:r>
              <a:rPr lang="en-US" altLang="ko-KR" sz="2000" b="1" dirty="0">
                <a:solidFill>
                  <a:srgbClr val="E8E1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kumimoji="0" lang="ko-KR" alt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E8E1CF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전처리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E8E1CF"/>
              </a:solidFill>
              <a:effectLst/>
              <a:uLnTx/>
              <a:uFillTx/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390544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D60F8092-0924-425F-9280-81324E40EC9D}"/>
              </a:ext>
            </a:extLst>
          </p:cNvPr>
          <p:cNvCxnSpPr/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12700">
            <a:solidFill>
              <a:srgbClr val="2D38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4CACA3F9-E8F1-4051-AB88-EBDC86DC864E}"/>
              </a:ext>
            </a:extLst>
          </p:cNvPr>
          <p:cNvGrpSpPr/>
          <p:nvPr/>
        </p:nvGrpSpPr>
        <p:grpSpPr>
          <a:xfrm>
            <a:off x="311289" y="199972"/>
            <a:ext cx="2082661" cy="438248"/>
            <a:chOff x="5010147" y="5981226"/>
            <a:chExt cx="2307565" cy="485575"/>
          </a:xfrm>
        </p:grpSpPr>
        <p:sp>
          <p:nvSpPr>
            <p:cNvPr id="52" name="자유형 84">
              <a:extLst>
                <a:ext uri="{FF2B5EF4-FFF2-40B4-BE49-F238E27FC236}">
                  <a16:creationId xmlns:a16="http://schemas.microsoft.com/office/drawing/2014/main" id="{F3C96E19-9BFE-4938-B31B-932B30DDD050}"/>
                </a:ext>
              </a:extLst>
            </p:cNvPr>
            <p:cNvSpPr/>
            <p:nvPr/>
          </p:nvSpPr>
          <p:spPr>
            <a:xfrm>
              <a:off x="5010147" y="5981226"/>
              <a:ext cx="2307565" cy="485575"/>
            </a:xfrm>
            <a:custGeom>
              <a:avLst/>
              <a:gdLst>
                <a:gd name="connsiteX0" fmla="*/ 242787 w 2307565"/>
                <a:gd name="connsiteY0" fmla="*/ 0 h 485574"/>
                <a:gd name="connsiteX1" fmla="*/ 247547 w 2307565"/>
                <a:gd name="connsiteY1" fmla="*/ 480 h 485574"/>
                <a:gd name="connsiteX2" fmla="*/ 247547 w 2307565"/>
                <a:gd name="connsiteY2" fmla="*/ 0 h 485574"/>
                <a:gd name="connsiteX3" fmla="*/ 2307565 w 2307565"/>
                <a:gd name="connsiteY3" fmla="*/ 0 h 485574"/>
                <a:gd name="connsiteX4" fmla="*/ 2307565 w 2307565"/>
                <a:gd name="connsiteY4" fmla="*/ 485573 h 485574"/>
                <a:gd name="connsiteX5" fmla="*/ 247547 w 2307565"/>
                <a:gd name="connsiteY5" fmla="*/ 485573 h 485574"/>
                <a:gd name="connsiteX6" fmla="*/ 247547 w 2307565"/>
                <a:gd name="connsiteY6" fmla="*/ 485094 h 485574"/>
                <a:gd name="connsiteX7" fmla="*/ 242787 w 2307565"/>
                <a:gd name="connsiteY7" fmla="*/ 485574 h 485574"/>
                <a:gd name="connsiteX8" fmla="*/ 0 w 2307565"/>
                <a:gd name="connsiteY8" fmla="*/ 242787 h 485574"/>
                <a:gd name="connsiteX9" fmla="*/ 242787 w 2307565"/>
                <a:gd name="connsiteY9" fmla="*/ 0 h 485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07565" h="485574">
                  <a:moveTo>
                    <a:pt x="242787" y="0"/>
                  </a:moveTo>
                  <a:lnTo>
                    <a:pt x="247547" y="480"/>
                  </a:lnTo>
                  <a:lnTo>
                    <a:pt x="247547" y="0"/>
                  </a:lnTo>
                  <a:lnTo>
                    <a:pt x="2307565" y="0"/>
                  </a:lnTo>
                  <a:lnTo>
                    <a:pt x="2307565" y="485573"/>
                  </a:lnTo>
                  <a:lnTo>
                    <a:pt x="247547" y="485573"/>
                  </a:lnTo>
                  <a:lnTo>
                    <a:pt x="247547" y="485094"/>
                  </a:lnTo>
                  <a:lnTo>
                    <a:pt x="242787" y="485574"/>
                  </a:lnTo>
                  <a:cubicBezTo>
                    <a:pt x="108699" y="485574"/>
                    <a:pt x="0" y="376875"/>
                    <a:pt x="0" y="242787"/>
                  </a:cubicBezTo>
                  <a:cubicBezTo>
                    <a:pt x="0" y="108699"/>
                    <a:pt x="108699" y="0"/>
                    <a:pt x="242787" y="0"/>
                  </a:cubicBezTo>
                  <a:close/>
                </a:path>
              </a:pathLst>
            </a:custGeom>
            <a:solidFill>
              <a:srgbClr val="010812">
                <a:alpha val="50196"/>
              </a:srgbClr>
            </a:solidFill>
            <a:ln w="9525">
              <a:solidFill>
                <a:srgbClr val="6C5427"/>
              </a:solidFill>
            </a:ln>
            <a:effectLst>
              <a:outerShdw blurRad="63500" sx="102000" sy="102000" algn="ctr" rotWithShape="0">
                <a:prstClr val="black">
                  <a:alpha val="8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2A43903F-BA9D-47D7-884D-A4CD5239BCDA}"/>
                </a:ext>
              </a:extLst>
            </p:cNvPr>
            <p:cNvGrpSpPr/>
            <p:nvPr/>
          </p:nvGrpSpPr>
          <p:grpSpPr>
            <a:xfrm>
              <a:off x="5072061" y="6038268"/>
              <a:ext cx="2145496" cy="371476"/>
              <a:chOff x="5060167" y="6133518"/>
              <a:chExt cx="2145495" cy="371475"/>
            </a:xfrm>
          </p:grpSpPr>
          <p:sp>
            <p:nvSpPr>
              <p:cNvPr id="54" name="타원 53">
                <a:extLst>
                  <a:ext uri="{FF2B5EF4-FFF2-40B4-BE49-F238E27FC236}">
                    <a16:creationId xmlns:a16="http://schemas.microsoft.com/office/drawing/2014/main" id="{6E446EF2-BE41-4FE8-B2DB-17E794E285F5}"/>
                  </a:ext>
                </a:extLst>
              </p:cNvPr>
              <p:cNvSpPr/>
              <p:nvPr/>
            </p:nvSpPr>
            <p:spPr>
              <a:xfrm>
                <a:off x="5060167" y="6133518"/>
                <a:ext cx="371475" cy="371475"/>
              </a:xfrm>
              <a:prstGeom prst="ellipse">
                <a:avLst/>
              </a:prstGeom>
              <a:solidFill>
                <a:srgbClr val="1E2328"/>
              </a:solidFill>
              <a:ln w="28575">
                <a:gradFill flip="none" rotWithShape="1">
                  <a:gsLst>
                    <a:gs pos="23000">
                      <a:srgbClr val="C4A25C"/>
                    </a:gs>
                    <a:gs pos="0">
                      <a:srgbClr val="E0CFAE"/>
                    </a:gs>
                    <a:gs pos="48000">
                      <a:srgbClr val="BC9033"/>
                    </a:gs>
                    <a:gs pos="100000">
                      <a:srgbClr val="6C5427"/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E0CFAE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맑은 고딕" panose="020B0503020000020004" pitchFamily="50" charset="-127"/>
                    <a:cs typeface="Arial" panose="020B0604020202020204" pitchFamily="34" charset="0"/>
                  </a:rPr>
                  <a:t>!</a:t>
                </a:r>
                <a:endParaRPr kumimoji="0" lang="ko-KR" altLang="en-US" sz="1500" b="0" i="0" u="none" strike="noStrike" kern="1200" cap="none" spc="0" normalizeH="0" baseline="0" noProof="0" dirty="0">
                  <a:ln>
                    <a:noFill/>
                  </a:ln>
                  <a:solidFill>
                    <a:srgbClr val="E0CFAE"/>
                  </a:solidFill>
                  <a:effectLst/>
                  <a:uLnTx/>
                  <a:uFillTx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56" name="자유형 87">
                <a:extLst>
                  <a:ext uri="{FF2B5EF4-FFF2-40B4-BE49-F238E27FC236}">
                    <a16:creationId xmlns:a16="http://schemas.microsoft.com/office/drawing/2014/main" id="{4E8B0BB2-CCF7-4B33-AF30-D2BD7B5066E3}"/>
                  </a:ext>
                </a:extLst>
              </p:cNvPr>
              <p:cNvSpPr/>
              <p:nvPr/>
            </p:nvSpPr>
            <p:spPr>
              <a:xfrm>
                <a:off x="5431641" y="6133518"/>
                <a:ext cx="1774021" cy="371475"/>
              </a:xfrm>
              <a:custGeom>
                <a:avLst/>
                <a:gdLst>
                  <a:gd name="connsiteX0" fmla="*/ 2 w 1774021"/>
                  <a:gd name="connsiteY0" fmla="*/ 0 h 371475"/>
                  <a:gd name="connsiteX1" fmla="*/ 1588284 w 1774021"/>
                  <a:gd name="connsiteY1" fmla="*/ 0 h 371475"/>
                  <a:gd name="connsiteX2" fmla="*/ 1774021 w 1774021"/>
                  <a:gd name="connsiteY2" fmla="*/ 185738 h 371475"/>
                  <a:gd name="connsiteX3" fmla="*/ 1588284 w 1774021"/>
                  <a:gd name="connsiteY3" fmla="*/ 371475 h 371475"/>
                  <a:gd name="connsiteX4" fmla="*/ 0 w 1774021"/>
                  <a:gd name="connsiteY4" fmla="*/ 371475 h 371475"/>
                  <a:gd name="connsiteX5" fmla="*/ 16957 w 1774021"/>
                  <a:gd name="connsiteY5" fmla="*/ 357485 h 371475"/>
                  <a:gd name="connsiteX6" fmla="*/ 88097 w 1774021"/>
                  <a:gd name="connsiteY6" fmla="*/ 185737 h 371475"/>
                  <a:gd name="connsiteX7" fmla="*/ 16957 w 1774021"/>
                  <a:gd name="connsiteY7" fmla="*/ 13990 h 371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74021" h="371475">
                    <a:moveTo>
                      <a:pt x="2" y="0"/>
                    </a:moveTo>
                    <a:lnTo>
                      <a:pt x="1588284" y="0"/>
                    </a:lnTo>
                    <a:lnTo>
                      <a:pt x="1774021" y="185738"/>
                    </a:lnTo>
                    <a:lnTo>
                      <a:pt x="1588284" y="371475"/>
                    </a:lnTo>
                    <a:lnTo>
                      <a:pt x="0" y="371475"/>
                    </a:lnTo>
                    <a:lnTo>
                      <a:pt x="16957" y="357485"/>
                    </a:lnTo>
                    <a:cubicBezTo>
                      <a:pt x="60911" y="313531"/>
                      <a:pt x="88097" y="252809"/>
                      <a:pt x="88097" y="185737"/>
                    </a:cubicBezTo>
                    <a:cubicBezTo>
                      <a:pt x="88097" y="118666"/>
                      <a:pt x="60911" y="57944"/>
                      <a:pt x="16957" y="13990"/>
                    </a:cubicBezTo>
                    <a:close/>
                  </a:path>
                </a:pathLst>
              </a:custGeom>
              <a:solidFill>
                <a:srgbClr val="1E2328"/>
              </a:solidFill>
              <a:ln w="28575">
                <a:gradFill flip="none" rotWithShape="1">
                  <a:gsLst>
                    <a:gs pos="0">
                      <a:srgbClr val="0496AB"/>
                    </a:gs>
                    <a:gs pos="100000">
                      <a:srgbClr val="007598"/>
                    </a:gs>
                  </a:gsLst>
                  <a:lin ang="54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90000"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3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A3C7C7"/>
                    </a:solidFill>
                    <a:effectLst/>
                    <a:uLnTx/>
                    <a:uFillTx/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데이터 시각화</a:t>
                </a:r>
              </a:p>
            </p:txBody>
          </p:sp>
        </p:grp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1A65196F-C3C0-4459-AA28-8EB926F2A9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248" y="1957387"/>
            <a:ext cx="2014309" cy="364512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738CC4AE-63B9-4980-A21A-641309D6C2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3453" y="1957386"/>
            <a:ext cx="2014309" cy="3645129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EB353D8E-47C6-45C1-8630-A4A6808812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08633" y="1965792"/>
            <a:ext cx="2014309" cy="3645128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B9F13DAF-9ECD-45BD-BB47-8A1ADFF6B30B}"/>
              </a:ext>
            </a:extLst>
          </p:cNvPr>
          <p:cNvSpPr txBox="1"/>
          <p:nvPr/>
        </p:nvSpPr>
        <p:spPr>
          <a:xfrm>
            <a:off x="6444610" y="2487288"/>
            <a:ext cx="509424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•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게임 시간이 길어질수록 유리한 팀이 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바론 모두 처치하는 경우의 수가 생기면서 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x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축에 바론 개수 늘어남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•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그러나 게임 시간이 길어진다는 것은 교착 상태에 빠진 경우가 많아 서로가 동일한 개수의 </a:t>
            </a:r>
            <a:r>
              <a:rPr kumimoji="0" lang="ko-KR" alt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바론을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처치한 경우의 수 증가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Wingdings" panose="05000000000000000000" pitchFamily="2" charset="2"/>
              </a:rPr>
              <a:t>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Wingdings" panose="05000000000000000000" pitchFamily="2" charset="2"/>
              </a:rPr>
              <a:t>바론 차이가 없는 경우의 수 증가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E66118E-7D91-46A2-B7AD-96C2B4DBF636}"/>
              </a:ext>
            </a:extLst>
          </p:cNvPr>
          <p:cNvSpPr txBox="1"/>
          <p:nvPr/>
        </p:nvSpPr>
        <p:spPr>
          <a:xfrm>
            <a:off x="289248" y="1297983"/>
            <a:ext cx="296884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500" b="1" i="0" u="none" strike="noStrike" kern="1200" cap="none" spc="0" normalizeH="0" baseline="0" noProof="0" dirty="0">
                <a:ln>
                  <a:noFill/>
                </a:ln>
                <a:solidFill>
                  <a:srgbClr val="BE9B3C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바론 처치 </a:t>
            </a:r>
            <a:r>
              <a:rPr lang="ko-KR" altLang="en-US" sz="2500" b="1" dirty="0" err="1">
                <a:solidFill>
                  <a:srgbClr val="BE9B3C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횟</a:t>
            </a:r>
            <a:r>
              <a:rPr kumimoji="0" lang="ko-KR" altLang="en-US" sz="2500" b="1" i="0" u="none" strike="noStrike" kern="1200" cap="none" spc="0" normalizeH="0" baseline="0" noProof="0" dirty="0">
                <a:ln>
                  <a:noFill/>
                </a:ln>
                <a:solidFill>
                  <a:srgbClr val="BE9B3C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수 차이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C1B35F8-B900-42F6-A534-92CD482318B4}"/>
              </a:ext>
            </a:extLst>
          </p:cNvPr>
          <p:cNvSpPr txBox="1"/>
          <p:nvPr/>
        </p:nvSpPr>
        <p:spPr>
          <a:xfrm>
            <a:off x="3070753" y="257175"/>
            <a:ext cx="12858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DCCB9A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주제선정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B957242-C1B7-4BAF-9041-1C04D9DB4BDC}"/>
              </a:ext>
            </a:extLst>
          </p:cNvPr>
          <p:cNvSpPr/>
          <p:nvPr/>
        </p:nvSpPr>
        <p:spPr>
          <a:xfrm>
            <a:off x="4506089" y="-3401"/>
            <a:ext cx="1544405" cy="838200"/>
          </a:xfrm>
          <a:prstGeom prst="rect">
            <a:avLst/>
          </a:prstGeom>
          <a:gradFill flip="none" rotWithShape="1">
            <a:gsLst>
              <a:gs pos="0">
                <a:srgbClr val="E0CFAE">
                  <a:alpha val="30000"/>
                </a:srgbClr>
              </a:gs>
              <a:gs pos="48000">
                <a:srgbClr val="E0CFAE">
                  <a:alpha val="10000"/>
                </a:srgbClr>
              </a:gs>
              <a:gs pos="100000">
                <a:srgbClr val="E0CFAE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C81E354-1827-49A8-95AF-2B57150C21D2}"/>
              </a:ext>
            </a:extLst>
          </p:cNvPr>
          <p:cNvSpPr txBox="1"/>
          <p:nvPr/>
        </p:nvSpPr>
        <p:spPr>
          <a:xfrm>
            <a:off x="3070753" y="257175"/>
            <a:ext cx="12858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DCCB9A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주제선정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22316AF-A036-4F05-AB07-6E643BC833AE}"/>
              </a:ext>
            </a:extLst>
          </p:cNvPr>
          <p:cNvSpPr txBox="1"/>
          <p:nvPr/>
        </p:nvSpPr>
        <p:spPr>
          <a:xfrm>
            <a:off x="6141506" y="254289"/>
            <a:ext cx="12858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dirty="0">
                <a:solidFill>
                  <a:srgbClr val="DCCB9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분석 결과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DCCB9A"/>
              </a:solidFill>
              <a:effectLst/>
              <a:uLnTx/>
              <a:uFillTx/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CC5527B-DC17-41ED-96E4-1EB1760D61F5}"/>
              </a:ext>
            </a:extLst>
          </p:cNvPr>
          <p:cNvSpPr txBox="1"/>
          <p:nvPr/>
        </p:nvSpPr>
        <p:spPr>
          <a:xfrm>
            <a:off x="4410840" y="254289"/>
            <a:ext cx="17327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E8E1CF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데이터</a:t>
            </a:r>
            <a:r>
              <a:rPr lang="en-US" altLang="ko-KR" sz="2000" b="1" dirty="0">
                <a:solidFill>
                  <a:srgbClr val="E8E1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kumimoji="0" lang="ko-KR" alt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E8E1CF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전처리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E8E1CF"/>
              </a:solidFill>
              <a:effectLst/>
              <a:uLnTx/>
              <a:uFillTx/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830146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D60F8092-0924-425F-9280-81324E40EC9D}"/>
              </a:ext>
            </a:extLst>
          </p:cNvPr>
          <p:cNvCxnSpPr/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12700">
            <a:solidFill>
              <a:srgbClr val="2D38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4CACA3F9-E8F1-4051-AB88-EBDC86DC864E}"/>
              </a:ext>
            </a:extLst>
          </p:cNvPr>
          <p:cNvGrpSpPr/>
          <p:nvPr/>
        </p:nvGrpSpPr>
        <p:grpSpPr>
          <a:xfrm>
            <a:off x="311289" y="199972"/>
            <a:ext cx="2082661" cy="438248"/>
            <a:chOff x="5010147" y="5981226"/>
            <a:chExt cx="2307565" cy="485575"/>
          </a:xfrm>
        </p:grpSpPr>
        <p:sp>
          <p:nvSpPr>
            <p:cNvPr id="52" name="자유형 84">
              <a:extLst>
                <a:ext uri="{FF2B5EF4-FFF2-40B4-BE49-F238E27FC236}">
                  <a16:creationId xmlns:a16="http://schemas.microsoft.com/office/drawing/2014/main" id="{F3C96E19-9BFE-4938-B31B-932B30DDD050}"/>
                </a:ext>
              </a:extLst>
            </p:cNvPr>
            <p:cNvSpPr/>
            <p:nvPr/>
          </p:nvSpPr>
          <p:spPr>
            <a:xfrm>
              <a:off x="5010147" y="5981226"/>
              <a:ext cx="2307565" cy="485575"/>
            </a:xfrm>
            <a:custGeom>
              <a:avLst/>
              <a:gdLst>
                <a:gd name="connsiteX0" fmla="*/ 242787 w 2307565"/>
                <a:gd name="connsiteY0" fmla="*/ 0 h 485574"/>
                <a:gd name="connsiteX1" fmla="*/ 247547 w 2307565"/>
                <a:gd name="connsiteY1" fmla="*/ 480 h 485574"/>
                <a:gd name="connsiteX2" fmla="*/ 247547 w 2307565"/>
                <a:gd name="connsiteY2" fmla="*/ 0 h 485574"/>
                <a:gd name="connsiteX3" fmla="*/ 2307565 w 2307565"/>
                <a:gd name="connsiteY3" fmla="*/ 0 h 485574"/>
                <a:gd name="connsiteX4" fmla="*/ 2307565 w 2307565"/>
                <a:gd name="connsiteY4" fmla="*/ 485573 h 485574"/>
                <a:gd name="connsiteX5" fmla="*/ 247547 w 2307565"/>
                <a:gd name="connsiteY5" fmla="*/ 485573 h 485574"/>
                <a:gd name="connsiteX6" fmla="*/ 247547 w 2307565"/>
                <a:gd name="connsiteY6" fmla="*/ 485094 h 485574"/>
                <a:gd name="connsiteX7" fmla="*/ 242787 w 2307565"/>
                <a:gd name="connsiteY7" fmla="*/ 485574 h 485574"/>
                <a:gd name="connsiteX8" fmla="*/ 0 w 2307565"/>
                <a:gd name="connsiteY8" fmla="*/ 242787 h 485574"/>
                <a:gd name="connsiteX9" fmla="*/ 242787 w 2307565"/>
                <a:gd name="connsiteY9" fmla="*/ 0 h 485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07565" h="485574">
                  <a:moveTo>
                    <a:pt x="242787" y="0"/>
                  </a:moveTo>
                  <a:lnTo>
                    <a:pt x="247547" y="480"/>
                  </a:lnTo>
                  <a:lnTo>
                    <a:pt x="247547" y="0"/>
                  </a:lnTo>
                  <a:lnTo>
                    <a:pt x="2307565" y="0"/>
                  </a:lnTo>
                  <a:lnTo>
                    <a:pt x="2307565" y="485573"/>
                  </a:lnTo>
                  <a:lnTo>
                    <a:pt x="247547" y="485573"/>
                  </a:lnTo>
                  <a:lnTo>
                    <a:pt x="247547" y="485094"/>
                  </a:lnTo>
                  <a:lnTo>
                    <a:pt x="242787" y="485574"/>
                  </a:lnTo>
                  <a:cubicBezTo>
                    <a:pt x="108699" y="485574"/>
                    <a:pt x="0" y="376875"/>
                    <a:pt x="0" y="242787"/>
                  </a:cubicBezTo>
                  <a:cubicBezTo>
                    <a:pt x="0" y="108699"/>
                    <a:pt x="108699" y="0"/>
                    <a:pt x="242787" y="0"/>
                  </a:cubicBezTo>
                  <a:close/>
                </a:path>
              </a:pathLst>
            </a:custGeom>
            <a:solidFill>
              <a:srgbClr val="010812">
                <a:alpha val="50196"/>
              </a:srgbClr>
            </a:solidFill>
            <a:ln w="9525">
              <a:solidFill>
                <a:srgbClr val="6C5427"/>
              </a:solidFill>
            </a:ln>
            <a:effectLst>
              <a:outerShdw blurRad="63500" sx="102000" sy="102000" algn="ctr" rotWithShape="0">
                <a:prstClr val="black">
                  <a:alpha val="8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2A43903F-BA9D-47D7-884D-A4CD5239BCDA}"/>
                </a:ext>
              </a:extLst>
            </p:cNvPr>
            <p:cNvGrpSpPr/>
            <p:nvPr/>
          </p:nvGrpSpPr>
          <p:grpSpPr>
            <a:xfrm>
              <a:off x="5072061" y="6038268"/>
              <a:ext cx="2145496" cy="371476"/>
              <a:chOff x="5060167" y="6133518"/>
              <a:chExt cx="2145495" cy="371475"/>
            </a:xfrm>
          </p:grpSpPr>
          <p:sp>
            <p:nvSpPr>
              <p:cNvPr id="54" name="타원 53">
                <a:extLst>
                  <a:ext uri="{FF2B5EF4-FFF2-40B4-BE49-F238E27FC236}">
                    <a16:creationId xmlns:a16="http://schemas.microsoft.com/office/drawing/2014/main" id="{6E446EF2-BE41-4FE8-B2DB-17E794E285F5}"/>
                  </a:ext>
                </a:extLst>
              </p:cNvPr>
              <p:cNvSpPr/>
              <p:nvPr/>
            </p:nvSpPr>
            <p:spPr>
              <a:xfrm>
                <a:off x="5060167" y="6133518"/>
                <a:ext cx="371475" cy="371475"/>
              </a:xfrm>
              <a:prstGeom prst="ellipse">
                <a:avLst/>
              </a:prstGeom>
              <a:solidFill>
                <a:srgbClr val="1E2328"/>
              </a:solidFill>
              <a:ln w="28575">
                <a:gradFill flip="none" rotWithShape="1">
                  <a:gsLst>
                    <a:gs pos="23000">
                      <a:srgbClr val="C4A25C"/>
                    </a:gs>
                    <a:gs pos="0">
                      <a:srgbClr val="E0CFAE"/>
                    </a:gs>
                    <a:gs pos="48000">
                      <a:srgbClr val="BC9033"/>
                    </a:gs>
                    <a:gs pos="100000">
                      <a:srgbClr val="6C5427"/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E0CFAE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맑은 고딕" panose="020B0503020000020004" pitchFamily="50" charset="-127"/>
                    <a:cs typeface="Arial" panose="020B0604020202020204" pitchFamily="34" charset="0"/>
                  </a:rPr>
                  <a:t>!</a:t>
                </a:r>
                <a:endParaRPr kumimoji="0" lang="ko-KR" altLang="en-US" sz="1500" b="0" i="0" u="none" strike="noStrike" kern="1200" cap="none" spc="0" normalizeH="0" baseline="0" noProof="0" dirty="0">
                  <a:ln>
                    <a:noFill/>
                  </a:ln>
                  <a:solidFill>
                    <a:srgbClr val="E0CFAE"/>
                  </a:solidFill>
                  <a:effectLst/>
                  <a:uLnTx/>
                  <a:uFillTx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56" name="자유형 87">
                <a:extLst>
                  <a:ext uri="{FF2B5EF4-FFF2-40B4-BE49-F238E27FC236}">
                    <a16:creationId xmlns:a16="http://schemas.microsoft.com/office/drawing/2014/main" id="{4E8B0BB2-CCF7-4B33-AF30-D2BD7B5066E3}"/>
                  </a:ext>
                </a:extLst>
              </p:cNvPr>
              <p:cNvSpPr/>
              <p:nvPr/>
            </p:nvSpPr>
            <p:spPr>
              <a:xfrm>
                <a:off x="5431641" y="6133518"/>
                <a:ext cx="1774021" cy="371475"/>
              </a:xfrm>
              <a:custGeom>
                <a:avLst/>
                <a:gdLst>
                  <a:gd name="connsiteX0" fmla="*/ 2 w 1774021"/>
                  <a:gd name="connsiteY0" fmla="*/ 0 h 371475"/>
                  <a:gd name="connsiteX1" fmla="*/ 1588284 w 1774021"/>
                  <a:gd name="connsiteY1" fmla="*/ 0 h 371475"/>
                  <a:gd name="connsiteX2" fmla="*/ 1774021 w 1774021"/>
                  <a:gd name="connsiteY2" fmla="*/ 185738 h 371475"/>
                  <a:gd name="connsiteX3" fmla="*/ 1588284 w 1774021"/>
                  <a:gd name="connsiteY3" fmla="*/ 371475 h 371475"/>
                  <a:gd name="connsiteX4" fmla="*/ 0 w 1774021"/>
                  <a:gd name="connsiteY4" fmla="*/ 371475 h 371475"/>
                  <a:gd name="connsiteX5" fmla="*/ 16957 w 1774021"/>
                  <a:gd name="connsiteY5" fmla="*/ 357485 h 371475"/>
                  <a:gd name="connsiteX6" fmla="*/ 88097 w 1774021"/>
                  <a:gd name="connsiteY6" fmla="*/ 185737 h 371475"/>
                  <a:gd name="connsiteX7" fmla="*/ 16957 w 1774021"/>
                  <a:gd name="connsiteY7" fmla="*/ 13990 h 371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74021" h="371475">
                    <a:moveTo>
                      <a:pt x="2" y="0"/>
                    </a:moveTo>
                    <a:lnTo>
                      <a:pt x="1588284" y="0"/>
                    </a:lnTo>
                    <a:lnTo>
                      <a:pt x="1774021" y="185738"/>
                    </a:lnTo>
                    <a:lnTo>
                      <a:pt x="1588284" y="371475"/>
                    </a:lnTo>
                    <a:lnTo>
                      <a:pt x="0" y="371475"/>
                    </a:lnTo>
                    <a:lnTo>
                      <a:pt x="16957" y="357485"/>
                    </a:lnTo>
                    <a:cubicBezTo>
                      <a:pt x="60911" y="313531"/>
                      <a:pt x="88097" y="252809"/>
                      <a:pt x="88097" y="185737"/>
                    </a:cubicBezTo>
                    <a:cubicBezTo>
                      <a:pt x="88097" y="118666"/>
                      <a:pt x="60911" y="57944"/>
                      <a:pt x="16957" y="13990"/>
                    </a:cubicBezTo>
                    <a:close/>
                  </a:path>
                </a:pathLst>
              </a:custGeom>
              <a:solidFill>
                <a:srgbClr val="1E2328"/>
              </a:solidFill>
              <a:ln w="28575">
                <a:gradFill flip="none" rotWithShape="1">
                  <a:gsLst>
                    <a:gs pos="0">
                      <a:srgbClr val="0496AB"/>
                    </a:gs>
                    <a:gs pos="100000">
                      <a:srgbClr val="007598"/>
                    </a:gs>
                  </a:gsLst>
                  <a:lin ang="54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90000"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3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A3C7C7"/>
                    </a:solidFill>
                    <a:effectLst/>
                    <a:uLnTx/>
                    <a:uFillTx/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데이터 시각화</a:t>
                </a:r>
              </a:p>
            </p:txBody>
          </p:sp>
        </p:grp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BA4F85BC-F517-4051-8C8B-F4F5747DFF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928" y="1669143"/>
            <a:ext cx="2046459" cy="39878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2A62D8A-F1F6-478E-ACCE-7A4155D01E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6223" y="1669142"/>
            <a:ext cx="2046459" cy="398780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DD4C6CD-0C11-49AF-96EA-4ACD495667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38873" y="1669141"/>
            <a:ext cx="2046460" cy="398780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E02B130D-87CE-412C-BB1D-3B2E078B5F5A}"/>
              </a:ext>
            </a:extLst>
          </p:cNvPr>
          <p:cNvSpPr txBox="1"/>
          <p:nvPr/>
        </p:nvSpPr>
        <p:spPr>
          <a:xfrm>
            <a:off x="6444610" y="2501802"/>
            <a:ext cx="546746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1.0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에 가까울수록 상대팀보다 타워를 더 파괴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0.0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에 가까울수록 파괴한 타워 개수 차이가 거의 없음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-1.0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에 가까울수록  상대팀이 타워를 더 파괴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•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게임 시간이 길어진다는 것은 교착 상태에 빠진 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경우가 많아 서로가 비슷한 개수의 타워를 파괴한 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경우의 수 증가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Wingdings" panose="05000000000000000000" pitchFamily="2" charset="2"/>
              </a:rPr>
              <a:t>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Wingdings" panose="05000000000000000000" pitchFamily="2" charset="2"/>
              </a:rPr>
              <a:t>점차 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Wingdings" panose="05000000000000000000" pitchFamily="2" charset="2"/>
              </a:rPr>
              <a:t>0.0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Wingdings" panose="05000000000000000000" pitchFamily="2" charset="2"/>
              </a:rPr>
              <a:t>부근으로 몰림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597D6F2-ACB1-4588-B541-090F5440E5F9}"/>
              </a:ext>
            </a:extLst>
          </p:cNvPr>
          <p:cNvSpPr txBox="1"/>
          <p:nvPr/>
        </p:nvSpPr>
        <p:spPr>
          <a:xfrm>
            <a:off x="239176" y="1163262"/>
            <a:ext cx="296884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500" b="1" i="0" u="none" strike="noStrike" kern="1200" cap="none" spc="0" normalizeH="0" baseline="0" noProof="0" dirty="0">
                <a:ln>
                  <a:noFill/>
                </a:ln>
                <a:solidFill>
                  <a:srgbClr val="BE9B3C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타워 파괴 개수 차이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569672A-C527-4196-B9AB-E6C524350DD6}"/>
              </a:ext>
            </a:extLst>
          </p:cNvPr>
          <p:cNvSpPr txBox="1"/>
          <p:nvPr/>
        </p:nvSpPr>
        <p:spPr>
          <a:xfrm>
            <a:off x="3070753" y="257175"/>
            <a:ext cx="12858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DCCB9A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주제선정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0013545-30DA-4ADB-9C4F-B93A4311D342}"/>
              </a:ext>
            </a:extLst>
          </p:cNvPr>
          <p:cNvSpPr/>
          <p:nvPr/>
        </p:nvSpPr>
        <p:spPr>
          <a:xfrm>
            <a:off x="4506089" y="-3401"/>
            <a:ext cx="1544405" cy="838200"/>
          </a:xfrm>
          <a:prstGeom prst="rect">
            <a:avLst/>
          </a:prstGeom>
          <a:gradFill flip="none" rotWithShape="1">
            <a:gsLst>
              <a:gs pos="0">
                <a:srgbClr val="E0CFAE">
                  <a:alpha val="30000"/>
                </a:srgbClr>
              </a:gs>
              <a:gs pos="48000">
                <a:srgbClr val="E0CFAE">
                  <a:alpha val="10000"/>
                </a:srgbClr>
              </a:gs>
              <a:gs pos="100000">
                <a:srgbClr val="E0CFAE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6DBDCED-F83D-4D3A-A2CC-76E62576C3AA}"/>
              </a:ext>
            </a:extLst>
          </p:cNvPr>
          <p:cNvSpPr txBox="1"/>
          <p:nvPr/>
        </p:nvSpPr>
        <p:spPr>
          <a:xfrm>
            <a:off x="3070753" y="257175"/>
            <a:ext cx="12858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DCCB9A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주제선정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774A712-B47C-45B9-986E-FF6A42FBFB40}"/>
              </a:ext>
            </a:extLst>
          </p:cNvPr>
          <p:cNvSpPr txBox="1"/>
          <p:nvPr/>
        </p:nvSpPr>
        <p:spPr>
          <a:xfrm>
            <a:off x="6141506" y="254289"/>
            <a:ext cx="12858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dirty="0">
                <a:solidFill>
                  <a:srgbClr val="DCCB9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분석 결과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DCCB9A"/>
              </a:solidFill>
              <a:effectLst/>
              <a:uLnTx/>
              <a:uFillTx/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68A9BD6-5E23-4C74-A041-644003811175}"/>
              </a:ext>
            </a:extLst>
          </p:cNvPr>
          <p:cNvSpPr txBox="1"/>
          <p:nvPr/>
        </p:nvSpPr>
        <p:spPr>
          <a:xfrm>
            <a:off x="4410840" y="254289"/>
            <a:ext cx="17327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E8E1CF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데이터</a:t>
            </a:r>
            <a:r>
              <a:rPr lang="en-US" altLang="ko-KR" sz="2000" b="1" dirty="0">
                <a:solidFill>
                  <a:srgbClr val="E8E1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kumimoji="0" lang="ko-KR" alt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E8E1CF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전처리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E8E1CF"/>
              </a:solidFill>
              <a:effectLst/>
              <a:uLnTx/>
              <a:uFillTx/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721505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D60F8092-0924-425F-9280-81324E40EC9D}"/>
              </a:ext>
            </a:extLst>
          </p:cNvPr>
          <p:cNvCxnSpPr/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12700">
            <a:solidFill>
              <a:srgbClr val="2D38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4CACA3F9-E8F1-4051-AB88-EBDC86DC864E}"/>
              </a:ext>
            </a:extLst>
          </p:cNvPr>
          <p:cNvGrpSpPr/>
          <p:nvPr/>
        </p:nvGrpSpPr>
        <p:grpSpPr>
          <a:xfrm>
            <a:off x="311289" y="199972"/>
            <a:ext cx="2082661" cy="438248"/>
            <a:chOff x="5010147" y="5981226"/>
            <a:chExt cx="2307565" cy="485575"/>
          </a:xfrm>
        </p:grpSpPr>
        <p:sp>
          <p:nvSpPr>
            <p:cNvPr id="52" name="자유형 84">
              <a:extLst>
                <a:ext uri="{FF2B5EF4-FFF2-40B4-BE49-F238E27FC236}">
                  <a16:creationId xmlns:a16="http://schemas.microsoft.com/office/drawing/2014/main" id="{F3C96E19-9BFE-4938-B31B-932B30DDD050}"/>
                </a:ext>
              </a:extLst>
            </p:cNvPr>
            <p:cNvSpPr/>
            <p:nvPr/>
          </p:nvSpPr>
          <p:spPr>
            <a:xfrm>
              <a:off x="5010147" y="5981226"/>
              <a:ext cx="2307565" cy="485575"/>
            </a:xfrm>
            <a:custGeom>
              <a:avLst/>
              <a:gdLst>
                <a:gd name="connsiteX0" fmla="*/ 242787 w 2307565"/>
                <a:gd name="connsiteY0" fmla="*/ 0 h 485574"/>
                <a:gd name="connsiteX1" fmla="*/ 247547 w 2307565"/>
                <a:gd name="connsiteY1" fmla="*/ 480 h 485574"/>
                <a:gd name="connsiteX2" fmla="*/ 247547 w 2307565"/>
                <a:gd name="connsiteY2" fmla="*/ 0 h 485574"/>
                <a:gd name="connsiteX3" fmla="*/ 2307565 w 2307565"/>
                <a:gd name="connsiteY3" fmla="*/ 0 h 485574"/>
                <a:gd name="connsiteX4" fmla="*/ 2307565 w 2307565"/>
                <a:gd name="connsiteY4" fmla="*/ 485573 h 485574"/>
                <a:gd name="connsiteX5" fmla="*/ 247547 w 2307565"/>
                <a:gd name="connsiteY5" fmla="*/ 485573 h 485574"/>
                <a:gd name="connsiteX6" fmla="*/ 247547 w 2307565"/>
                <a:gd name="connsiteY6" fmla="*/ 485094 h 485574"/>
                <a:gd name="connsiteX7" fmla="*/ 242787 w 2307565"/>
                <a:gd name="connsiteY7" fmla="*/ 485574 h 485574"/>
                <a:gd name="connsiteX8" fmla="*/ 0 w 2307565"/>
                <a:gd name="connsiteY8" fmla="*/ 242787 h 485574"/>
                <a:gd name="connsiteX9" fmla="*/ 242787 w 2307565"/>
                <a:gd name="connsiteY9" fmla="*/ 0 h 485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07565" h="485574">
                  <a:moveTo>
                    <a:pt x="242787" y="0"/>
                  </a:moveTo>
                  <a:lnTo>
                    <a:pt x="247547" y="480"/>
                  </a:lnTo>
                  <a:lnTo>
                    <a:pt x="247547" y="0"/>
                  </a:lnTo>
                  <a:lnTo>
                    <a:pt x="2307565" y="0"/>
                  </a:lnTo>
                  <a:lnTo>
                    <a:pt x="2307565" y="485573"/>
                  </a:lnTo>
                  <a:lnTo>
                    <a:pt x="247547" y="485573"/>
                  </a:lnTo>
                  <a:lnTo>
                    <a:pt x="247547" y="485094"/>
                  </a:lnTo>
                  <a:lnTo>
                    <a:pt x="242787" y="485574"/>
                  </a:lnTo>
                  <a:cubicBezTo>
                    <a:pt x="108699" y="485574"/>
                    <a:pt x="0" y="376875"/>
                    <a:pt x="0" y="242787"/>
                  </a:cubicBezTo>
                  <a:cubicBezTo>
                    <a:pt x="0" y="108699"/>
                    <a:pt x="108699" y="0"/>
                    <a:pt x="242787" y="0"/>
                  </a:cubicBezTo>
                  <a:close/>
                </a:path>
              </a:pathLst>
            </a:custGeom>
            <a:solidFill>
              <a:srgbClr val="010812">
                <a:alpha val="50196"/>
              </a:srgbClr>
            </a:solidFill>
            <a:ln w="9525">
              <a:solidFill>
                <a:srgbClr val="6C5427"/>
              </a:solidFill>
            </a:ln>
            <a:effectLst>
              <a:outerShdw blurRad="63500" sx="102000" sy="102000" algn="ctr" rotWithShape="0">
                <a:prstClr val="black">
                  <a:alpha val="8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2A43903F-BA9D-47D7-884D-A4CD5239BCDA}"/>
                </a:ext>
              </a:extLst>
            </p:cNvPr>
            <p:cNvGrpSpPr/>
            <p:nvPr/>
          </p:nvGrpSpPr>
          <p:grpSpPr>
            <a:xfrm>
              <a:off x="5072061" y="6038268"/>
              <a:ext cx="2145496" cy="371476"/>
              <a:chOff x="5060167" y="6133518"/>
              <a:chExt cx="2145495" cy="371475"/>
            </a:xfrm>
          </p:grpSpPr>
          <p:sp>
            <p:nvSpPr>
              <p:cNvPr id="54" name="타원 53">
                <a:extLst>
                  <a:ext uri="{FF2B5EF4-FFF2-40B4-BE49-F238E27FC236}">
                    <a16:creationId xmlns:a16="http://schemas.microsoft.com/office/drawing/2014/main" id="{6E446EF2-BE41-4FE8-B2DB-17E794E285F5}"/>
                  </a:ext>
                </a:extLst>
              </p:cNvPr>
              <p:cNvSpPr/>
              <p:nvPr/>
            </p:nvSpPr>
            <p:spPr>
              <a:xfrm>
                <a:off x="5060167" y="6133518"/>
                <a:ext cx="371475" cy="371475"/>
              </a:xfrm>
              <a:prstGeom prst="ellipse">
                <a:avLst/>
              </a:prstGeom>
              <a:solidFill>
                <a:srgbClr val="1E2328"/>
              </a:solidFill>
              <a:ln w="28575">
                <a:gradFill flip="none" rotWithShape="1">
                  <a:gsLst>
                    <a:gs pos="23000">
                      <a:srgbClr val="C4A25C"/>
                    </a:gs>
                    <a:gs pos="0">
                      <a:srgbClr val="E0CFAE"/>
                    </a:gs>
                    <a:gs pos="48000">
                      <a:srgbClr val="BC9033"/>
                    </a:gs>
                    <a:gs pos="100000">
                      <a:srgbClr val="6C5427"/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E0CFAE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맑은 고딕" panose="020B0503020000020004" pitchFamily="50" charset="-127"/>
                    <a:cs typeface="Arial" panose="020B0604020202020204" pitchFamily="34" charset="0"/>
                  </a:rPr>
                  <a:t>!</a:t>
                </a:r>
                <a:endParaRPr kumimoji="0" lang="ko-KR" altLang="en-US" sz="1500" b="0" i="0" u="none" strike="noStrike" kern="1200" cap="none" spc="0" normalizeH="0" baseline="0" noProof="0" dirty="0">
                  <a:ln>
                    <a:noFill/>
                  </a:ln>
                  <a:solidFill>
                    <a:srgbClr val="E0CFAE"/>
                  </a:solidFill>
                  <a:effectLst/>
                  <a:uLnTx/>
                  <a:uFillTx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56" name="자유형 87">
                <a:extLst>
                  <a:ext uri="{FF2B5EF4-FFF2-40B4-BE49-F238E27FC236}">
                    <a16:creationId xmlns:a16="http://schemas.microsoft.com/office/drawing/2014/main" id="{4E8B0BB2-CCF7-4B33-AF30-D2BD7B5066E3}"/>
                  </a:ext>
                </a:extLst>
              </p:cNvPr>
              <p:cNvSpPr/>
              <p:nvPr/>
            </p:nvSpPr>
            <p:spPr>
              <a:xfrm>
                <a:off x="5431641" y="6133518"/>
                <a:ext cx="1774021" cy="371475"/>
              </a:xfrm>
              <a:custGeom>
                <a:avLst/>
                <a:gdLst>
                  <a:gd name="connsiteX0" fmla="*/ 2 w 1774021"/>
                  <a:gd name="connsiteY0" fmla="*/ 0 h 371475"/>
                  <a:gd name="connsiteX1" fmla="*/ 1588284 w 1774021"/>
                  <a:gd name="connsiteY1" fmla="*/ 0 h 371475"/>
                  <a:gd name="connsiteX2" fmla="*/ 1774021 w 1774021"/>
                  <a:gd name="connsiteY2" fmla="*/ 185738 h 371475"/>
                  <a:gd name="connsiteX3" fmla="*/ 1588284 w 1774021"/>
                  <a:gd name="connsiteY3" fmla="*/ 371475 h 371475"/>
                  <a:gd name="connsiteX4" fmla="*/ 0 w 1774021"/>
                  <a:gd name="connsiteY4" fmla="*/ 371475 h 371475"/>
                  <a:gd name="connsiteX5" fmla="*/ 16957 w 1774021"/>
                  <a:gd name="connsiteY5" fmla="*/ 357485 h 371475"/>
                  <a:gd name="connsiteX6" fmla="*/ 88097 w 1774021"/>
                  <a:gd name="connsiteY6" fmla="*/ 185737 h 371475"/>
                  <a:gd name="connsiteX7" fmla="*/ 16957 w 1774021"/>
                  <a:gd name="connsiteY7" fmla="*/ 13990 h 371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74021" h="371475">
                    <a:moveTo>
                      <a:pt x="2" y="0"/>
                    </a:moveTo>
                    <a:lnTo>
                      <a:pt x="1588284" y="0"/>
                    </a:lnTo>
                    <a:lnTo>
                      <a:pt x="1774021" y="185738"/>
                    </a:lnTo>
                    <a:lnTo>
                      <a:pt x="1588284" y="371475"/>
                    </a:lnTo>
                    <a:lnTo>
                      <a:pt x="0" y="371475"/>
                    </a:lnTo>
                    <a:lnTo>
                      <a:pt x="16957" y="357485"/>
                    </a:lnTo>
                    <a:cubicBezTo>
                      <a:pt x="60911" y="313531"/>
                      <a:pt x="88097" y="252809"/>
                      <a:pt x="88097" y="185737"/>
                    </a:cubicBezTo>
                    <a:cubicBezTo>
                      <a:pt x="88097" y="118666"/>
                      <a:pt x="60911" y="57944"/>
                      <a:pt x="16957" y="13990"/>
                    </a:cubicBezTo>
                    <a:close/>
                  </a:path>
                </a:pathLst>
              </a:custGeom>
              <a:solidFill>
                <a:srgbClr val="1E2328"/>
              </a:solidFill>
              <a:ln w="28575">
                <a:gradFill flip="none" rotWithShape="1">
                  <a:gsLst>
                    <a:gs pos="0">
                      <a:srgbClr val="0496AB"/>
                    </a:gs>
                    <a:gs pos="100000">
                      <a:srgbClr val="007598"/>
                    </a:gs>
                  </a:gsLst>
                  <a:lin ang="54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90000"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3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A3C7C7"/>
                    </a:solidFill>
                    <a:effectLst/>
                    <a:uLnTx/>
                    <a:uFillTx/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데이터 시각화</a:t>
                </a:r>
              </a:p>
            </p:txBody>
          </p:sp>
        </p:grp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27D56D9B-D8EF-4A8E-900C-5AE459951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582" y="2229758"/>
            <a:ext cx="2219380" cy="308247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CE79243-68F7-4EDC-A445-FE0A111ACF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3560" y="2230212"/>
            <a:ext cx="2179773" cy="307984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6C0ABACB-DC12-4C2E-8826-E9E2D8280A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3948" y="2235654"/>
            <a:ext cx="2118544" cy="3079848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9F294AD1-918A-4B09-B303-888DAEE7B661}"/>
              </a:ext>
            </a:extLst>
          </p:cNvPr>
          <p:cNvSpPr txBox="1"/>
          <p:nvPr/>
        </p:nvSpPr>
        <p:spPr>
          <a:xfrm>
            <a:off x="534804" y="1571788"/>
            <a:ext cx="296884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500" b="1" i="0" u="none" strike="noStrike" kern="1200" cap="none" spc="0" normalizeH="0" baseline="0" noProof="0" dirty="0" err="1">
                <a:ln>
                  <a:noFill/>
                </a:ln>
                <a:solidFill>
                  <a:srgbClr val="BE9B3C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와드</a:t>
            </a:r>
            <a:r>
              <a:rPr kumimoji="0" lang="ko-KR" altLang="en-US" sz="2500" b="1" i="0" u="none" strike="noStrike" kern="1200" cap="none" spc="0" normalizeH="0" baseline="0" noProof="0" dirty="0">
                <a:ln>
                  <a:noFill/>
                </a:ln>
                <a:solidFill>
                  <a:srgbClr val="BE9B3C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설치 횟수 차이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6288452-FF09-4A33-B855-DBD3642289D0}"/>
              </a:ext>
            </a:extLst>
          </p:cNvPr>
          <p:cNvSpPr txBox="1"/>
          <p:nvPr/>
        </p:nvSpPr>
        <p:spPr>
          <a:xfrm>
            <a:off x="6974812" y="3585470"/>
            <a:ext cx="46075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•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모든 시간 구간에서 대체로 큰 차이가 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없는 상태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Wingdings" panose="05000000000000000000" pitchFamily="2" charset="2"/>
              </a:rPr>
              <a:t>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Wingdings" panose="05000000000000000000" pitchFamily="2" charset="2"/>
              </a:rPr>
              <a:t>게임 승리에 큰 영향력이 적다고 추측 가능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7339808-46B8-4F99-819B-4908E6D9F8D6}"/>
              </a:ext>
            </a:extLst>
          </p:cNvPr>
          <p:cNvSpPr txBox="1"/>
          <p:nvPr/>
        </p:nvSpPr>
        <p:spPr>
          <a:xfrm>
            <a:off x="3070753" y="257175"/>
            <a:ext cx="12858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DCCB9A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주제선정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33AE3A4-7338-42DC-92FB-E1269D5859ED}"/>
              </a:ext>
            </a:extLst>
          </p:cNvPr>
          <p:cNvSpPr/>
          <p:nvPr/>
        </p:nvSpPr>
        <p:spPr>
          <a:xfrm>
            <a:off x="4506089" y="-3401"/>
            <a:ext cx="1544405" cy="838200"/>
          </a:xfrm>
          <a:prstGeom prst="rect">
            <a:avLst/>
          </a:prstGeom>
          <a:gradFill flip="none" rotWithShape="1">
            <a:gsLst>
              <a:gs pos="0">
                <a:srgbClr val="E0CFAE">
                  <a:alpha val="30000"/>
                </a:srgbClr>
              </a:gs>
              <a:gs pos="48000">
                <a:srgbClr val="E0CFAE">
                  <a:alpha val="10000"/>
                </a:srgbClr>
              </a:gs>
              <a:gs pos="100000">
                <a:srgbClr val="E0CFAE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571331E-5D42-4541-AE15-2398908E6535}"/>
              </a:ext>
            </a:extLst>
          </p:cNvPr>
          <p:cNvSpPr txBox="1"/>
          <p:nvPr/>
        </p:nvSpPr>
        <p:spPr>
          <a:xfrm>
            <a:off x="3070753" y="257175"/>
            <a:ext cx="12858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DCCB9A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주제선정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410341F-D972-4E95-A6C3-6B05F988B47A}"/>
              </a:ext>
            </a:extLst>
          </p:cNvPr>
          <p:cNvSpPr txBox="1"/>
          <p:nvPr/>
        </p:nvSpPr>
        <p:spPr>
          <a:xfrm>
            <a:off x="6141506" y="254289"/>
            <a:ext cx="12858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dirty="0">
                <a:solidFill>
                  <a:srgbClr val="DCCB9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분석 결과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DCCB9A"/>
              </a:solidFill>
              <a:effectLst/>
              <a:uLnTx/>
              <a:uFillTx/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2F11449-CEDD-45BA-AC7E-C72758CCD359}"/>
              </a:ext>
            </a:extLst>
          </p:cNvPr>
          <p:cNvSpPr txBox="1"/>
          <p:nvPr/>
        </p:nvSpPr>
        <p:spPr>
          <a:xfrm>
            <a:off x="4410840" y="254289"/>
            <a:ext cx="17327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E8E1CF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데이터</a:t>
            </a:r>
            <a:r>
              <a:rPr lang="en-US" altLang="ko-KR" sz="2000" b="1" dirty="0">
                <a:solidFill>
                  <a:srgbClr val="E8E1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kumimoji="0" lang="ko-KR" alt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E8E1CF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전처리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E8E1CF"/>
              </a:solidFill>
              <a:effectLst/>
              <a:uLnTx/>
              <a:uFillTx/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771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D60F8092-0924-425F-9280-81324E40EC9D}"/>
              </a:ext>
            </a:extLst>
          </p:cNvPr>
          <p:cNvCxnSpPr/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12700">
            <a:solidFill>
              <a:srgbClr val="2D38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4CACA3F9-E8F1-4051-AB88-EBDC86DC864E}"/>
              </a:ext>
            </a:extLst>
          </p:cNvPr>
          <p:cNvGrpSpPr/>
          <p:nvPr/>
        </p:nvGrpSpPr>
        <p:grpSpPr>
          <a:xfrm>
            <a:off x="311289" y="199972"/>
            <a:ext cx="2082661" cy="438248"/>
            <a:chOff x="5010147" y="5981226"/>
            <a:chExt cx="2307565" cy="485575"/>
          </a:xfrm>
        </p:grpSpPr>
        <p:sp>
          <p:nvSpPr>
            <p:cNvPr id="52" name="자유형 84">
              <a:extLst>
                <a:ext uri="{FF2B5EF4-FFF2-40B4-BE49-F238E27FC236}">
                  <a16:creationId xmlns:a16="http://schemas.microsoft.com/office/drawing/2014/main" id="{F3C96E19-9BFE-4938-B31B-932B30DDD050}"/>
                </a:ext>
              </a:extLst>
            </p:cNvPr>
            <p:cNvSpPr/>
            <p:nvPr/>
          </p:nvSpPr>
          <p:spPr>
            <a:xfrm>
              <a:off x="5010147" y="5981226"/>
              <a:ext cx="2307565" cy="485575"/>
            </a:xfrm>
            <a:custGeom>
              <a:avLst/>
              <a:gdLst>
                <a:gd name="connsiteX0" fmla="*/ 242787 w 2307565"/>
                <a:gd name="connsiteY0" fmla="*/ 0 h 485574"/>
                <a:gd name="connsiteX1" fmla="*/ 247547 w 2307565"/>
                <a:gd name="connsiteY1" fmla="*/ 480 h 485574"/>
                <a:gd name="connsiteX2" fmla="*/ 247547 w 2307565"/>
                <a:gd name="connsiteY2" fmla="*/ 0 h 485574"/>
                <a:gd name="connsiteX3" fmla="*/ 2307565 w 2307565"/>
                <a:gd name="connsiteY3" fmla="*/ 0 h 485574"/>
                <a:gd name="connsiteX4" fmla="*/ 2307565 w 2307565"/>
                <a:gd name="connsiteY4" fmla="*/ 485573 h 485574"/>
                <a:gd name="connsiteX5" fmla="*/ 247547 w 2307565"/>
                <a:gd name="connsiteY5" fmla="*/ 485573 h 485574"/>
                <a:gd name="connsiteX6" fmla="*/ 247547 w 2307565"/>
                <a:gd name="connsiteY6" fmla="*/ 485094 h 485574"/>
                <a:gd name="connsiteX7" fmla="*/ 242787 w 2307565"/>
                <a:gd name="connsiteY7" fmla="*/ 485574 h 485574"/>
                <a:gd name="connsiteX8" fmla="*/ 0 w 2307565"/>
                <a:gd name="connsiteY8" fmla="*/ 242787 h 485574"/>
                <a:gd name="connsiteX9" fmla="*/ 242787 w 2307565"/>
                <a:gd name="connsiteY9" fmla="*/ 0 h 485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07565" h="485574">
                  <a:moveTo>
                    <a:pt x="242787" y="0"/>
                  </a:moveTo>
                  <a:lnTo>
                    <a:pt x="247547" y="480"/>
                  </a:lnTo>
                  <a:lnTo>
                    <a:pt x="247547" y="0"/>
                  </a:lnTo>
                  <a:lnTo>
                    <a:pt x="2307565" y="0"/>
                  </a:lnTo>
                  <a:lnTo>
                    <a:pt x="2307565" y="485573"/>
                  </a:lnTo>
                  <a:lnTo>
                    <a:pt x="247547" y="485573"/>
                  </a:lnTo>
                  <a:lnTo>
                    <a:pt x="247547" y="485094"/>
                  </a:lnTo>
                  <a:lnTo>
                    <a:pt x="242787" y="485574"/>
                  </a:lnTo>
                  <a:cubicBezTo>
                    <a:pt x="108699" y="485574"/>
                    <a:pt x="0" y="376875"/>
                    <a:pt x="0" y="242787"/>
                  </a:cubicBezTo>
                  <a:cubicBezTo>
                    <a:pt x="0" y="108699"/>
                    <a:pt x="108699" y="0"/>
                    <a:pt x="242787" y="0"/>
                  </a:cubicBezTo>
                  <a:close/>
                </a:path>
              </a:pathLst>
            </a:custGeom>
            <a:solidFill>
              <a:srgbClr val="010812">
                <a:alpha val="50196"/>
              </a:srgbClr>
            </a:solidFill>
            <a:ln w="9525">
              <a:solidFill>
                <a:srgbClr val="6C5427"/>
              </a:solidFill>
            </a:ln>
            <a:effectLst>
              <a:outerShdw blurRad="63500" sx="102000" sy="102000" algn="ctr" rotWithShape="0">
                <a:prstClr val="black">
                  <a:alpha val="8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2A43903F-BA9D-47D7-884D-A4CD5239BCDA}"/>
                </a:ext>
              </a:extLst>
            </p:cNvPr>
            <p:cNvGrpSpPr/>
            <p:nvPr/>
          </p:nvGrpSpPr>
          <p:grpSpPr>
            <a:xfrm>
              <a:off x="5072061" y="6038268"/>
              <a:ext cx="2145496" cy="371476"/>
              <a:chOff x="5060167" y="6133518"/>
              <a:chExt cx="2145495" cy="371475"/>
            </a:xfrm>
          </p:grpSpPr>
          <p:sp>
            <p:nvSpPr>
              <p:cNvPr id="54" name="타원 53">
                <a:extLst>
                  <a:ext uri="{FF2B5EF4-FFF2-40B4-BE49-F238E27FC236}">
                    <a16:creationId xmlns:a16="http://schemas.microsoft.com/office/drawing/2014/main" id="{6E446EF2-BE41-4FE8-B2DB-17E794E285F5}"/>
                  </a:ext>
                </a:extLst>
              </p:cNvPr>
              <p:cNvSpPr/>
              <p:nvPr/>
            </p:nvSpPr>
            <p:spPr>
              <a:xfrm>
                <a:off x="5060167" y="6133518"/>
                <a:ext cx="371475" cy="371475"/>
              </a:xfrm>
              <a:prstGeom prst="ellipse">
                <a:avLst/>
              </a:prstGeom>
              <a:solidFill>
                <a:srgbClr val="1E2328"/>
              </a:solidFill>
              <a:ln w="28575">
                <a:gradFill flip="none" rotWithShape="1">
                  <a:gsLst>
                    <a:gs pos="23000">
                      <a:srgbClr val="C4A25C"/>
                    </a:gs>
                    <a:gs pos="0">
                      <a:srgbClr val="E0CFAE"/>
                    </a:gs>
                    <a:gs pos="48000">
                      <a:srgbClr val="BC9033"/>
                    </a:gs>
                    <a:gs pos="100000">
                      <a:srgbClr val="6C5427"/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E0CFAE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맑은 고딕" panose="020B0503020000020004" pitchFamily="50" charset="-127"/>
                    <a:cs typeface="Arial" panose="020B0604020202020204" pitchFamily="34" charset="0"/>
                  </a:rPr>
                  <a:t>!</a:t>
                </a:r>
                <a:endParaRPr kumimoji="0" lang="ko-KR" altLang="en-US" sz="1500" b="0" i="0" u="none" strike="noStrike" kern="1200" cap="none" spc="0" normalizeH="0" baseline="0" noProof="0" dirty="0">
                  <a:ln>
                    <a:noFill/>
                  </a:ln>
                  <a:solidFill>
                    <a:srgbClr val="E0CFAE"/>
                  </a:solidFill>
                  <a:effectLst/>
                  <a:uLnTx/>
                  <a:uFillTx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56" name="자유형 87">
                <a:extLst>
                  <a:ext uri="{FF2B5EF4-FFF2-40B4-BE49-F238E27FC236}">
                    <a16:creationId xmlns:a16="http://schemas.microsoft.com/office/drawing/2014/main" id="{4E8B0BB2-CCF7-4B33-AF30-D2BD7B5066E3}"/>
                  </a:ext>
                </a:extLst>
              </p:cNvPr>
              <p:cNvSpPr/>
              <p:nvPr/>
            </p:nvSpPr>
            <p:spPr>
              <a:xfrm>
                <a:off x="5431641" y="6133518"/>
                <a:ext cx="1774021" cy="371475"/>
              </a:xfrm>
              <a:custGeom>
                <a:avLst/>
                <a:gdLst>
                  <a:gd name="connsiteX0" fmla="*/ 2 w 1774021"/>
                  <a:gd name="connsiteY0" fmla="*/ 0 h 371475"/>
                  <a:gd name="connsiteX1" fmla="*/ 1588284 w 1774021"/>
                  <a:gd name="connsiteY1" fmla="*/ 0 h 371475"/>
                  <a:gd name="connsiteX2" fmla="*/ 1774021 w 1774021"/>
                  <a:gd name="connsiteY2" fmla="*/ 185738 h 371475"/>
                  <a:gd name="connsiteX3" fmla="*/ 1588284 w 1774021"/>
                  <a:gd name="connsiteY3" fmla="*/ 371475 h 371475"/>
                  <a:gd name="connsiteX4" fmla="*/ 0 w 1774021"/>
                  <a:gd name="connsiteY4" fmla="*/ 371475 h 371475"/>
                  <a:gd name="connsiteX5" fmla="*/ 16957 w 1774021"/>
                  <a:gd name="connsiteY5" fmla="*/ 357485 h 371475"/>
                  <a:gd name="connsiteX6" fmla="*/ 88097 w 1774021"/>
                  <a:gd name="connsiteY6" fmla="*/ 185737 h 371475"/>
                  <a:gd name="connsiteX7" fmla="*/ 16957 w 1774021"/>
                  <a:gd name="connsiteY7" fmla="*/ 13990 h 371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74021" h="371475">
                    <a:moveTo>
                      <a:pt x="2" y="0"/>
                    </a:moveTo>
                    <a:lnTo>
                      <a:pt x="1588284" y="0"/>
                    </a:lnTo>
                    <a:lnTo>
                      <a:pt x="1774021" y="185738"/>
                    </a:lnTo>
                    <a:lnTo>
                      <a:pt x="1588284" y="371475"/>
                    </a:lnTo>
                    <a:lnTo>
                      <a:pt x="0" y="371475"/>
                    </a:lnTo>
                    <a:lnTo>
                      <a:pt x="16957" y="357485"/>
                    </a:lnTo>
                    <a:cubicBezTo>
                      <a:pt x="60911" y="313531"/>
                      <a:pt x="88097" y="252809"/>
                      <a:pt x="88097" y="185737"/>
                    </a:cubicBezTo>
                    <a:cubicBezTo>
                      <a:pt x="88097" y="118666"/>
                      <a:pt x="60911" y="57944"/>
                      <a:pt x="16957" y="13990"/>
                    </a:cubicBezTo>
                    <a:close/>
                  </a:path>
                </a:pathLst>
              </a:custGeom>
              <a:solidFill>
                <a:srgbClr val="1E2328"/>
              </a:solidFill>
              <a:ln w="28575">
                <a:gradFill flip="none" rotWithShape="1">
                  <a:gsLst>
                    <a:gs pos="0">
                      <a:srgbClr val="0496AB"/>
                    </a:gs>
                    <a:gs pos="100000">
                      <a:srgbClr val="007598"/>
                    </a:gs>
                  </a:gsLst>
                  <a:lin ang="54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90000"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3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A3C7C7"/>
                    </a:solidFill>
                    <a:effectLst/>
                    <a:uLnTx/>
                    <a:uFillTx/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데이터 시각화</a:t>
                </a:r>
              </a:p>
            </p:txBody>
          </p:sp>
        </p:grp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C2278310-DD8C-47C6-9406-507DD2E69241}"/>
              </a:ext>
            </a:extLst>
          </p:cNvPr>
          <p:cNvSpPr txBox="1"/>
          <p:nvPr/>
        </p:nvSpPr>
        <p:spPr>
          <a:xfrm>
            <a:off x="3518717" y="2402843"/>
            <a:ext cx="515456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데이터 </a:t>
            </a:r>
            <a:r>
              <a:rPr kumimoji="0" lang="ko-KR" alt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전처리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시각화를 통해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•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승리에 대한 변수들의 객관적 수치 및 증감 확인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•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승리에 대한 변수들의 대략적인 영향력 유추 가능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그러나 어떤 변수들이 승리에 크게 적용하는지 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정확히 알긴 힘들다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Wingdings" panose="05000000000000000000" pitchFamily="2" charset="2"/>
              </a:rPr>
              <a:t>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Wingdings" panose="05000000000000000000" pitchFamily="2" charset="2"/>
              </a:rPr>
              <a:t>다양한 모델을 통해 승리 예측 및 변수 분석 필요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D1C320E-005B-4C78-81D5-516BA2B9A632}"/>
              </a:ext>
            </a:extLst>
          </p:cNvPr>
          <p:cNvSpPr txBox="1"/>
          <p:nvPr/>
        </p:nvSpPr>
        <p:spPr>
          <a:xfrm>
            <a:off x="3070753" y="257175"/>
            <a:ext cx="12858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DCCB9A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주제선정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96BF728-930F-4E40-9F28-28DD42E9DC73}"/>
              </a:ext>
            </a:extLst>
          </p:cNvPr>
          <p:cNvSpPr/>
          <p:nvPr/>
        </p:nvSpPr>
        <p:spPr>
          <a:xfrm>
            <a:off x="4506089" y="-3401"/>
            <a:ext cx="1544405" cy="838200"/>
          </a:xfrm>
          <a:prstGeom prst="rect">
            <a:avLst/>
          </a:prstGeom>
          <a:gradFill flip="none" rotWithShape="1">
            <a:gsLst>
              <a:gs pos="0">
                <a:srgbClr val="E0CFAE">
                  <a:alpha val="30000"/>
                </a:srgbClr>
              </a:gs>
              <a:gs pos="48000">
                <a:srgbClr val="E0CFAE">
                  <a:alpha val="10000"/>
                </a:srgbClr>
              </a:gs>
              <a:gs pos="100000">
                <a:srgbClr val="E0CFAE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FD320A1-B9D9-4636-89D4-E4D43BDC2FA2}"/>
              </a:ext>
            </a:extLst>
          </p:cNvPr>
          <p:cNvSpPr txBox="1"/>
          <p:nvPr/>
        </p:nvSpPr>
        <p:spPr>
          <a:xfrm>
            <a:off x="3070753" y="257175"/>
            <a:ext cx="12858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DCCB9A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주제선정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99E26FB-5950-4D3A-B34E-1434370A135B}"/>
              </a:ext>
            </a:extLst>
          </p:cNvPr>
          <p:cNvSpPr txBox="1"/>
          <p:nvPr/>
        </p:nvSpPr>
        <p:spPr>
          <a:xfrm>
            <a:off x="6141506" y="254289"/>
            <a:ext cx="12858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dirty="0">
                <a:solidFill>
                  <a:srgbClr val="DCCB9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분석 결과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DCCB9A"/>
              </a:solidFill>
              <a:effectLst/>
              <a:uLnTx/>
              <a:uFillTx/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A754BD5-72D9-439D-A3F5-14CF9F259871}"/>
              </a:ext>
            </a:extLst>
          </p:cNvPr>
          <p:cNvSpPr txBox="1"/>
          <p:nvPr/>
        </p:nvSpPr>
        <p:spPr>
          <a:xfrm>
            <a:off x="4410840" y="254289"/>
            <a:ext cx="17327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E8E1CF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데이터</a:t>
            </a:r>
            <a:r>
              <a:rPr lang="en-US" altLang="ko-KR" sz="2000" b="1" dirty="0">
                <a:solidFill>
                  <a:srgbClr val="E8E1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kumimoji="0" lang="ko-KR" alt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E8E1CF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전처리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E8E1CF"/>
              </a:solidFill>
              <a:effectLst/>
              <a:uLnTx/>
              <a:uFillTx/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684149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/>
          <p:cNvCxnSpPr/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12700">
            <a:solidFill>
              <a:srgbClr val="2D38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3" name="그룹 72"/>
          <p:cNvGrpSpPr/>
          <p:nvPr/>
        </p:nvGrpSpPr>
        <p:grpSpPr>
          <a:xfrm>
            <a:off x="2393950" y="1031816"/>
            <a:ext cx="7404100" cy="1143000"/>
            <a:chOff x="2273300" y="1031816"/>
            <a:chExt cx="7404100" cy="1143000"/>
          </a:xfrm>
        </p:grpSpPr>
        <p:pic>
          <p:nvPicPr>
            <p:cNvPr id="55" name="그림 54"/>
            <p:cNvPicPr>
              <a:picLocks noChangeAspect="1"/>
            </p:cNvPicPr>
            <p:nvPr/>
          </p:nvPicPr>
          <p:blipFill rotWithShape="1">
            <a:blip r:embed="rId3"/>
            <a:srcRect l="5900" t="22260" r="85920" b="62010"/>
            <a:stretch>
              <a:fillRect/>
            </a:stretch>
          </p:blipFill>
          <p:spPr>
            <a:xfrm>
              <a:off x="2273300" y="1138856"/>
              <a:ext cx="911225" cy="981295"/>
            </a:xfrm>
            <a:prstGeom prst="rect">
              <a:avLst/>
            </a:prstGeom>
            <a:effectLst>
              <a:outerShdw blurRad="25400" sx="105000" sy="105000" algn="ctr" rotWithShape="0">
                <a:prstClr val="black"/>
              </a:outerShdw>
            </a:effectLst>
          </p:spPr>
        </p:pic>
        <p:pic>
          <p:nvPicPr>
            <p:cNvPr id="57" name="그림 56"/>
            <p:cNvPicPr>
              <a:picLocks noChangeAspect="1"/>
            </p:cNvPicPr>
            <p:nvPr/>
          </p:nvPicPr>
          <p:blipFill rotWithShape="1">
            <a:blip r:embed="rId4"/>
            <a:srcRect l="24390" r="16540"/>
            <a:stretch>
              <a:fillRect/>
            </a:stretch>
          </p:blipFill>
          <p:spPr>
            <a:xfrm>
              <a:off x="4434416" y="1031816"/>
              <a:ext cx="889000" cy="1143000"/>
            </a:xfrm>
            <a:prstGeom prst="rect">
              <a:avLst/>
            </a:prstGeom>
            <a:effectLst>
              <a:outerShdw blurRad="25400" sx="105000" sy="105000" algn="ctr" rotWithShape="0">
                <a:prstClr val="black"/>
              </a:outerShdw>
            </a:effectLst>
          </p:spPr>
        </p:pic>
        <p:pic>
          <p:nvPicPr>
            <p:cNvPr id="58" name="그림 57"/>
            <p:cNvPicPr>
              <a:picLocks noChangeAspect="1"/>
            </p:cNvPicPr>
            <p:nvPr/>
          </p:nvPicPr>
          <p:blipFill rotWithShape="1">
            <a:blip r:embed="rId5"/>
            <a:srcRect l="15590" t="16410" r="17740" b="9780"/>
            <a:stretch>
              <a:fillRect/>
            </a:stretch>
          </p:blipFill>
          <p:spPr>
            <a:xfrm>
              <a:off x="8680449" y="1238250"/>
              <a:ext cx="996951" cy="885826"/>
            </a:xfrm>
            <a:prstGeom prst="rect">
              <a:avLst/>
            </a:prstGeom>
            <a:effectLst>
              <a:outerShdw blurRad="25400" sx="105000" sy="105000" algn="ctr" rotWithShape="0">
                <a:prstClr val="black"/>
              </a:outerShdw>
            </a:effectLst>
          </p:spPr>
        </p:pic>
      </p:grpSp>
      <p:sp>
        <p:nvSpPr>
          <p:cNvPr id="67" name="모서리가 둥근 직사각형 66"/>
          <p:cNvSpPr/>
          <p:nvPr/>
        </p:nvSpPr>
        <p:spPr>
          <a:xfrm>
            <a:off x="1269999" y="2232379"/>
            <a:ext cx="3159126" cy="1739937"/>
          </a:xfrm>
          <a:prstGeom prst="roundRect">
            <a:avLst>
              <a:gd name="adj" fmla="val 50000"/>
            </a:avLst>
          </a:prstGeom>
          <a:solidFill>
            <a:srgbClr val="FFFFFF">
              <a:alpha val="30000"/>
            </a:srgbClr>
          </a:solidFill>
          <a:effectLst>
            <a:softEdge rad="635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8" name="TextBox 67"/>
          <p:cNvSpPr txBox="1"/>
          <p:nvPr/>
        </p:nvSpPr>
        <p:spPr>
          <a:xfrm>
            <a:off x="2110234" y="2090360"/>
            <a:ext cx="1478656" cy="727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  <a:defRPr/>
            </a:pPr>
            <a:r>
              <a:rPr lang="en-US" altLang="ko-KR" sz="1200">
                <a:solidFill>
                  <a:srgbClr val="E8E1CF"/>
                </a:solidFill>
                <a:latin typeface="KoPubWorld돋움체 Bold"/>
                <a:ea typeface="KoPubWorld돋움체 Bold"/>
                <a:cs typeface="KoPubWorld돋움체 Bold"/>
              </a:rPr>
              <a:t>1</a:t>
            </a:r>
            <a:r>
              <a:rPr lang="ko-KR" altLang="en-US" sz="1200">
                <a:solidFill>
                  <a:srgbClr val="E8E1CF"/>
                </a:solidFill>
                <a:latin typeface="KoPubWorld돋움체 Bold"/>
                <a:ea typeface="KoPubWorld돋움체 Bold"/>
                <a:cs typeface="KoPubWorld돋움체 Bold"/>
              </a:rPr>
              <a:t>번</a:t>
            </a:r>
          </a:p>
          <a:p>
            <a:pPr algn="ctr">
              <a:lnSpc>
                <a:spcPct val="130000"/>
              </a:lnSpc>
              <a:defRPr/>
            </a:pPr>
            <a:r>
              <a:rPr lang="ko-KR" altLang="en-US" sz="2000">
                <a:solidFill>
                  <a:srgbClr val="E8E1CF"/>
                </a:solidFill>
                <a:latin typeface="KoPubWorld돋움체 Bold"/>
                <a:ea typeface="KoPubWorld돋움체 Bold"/>
                <a:cs typeface="KoPubWorld돋움체 Bold"/>
              </a:rPr>
              <a:t>모델 설명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4143821" y="2090360"/>
            <a:ext cx="1679740" cy="727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  <a:defRPr/>
            </a:pPr>
            <a:r>
              <a:rPr lang="en-US" altLang="ko-KR" sz="1200">
                <a:solidFill>
                  <a:srgbClr val="E8E1CF"/>
                </a:solidFill>
                <a:latin typeface="KoPubWorld돋움체 Bold"/>
                <a:ea typeface="KoPubWorld돋움체 Bold"/>
                <a:cs typeface="KoPubWorld돋움체 Bold"/>
              </a:rPr>
              <a:t>2</a:t>
            </a:r>
            <a:r>
              <a:rPr lang="ko-KR" altLang="en-US" sz="1200">
                <a:solidFill>
                  <a:srgbClr val="E8E1CF"/>
                </a:solidFill>
                <a:latin typeface="KoPubWorld돋움체 Bold"/>
                <a:ea typeface="KoPubWorld돋움체 Bold"/>
                <a:cs typeface="KoPubWorld돋움체 Bold"/>
              </a:rPr>
              <a:t>번</a:t>
            </a:r>
          </a:p>
          <a:p>
            <a:pPr algn="ctr">
              <a:lnSpc>
                <a:spcPct val="130000"/>
              </a:lnSpc>
              <a:defRPr/>
            </a:pPr>
            <a:r>
              <a:rPr lang="ko-KR" altLang="en-US" sz="2000">
                <a:solidFill>
                  <a:srgbClr val="E8E1CF"/>
                </a:solidFill>
                <a:latin typeface="KoPubWorld돋움체 Bold"/>
                <a:ea typeface="KoPubWorld돋움체 Bold"/>
                <a:cs typeface="KoPubWorld돋움체 Bold"/>
              </a:rPr>
              <a:t>모델별 분석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6096000" y="2090360"/>
            <a:ext cx="2110398" cy="727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  <a:defRPr/>
            </a:pPr>
            <a:r>
              <a:rPr lang="en-US" altLang="ko-KR" sz="1200">
                <a:solidFill>
                  <a:srgbClr val="E8E1CF"/>
                </a:solidFill>
                <a:latin typeface="KoPubWorld돋움체 Bold"/>
                <a:ea typeface="KoPubWorld돋움체 Bold"/>
                <a:cs typeface="KoPubWorld돋움체 Bold"/>
              </a:rPr>
              <a:t>3</a:t>
            </a:r>
            <a:r>
              <a:rPr lang="ko-KR" altLang="en-US" sz="1200">
                <a:solidFill>
                  <a:srgbClr val="E8E1CF"/>
                </a:solidFill>
                <a:latin typeface="KoPubWorld돋움체 Bold"/>
                <a:ea typeface="KoPubWorld돋움체 Bold"/>
                <a:cs typeface="KoPubWorld돋움체 Bold"/>
              </a:rPr>
              <a:t>번</a:t>
            </a:r>
          </a:p>
          <a:p>
            <a:pPr algn="ctr">
              <a:lnSpc>
                <a:spcPct val="130000"/>
              </a:lnSpc>
              <a:defRPr/>
            </a:pPr>
            <a:r>
              <a:rPr lang="ko-KR" altLang="en-US" sz="2000">
                <a:solidFill>
                  <a:srgbClr val="E8E1CF"/>
                </a:solidFill>
                <a:latin typeface="KoPubWorld돋움체 Bold"/>
                <a:ea typeface="KoPubWorld돋움체 Bold"/>
                <a:cs typeface="KoPubWorld돋움체 Bold"/>
              </a:rPr>
              <a:t>변수 중요도 분석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8560246" y="2090360"/>
            <a:ext cx="1478656" cy="727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  <a:defRPr/>
            </a:pPr>
            <a:r>
              <a:rPr lang="en-US" altLang="ko-KR" sz="1200">
                <a:solidFill>
                  <a:srgbClr val="E8E1CF"/>
                </a:solidFill>
                <a:latin typeface="KoPubWorld돋움체 Bold"/>
                <a:ea typeface="KoPubWorld돋움체 Bold"/>
                <a:cs typeface="KoPubWorld돋움체 Bold"/>
              </a:rPr>
              <a:t>4</a:t>
            </a:r>
            <a:r>
              <a:rPr lang="ko-KR" altLang="en-US" sz="1200">
                <a:solidFill>
                  <a:srgbClr val="E8E1CF"/>
                </a:solidFill>
                <a:latin typeface="KoPubWorld돋움체 Bold"/>
                <a:ea typeface="KoPubWorld돋움체 Bold"/>
                <a:cs typeface="KoPubWorld돋움체 Bold"/>
              </a:rPr>
              <a:t>번</a:t>
            </a:r>
          </a:p>
          <a:p>
            <a:pPr algn="ctr">
              <a:lnSpc>
                <a:spcPct val="130000"/>
              </a:lnSpc>
              <a:defRPr/>
            </a:pPr>
            <a:r>
              <a:rPr lang="ko-KR" altLang="en-US" sz="2000">
                <a:solidFill>
                  <a:srgbClr val="E8E1CF"/>
                </a:solidFill>
                <a:latin typeface="KoPubWorld돋움체 Bold"/>
                <a:ea typeface="KoPubWorld돋움체 Bold"/>
                <a:cs typeface="KoPubWorld돋움체 Bold"/>
              </a:rPr>
              <a:t>변화</a:t>
            </a:r>
          </a:p>
        </p:txBody>
      </p:sp>
      <p:pic>
        <p:nvPicPr>
          <p:cNvPr id="63" name="그림 62"/>
          <p:cNvPicPr>
            <a:picLocks noChangeAspect="1"/>
          </p:cNvPicPr>
          <p:nvPr/>
        </p:nvPicPr>
        <p:blipFill rotWithShape="1">
          <a:blip r:embed="rId6"/>
          <a:srcRect t="43700"/>
          <a:stretch>
            <a:fillRect/>
          </a:stretch>
        </p:blipFill>
        <p:spPr>
          <a:xfrm>
            <a:off x="0" y="3020811"/>
            <a:ext cx="12192000" cy="3860799"/>
          </a:xfrm>
          <a:prstGeom prst="rect">
            <a:avLst/>
          </a:prstGeom>
        </p:spPr>
      </p:pic>
      <p:cxnSp>
        <p:nvCxnSpPr>
          <p:cNvPr id="65" name="직선 연결선 64"/>
          <p:cNvCxnSpPr/>
          <p:nvPr/>
        </p:nvCxnSpPr>
        <p:spPr>
          <a:xfrm>
            <a:off x="1041400" y="3020811"/>
            <a:ext cx="10109200" cy="0"/>
          </a:xfrm>
          <a:prstGeom prst="line">
            <a:avLst/>
          </a:prstGeom>
          <a:ln w="12700">
            <a:solidFill>
              <a:srgbClr val="50676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그룹 39"/>
          <p:cNvGrpSpPr/>
          <p:nvPr/>
        </p:nvGrpSpPr>
        <p:grpSpPr>
          <a:xfrm>
            <a:off x="5145252" y="6207016"/>
            <a:ext cx="1901496" cy="400126"/>
            <a:chOff x="5010147" y="5981218"/>
            <a:chExt cx="2307565" cy="485574"/>
          </a:xfrm>
        </p:grpSpPr>
        <p:sp>
          <p:nvSpPr>
            <p:cNvPr id="39" name="자유형 38"/>
            <p:cNvSpPr/>
            <p:nvPr/>
          </p:nvSpPr>
          <p:spPr>
            <a:xfrm>
              <a:off x="5010147" y="5981218"/>
              <a:ext cx="2307565" cy="485574"/>
            </a:xfrm>
            <a:custGeom>
              <a:avLst/>
              <a:gdLst>
                <a:gd name="connsiteX0" fmla="*/ 242787 w 2307565"/>
                <a:gd name="connsiteY0" fmla="*/ 0 h 485574"/>
                <a:gd name="connsiteX1" fmla="*/ 247547 w 2307565"/>
                <a:gd name="connsiteY1" fmla="*/ 480 h 485574"/>
                <a:gd name="connsiteX2" fmla="*/ 247547 w 2307565"/>
                <a:gd name="connsiteY2" fmla="*/ 0 h 485574"/>
                <a:gd name="connsiteX3" fmla="*/ 2307565 w 2307565"/>
                <a:gd name="connsiteY3" fmla="*/ 0 h 485574"/>
                <a:gd name="connsiteX4" fmla="*/ 2307565 w 2307565"/>
                <a:gd name="connsiteY4" fmla="*/ 485573 h 485574"/>
                <a:gd name="connsiteX5" fmla="*/ 247547 w 2307565"/>
                <a:gd name="connsiteY5" fmla="*/ 485573 h 485574"/>
                <a:gd name="connsiteX6" fmla="*/ 247547 w 2307565"/>
                <a:gd name="connsiteY6" fmla="*/ 485094 h 485574"/>
                <a:gd name="connsiteX7" fmla="*/ 242787 w 2307565"/>
                <a:gd name="connsiteY7" fmla="*/ 485574 h 485574"/>
                <a:gd name="connsiteX8" fmla="*/ 0 w 2307565"/>
                <a:gd name="connsiteY8" fmla="*/ 242787 h 485574"/>
                <a:gd name="connsiteX9" fmla="*/ 242787 w 2307565"/>
                <a:gd name="connsiteY9" fmla="*/ 0 h 485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07565" h="485574">
                  <a:moveTo>
                    <a:pt x="242787" y="0"/>
                  </a:moveTo>
                  <a:lnTo>
                    <a:pt x="247547" y="480"/>
                  </a:lnTo>
                  <a:lnTo>
                    <a:pt x="247547" y="0"/>
                  </a:lnTo>
                  <a:lnTo>
                    <a:pt x="2307565" y="0"/>
                  </a:lnTo>
                  <a:lnTo>
                    <a:pt x="2307565" y="485573"/>
                  </a:lnTo>
                  <a:lnTo>
                    <a:pt x="247547" y="485573"/>
                  </a:lnTo>
                  <a:lnTo>
                    <a:pt x="247547" y="485094"/>
                  </a:lnTo>
                  <a:lnTo>
                    <a:pt x="242787" y="485574"/>
                  </a:lnTo>
                  <a:cubicBezTo>
                    <a:pt x="108699" y="485574"/>
                    <a:pt x="0" y="376875"/>
                    <a:pt x="0" y="242787"/>
                  </a:cubicBezTo>
                  <a:cubicBezTo>
                    <a:pt x="0" y="108699"/>
                    <a:pt x="108699" y="0"/>
                    <a:pt x="242787" y="0"/>
                  </a:cubicBezTo>
                  <a:close/>
                </a:path>
              </a:pathLst>
            </a:custGeom>
            <a:solidFill>
              <a:srgbClr val="010812">
                <a:alpha val="50200"/>
              </a:srgbClr>
            </a:solidFill>
            <a:ln w="9525">
              <a:solidFill>
                <a:srgbClr val="6C5427"/>
              </a:solidFill>
            </a:ln>
            <a:effectLst>
              <a:outerShdw blurRad="63500" sx="102000" sy="102000" algn="ctr" rotWithShape="0">
                <a:prstClr val="black">
                  <a:alpha val="8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grpSp>
          <p:nvGrpSpPr>
            <p:cNvPr id="23" name="그룹 22"/>
            <p:cNvGrpSpPr/>
            <p:nvPr/>
          </p:nvGrpSpPr>
          <p:grpSpPr>
            <a:xfrm>
              <a:off x="5072061" y="6038268"/>
              <a:ext cx="2145496" cy="371475"/>
              <a:chOff x="5060166" y="6133518"/>
              <a:chExt cx="2145496" cy="371475"/>
            </a:xfrm>
          </p:grpSpPr>
          <p:sp>
            <p:nvSpPr>
              <p:cNvPr id="19" name="타원 18"/>
              <p:cNvSpPr/>
              <p:nvPr/>
            </p:nvSpPr>
            <p:spPr>
              <a:xfrm>
                <a:off x="5060166" y="6133518"/>
                <a:ext cx="371475" cy="371475"/>
              </a:xfrm>
              <a:prstGeom prst="ellipse">
                <a:avLst/>
              </a:prstGeom>
              <a:solidFill>
                <a:srgbClr val="1E2328"/>
              </a:solidFill>
              <a:ln w="28575">
                <a:gradFill flip="none" rotWithShape="1">
                  <a:gsLst>
                    <a:gs pos="23000">
                      <a:srgbClr val="C4A25C"/>
                    </a:gs>
                    <a:gs pos="0">
                      <a:srgbClr val="E0CFAE"/>
                    </a:gs>
                    <a:gs pos="48000">
                      <a:srgbClr val="BC9033"/>
                    </a:gs>
                    <a:gs pos="100000">
                      <a:srgbClr val="6C5427"/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altLang="ko-KR" sz="1000">
                    <a:solidFill>
                      <a:srgbClr val="E0CFAE"/>
                    </a:solidFill>
                    <a:latin typeface="Arial"/>
                    <a:cs typeface="Arial"/>
                  </a:rPr>
                  <a:t>X</a:t>
                </a:r>
                <a:endParaRPr lang="ko-KR" altLang="en-US" sz="1000">
                  <a:solidFill>
                    <a:srgbClr val="E0CFAE"/>
                  </a:solidFill>
                  <a:latin typeface="Arial"/>
                  <a:cs typeface="Arial"/>
                </a:endParaRPr>
              </a:p>
            </p:txBody>
          </p:sp>
          <p:sp>
            <p:nvSpPr>
              <p:cNvPr id="22" name="자유형 21"/>
              <p:cNvSpPr/>
              <p:nvPr/>
            </p:nvSpPr>
            <p:spPr>
              <a:xfrm>
                <a:off x="5431641" y="6133518"/>
                <a:ext cx="1774021" cy="371475"/>
              </a:xfrm>
              <a:custGeom>
                <a:avLst/>
                <a:gdLst>
                  <a:gd name="connsiteX0" fmla="*/ 2 w 1774021"/>
                  <a:gd name="connsiteY0" fmla="*/ 0 h 371475"/>
                  <a:gd name="connsiteX1" fmla="*/ 1588284 w 1774021"/>
                  <a:gd name="connsiteY1" fmla="*/ 0 h 371475"/>
                  <a:gd name="connsiteX2" fmla="*/ 1774021 w 1774021"/>
                  <a:gd name="connsiteY2" fmla="*/ 185738 h 371475"/>
                  <a:gd name="connsiteX3" fmla="*/ 1588284 w 1774021"/>
                  <a:gd name="connsiteY3" fmla="*/ 371475 h 371475"/>
                  <a:gd name="connsiteX4" fmla="*/ 0 w 1774021"/>
                  <a:gd name="connsiteY4" fmla="*/ 371475 h 371475"/>
                  <a:gd name="connsiteX5" fmla="*/ 16957 w 1774021"/>
                  <a:gd name="connsiteY5" fmla="*/ 357485 h 371475"/>
                  <a:gd name="connsiteX6" fmla="*/ 88097 w 1774021"/>
                  <a:gd name="connsiteY6" fmla="*/ 185737 h 371475"/>
                  <a:gd name="connsiteX7" fmla="*/ 16957 w 1774021"/>
                  <a:gd name="connsiteY7" fmla="*/ 13990 h 371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74021" h="371475">
                    <a:moveTo>
                      <a:pt x="2" y="0"/>
                    </a:moveTo>
                    <a:lnTo>
                      <a:pt x="1588284" y="0"/>
                    </a:lnTo>
                    <a:lnTo>
                      <a:pt x="1774021" y="185738"/>
                    </a:lnTo>
                    <a:lnTo>
                      <a:pt x="1588284" y="371475"/>
                    </a:lnTo>
                    <a:lnTo>
                      <a:pt x="0" y="371475"/>
                    </a:lnTo>
                    <a:lnTo>
                      <a:pt x="16957" y="357485"/>
                    </a:lnTo>
                    <a:cubicBezTo>
                      <a:pt x="60911" y="313531"/>
                      <a:pt x="88097" y="252809"/>
                      <a:pt x="88097" y="185737"/>
                    </a:cubicBezTo>
                    <a:cubicBezTo>
                      <a:pt x="88097" y="118666"/>
                      <a:pt x="60911" y="57944"/>
                      <a:pt x="16957" y="13990"/>
                    </a:cubicBezTo>
                    <a:close/>
                  </a:path>
                </a:pathLst>
              </a:custGeom>
              <a:solidFill>
                <a:srgbClr val="1E2328"/>
              </a:solidFill>
              <a:ln w="28575">
                <a:gradFill flip="none" rotWithShape="1">
                  <a:gsLst>
                    <a:gs pos="0">
                      <a:srgbClr val="0496AB"/>
                    </a:gs>
                    <a:gs pos="100000">
                      <a:srgbClr val="007598"/>
                    </a:gs>
                  </a:gsLst>
                  <a:lin ang="54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89999" anchor="ctr"/>
              <a:lstStyle/>
              <a:p>
                <a:pPr algn="ctr">
                  <a:defRPr/>
                </a:pPr>
                <a:r>
                  <a:rPr lang="ko-KR" altLang="en-US" sz="1300">
                    <a:solidFill>
                      <a:srgbClr val="A3C7C7"/>
                    </a:solidFill>
                    <a:latin typeface="KoPubWorld돋움체 Bold"/>
                    <a:ea typeface="KoPubWorld돋움체 Bold"/>
                    <a:cs typeface="KoPubWorld돋움체 Bold"/>
                  </a:rPr>
                  <a:t>확인</a:t>
                </a:r>
              </a:p>
            </p:txBody>
          </p:sp>
        </p:grpSp>
      </p:grpSp>
      <p:sp>
        <p:nvSpPr>
          <p:cNvPr id="69" name="TextBox 68"/>
          <p:cNvSpPr txBox="1"/>
          <p:nvPr/>
        </p:nvSpPr>
        <p:spPr>
          <a:xfrm>
            <a:off x="2546675" y="3947478"/>
            <a:ext cx="7098650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endParaRPr lang="ko-KR" altLang="en-US" sz="2500">
              <a:solidFill>
                <a:schemeClr val="bg1"/>
              </a:solidFill>
              <a:latin typeface="KoPubWorld돋움체 Bold"/>
              <a:ea typeface="KoPubWorld돋움체 Bold"/>
              <a:cs typeface="KoPubWorld돋움체 Bold"/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6119811" y="0"/>
            <a:ext cx="1328209" cy="838200"/>
          </a:xfrm>
          <a:prstGeom prst="rect">
            <a:avLst/>
          </a:prstGeom>
          <a:gradFill flip="none" rotWithShape="1">
            <a:gsLst>
              <a:gs pos="0">
                <a:srgbClr val="E0CFAE">
                  <a:alpha val="30000"/>
                </a:srgbClr>
              </a:gs>
              <a:gs pos="48000">
                <a:srgbClr val="E0CFAE">
                  <a:alpha val="10000"/>
                </a:srgbClr>
              </a:gs>
              <a:gs pos="100000">
                <a:srgbClr val="E0CFAE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84" name="그룹 83"/>
          <p:cNvGrpSpPr/>
          <p:nvPr/>
        </p:nvGrpSpPr>
        <p:grpSpPr>
          <a:xfrm>
            <a:off x="311289" y="199972"/>
            <a:ext cx="2082661" cy="438248"/>
            <a:chOff x="5010147" y="5981226"/>
            <a:chExt cx="2307565" cy="485575"/>
          </a:xfrm>
        </p:grpSpPr>
        <p:sp>
          <p:nvSpPr>
            <p:cNvPr id="85" name="자유형 84"/>
            <p:cNvSpPr/>
            <p:nvPr/>
          </p:nvSpPr>
          <p:spPr>
            <a:xfrm>
              <a:off x="5010147" y="5981226"/>
              <a:ext cx="2307565" cy="485575"/>
            </a:xfrm>
            <a:custGeom>
              <a:avLst/>
              <a:gdLst>
                <a:gd name="connsiteX0" fmla="*/ 242787 w 2307565"/>
                <a:gd name="connsiteY0" fmla="*/ 0 h 485574"/>
                <a:gd name="connsiteX1" fmla="*/ 247547 w 2307565"/>
                <a:gd name="connsiteY1" fmla="*/ 480 h 485574"/>
                <a:gd name="connsiteX2" fmla="*/ 247547 w 2307565"/>
                <a:gd name="connsiteY2" fmla="*/ 0 h 485574"/>
                <a:gd name="connsiteX3" fmla="*/ 2307565 w 2307565"/>
                <a:gd name="connsiteY3" fmla="*/ 0 h 485574"/>
                <a:gd name="connsiteX4" fmla="*/ 2307565 w 2307565"/>
                <a:gd name="connsiteY4" fmla="*/ 485573 h 485574"/>
                <a:gd name="connsiteX5" fmla="*/ 247547 w 2307565"/>
                <a:gd name="connsiteY5" fmla="*/ 485573 h 485574"/>
                <a:gd name="connsiteX6" fmla="*/ 247547 w 2307565"/>
                <a:gd name="connsiteY6" fmla="*/ 485094 h 485574"/>
                <a:gd name="connsiteX7" fmla="*/ 242787 w 2307565"/>
                <a:gd name="connsiteY7" fmla="*/ 485574 h 485574"/>
                <a:gd name="connsiteX8" fmla="*/ 0 w 2307565"/>
                <a:gd name="connsiteY8" fmla="*/ 242787 h 485574"/>
                <a:gd name="connsiteX9" fmla="*/ 242787 w 2307565"/>
                <a:gd name="connsiteY9" fmla="*/ 0 h 485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07565" h="485574">
                  <a:moveTo>
                    <a:pt x="242787" y="0"/>
                  </a:moveTo>
                  <a:lnTo>
                    <a:pt x="247547" y="480"/>
                  </a:lnTo>
                  <a:lnTo>
                    <a:pt x="247547" y="0"/>
                  </a:lnTo>
                  <a:lnTo>
                    <a:pt x="2307565" y="0"/>
                  </a:lnTo>
                  <a:lnTo>
                    <a:pt x="2307565" y="485573"/>
                  </a:lnTo>
                  <a:lnTo>
                    <a:pt x="247547" y="485573"/>
                  </a:lnTo>
                  <a:lnTo>
                    <a:pt x="247547" y="485094"/>
                  </a:lnTo>
                  <a:lnTo>
                    <a:pt x="242787" y="485574"/>
                  </a:lnTo>
                  <a:cubicBezTo>
                    <a:pt x="108699" y="485574"/>
                    <a:pt x="0" y="376875"/>
                    <a:pt x="0" y="242787"/>
                  </a:cubicBezTo>
                  <a:cubicBezTo>
                    <a:pt x="0" y="108699"/>
                    <a:pt x="108699" y="0"/>
                    <a:pt x="242787" y="0"/>
                  </a:cubicBezTo>
                  <a:close/>
                </a:path>
              </a:pathLst>
            </a:custGeom>
            <a:solidFill>
              <a:srgbClr val="010812">
                <a:alpha val="50200"/>
              </a:srgbClr>
            </a:solidFill>
            <a:ln w="9525">
              <a:solidFill>
                <a:srgbClr val="6C5427"/>
              </a:solidFill>
            </a:ln>
            <a:effectLst>
              <a:outerShdw blurRad="63500" sx="102000" sy="102000" algn="ctr" rotWithShape="0">
                <a:prstClr val="black">
                  <a:alpha val="8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grpSp>
          <p:nvGrpSpPr>
            <p:cNvPr id="86" name="그룹 85"/>
            <p:cNvGrpSpPr/>
            <p:nvPr/>
          </p:nvGrpSpPr>
          <p:grpSpPr>
            <a:xfrm>
              <a:off x="5072061" y="6038268"/>
              <a:ext cx="2145496" cy="371476"/>
              <a:chOff x="5060167" y="6133518"/>
              <a:chExt cx="2145495" cy="371475"/>
            </a:xfrm>
          </p:grpSpPr>
          <p:sp>
            <p:nvSpPr>
              <p:cNvPr id="87" name="타원 86"/>
              <p:cNvSpPr/>
              <p:nvPr/>
            </p:nvSpPr>
            <p:spPr>
              <a:xfrm>
                <a:off x="5060167" y="6133518"/>
                <a:ext cx="371475" cy="371475"/>
              </a:xfrm>
              <a:prstGeom prst="ellipse">
                <a:avLst/>
              </a:prstGeom>
              <a:solidFill>
                <a:srgbClr val="1E2328"/>
              </a:solidFill>
              <a:ln w="28575">
                <a:gradFill flip="none" rotWithShape="1">
                  <a:gsLst>
                    <a:gs pos="23000">
                      <a:srgbClr val="C4A25C"/>
                    </a:gs>
                    <a:gs pos="0">
                      <a:srgbClr val="E0CFAE"/>
                    </a:gs>
                    <a:gs pos="48000">
                      <a:srgbClr val="BC9033"/>
                    </a:gs>
                    <a:gs pos="100000">
                      <a:srgbClr val="6C5427"/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altLang="ko-KR" sz="1500">
                    <a:solidFill>
                      <a:srgbClr val="E0CFAE"/>
                    </a:solidFill>
                    <a:latin typeface="Arial"/>
                    <a:cs typeface="Arial"/>
                  </a:rPr>
                  <a:t>!</a:t>
                </a:r>
                <a:endParaRPr lang="ko-KR" altLang="en-US" sz="1500">
                  <a:solidFill>
                    <a:srgbClr val="E0CFAE"/>
                  </a:solidFill>
                  <a:latin typeface="Arial"/>
                  <a:cs typeface="Arial"/>
                </a:endParaRPr>
              </a:p>
            </p:txBody>
          </p:sp>
          <p:sp>
            <p:nvSpPr>
              <p:cNvPr id="88" name="자유형 87"/>
              <p:cNvSpPr/>
              <p:nvPr/>
            </p:nvSpPr>
            <p:spPr>
              <a:xfrm>
                <a:off x="5431641" y="6133518"/>
                <a:ext cx="1774021" cy="371475"/>
              </a:xfrm>
              <a:custGeom>
                <a:avLst/>
                <a:gdLst>
                  <a:gd name="connsiteX0" fmla="*/ 2 w 1774021"/>
                  <a:gd name="connsiteY0" fmla="*/ 0 h 371475"/>
                  <a:gd name="connsiteX1" fmla="*/ 1588284 w 1774021"/>
                  <a:gd name="connsiteY1" fmla="*/ 0 h 371475"/>
                  <a:gd name="connsiteX2" fmla="*/ 1774021 w 1774021"/>
                  <a:gd name="connsiteY2" fmla="*/ 185738 h 371475"/>
                  <a:gd name="connsiteX3" fmla="*/ 1588284 w 1774021"/>
                  <a:gd name="connsiteY3" fmla="*/ 371475 h 371475"/>
                  <a:gd name="connsiteX4" fmla="*/ 0 w 1774021"/>
                  <a:gd name="connsiteY4" fmla="*/ 371475 h 371475"/>
                  <a:gd name="connsiteX5" fmla="*/ 16957 w 1774021"/>
                  <a:gd name="connsiteY5" fmla="*/ 357485 h 371475"/>
                  <a:gd name="connsiteX6" fmla="*/ 88097 w 1774021"/>
                  <a:gd name="connsiteY6" fmla="*/ 185737 h 371475"/>
                  <a:gd name="connsiteX7" fmla="*/ 16957 w 1774021"/>
                  <a:gd name="connsiteY7" fmla="*/ 13990 h 371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74021" h="371475">
                    <a:moveTo>
                      <a:pt x="2" y="0"/>
                    </a:moveTo>
                    <a:lnTo>
                      <a:pt x="1588284" y="0"/>
                    </a:lnTo>
                    <a:lnTo>
                      <a:pt x="1774021" y="185738"/>
                    </a:lnTo>
                    <a:lnTo>
                      <a:pt x="1588284" y="371475"/>
                    </a:lnTo>
                    <a:lnTo>
                      <a:pt x="0" y="371475"/>
                    </a:lnTo>
                    <a:lnTo>
                      <a:pt x="16957" y="357485"/>
                    </a:lnTo>
                    <a:cubicBezTo>
                      <a:pt x="60911" y="313531"/>
                      <a:pt x="88097" y="252809"/>
                      <a:pt x="88097" y="185737"/>
                    </a:cubicBezTo>
                    <a:cubicBezTo>
                      <a:pt x="88097" y="118666"/>
                      <a:pt x="60911" y="57944"/>
                      <a:pt x="16957" y="13990"/>
                    </a:cubicBezTo>
                    <a:close/>
                  </a:path>
                </a:pathLst>
              </a:custGeom>
              <a:solidFill>
                <a:srgbClr val="1E2328"/>
              </a:solidFill>
              <a:ln w="28575">
                <a:gradFill flip="none" rotWithShape="1">
                  <a:gsLst>
                    <a:gs pos="0">
                      <a:srgbClr val="0496AB"/>
                    </a:gs>
                    <a:gs pos="100000">
                      <a:srgbClr val="007598"/>
                    </a:gs>
                  </a:gsLst>
                  <a:lin ang="54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89999" anchor="ctr"/>
              <a:lstStyle/>
              <a:p>
                <a:pPr algn="ctr">
                  <a:defRPr/>
                </a:pPr>
                <a:r>
                  <a:rPr lang="ko-KR" altLang="en-US" sz="1300">
                    <a:solidFill>
                      <a:srgbClr val="A3C7C7"/>
                    </a:solidFill>
                    <a:latin typeface="KoPubWorld돋움체 Bold"/>
                    <a:ea typeface="KoPubWorld돋움체 Bold"/>
                    <a:cs typeface="KoPubWorld돋움체 Bold"/>
                  </a:rPr>
                  <a:t>모델 설명</a:t>
                </a:r>
              </a:p>
            </p:txBody>
          </p:sp>
        </p:grpSp>
      </p:grpSp>
      <p:pic>
        <p:nvPicPr>
          <p:cNvPr id="90" name="그림 89"/>
          <p:cNvPicPr>
            <a:picLocks noChangeAspect="1"/>
          </p:cNvPicPr>
          <p:nvPr/>
        </p:nvPicPr>
        <p:blipFill rotWithShape="1">
          <a:blip r:embed="rId7"/>
          <a:srcRect l="22970" t="15110" r="13410" b="7030"/>
          <a:stretch>
            <a:fillRect/>
          </a:stretch>
        </p:blipFill>
        <p:spPr>
          <a:xfrm>
            <a:off x="6647391" y="1203325"/>
            <a:ext cx="927100" cy="949326"/>
          </a:xfrm>
          <a:prstGeom prst="rect">
            <a:avLst/>
          </a:prstGeom>
          <a:effectLst>
            <a:outerShdw blurRad="25400" sx="105000" sy="105000" algn="ctr" rotWithShape="0">
              <a:prstClr val="black"/>
            </a:outerShdw>
          </a:effectLst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9574DA9D-FFDC-4E6F-9B61-4D366CCDEE36}"/>
              </a:ext>
            </a:extLst>
          </p:cNvPr>
          <p:cNvSpPr txBox="1"/>
          <p:nvPr/>
        </p:nvSpPr>
        <p:spPr>
          <a:xfrm>
            <a:off x="3070753" y="257175"/>
            <a:ext cx="12858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DCCB9A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주제선정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F09A5A8-95ED-49AC-AD30-105D59233E52}"/>
              </a:ext>
            </a:extLst>
          </p:cNvPr>
          <p:cNvSpPr txBox="1"/>
          <p:nvPr/>
        </p:nvSpPr>
        <p:spPr>
          <a:xfrm>
            <a:off x="3070753" y="257175"/>
            <a:ext cx="12858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DCCB9A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주제선정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EC6CAAD-BFDD-464B-A93F-A5D1C0EF5C33}"/>
              </a:ext>
            </a:extLst>
          </p:cNvPr>
          <p:cNvSpPr txBox="1"/>
          <p:nvPr/>
        </p:nvSpPr>
        <p:spPr>
          <a:xfrm>
            <a:off x="6141506" y="254289"/>
            <a:ext cx="12858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dirty="0">
                <a:solidFill>
                  <a:srgbClr val="E8E1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분석 결과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E8E1CF"/>
              </a:solidFill>
              <a:effectLst/>
              <a:uLnTx/>
              <a:uFillTx/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31B4DB4-34D6-4862-A3CD-C2A1BCE14746}"/>
              </a:ext>
            </a:extLst>
          </p:cNvPr>
          <p:cNvSpPr txBox="1"/>
          <p:nvPr/>
        </p:nvSpPr>
        <p:spPr>
          <a:xfrm>
            <a:off x="4410840" y="254289"/>
            <a:ext cx="17327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DCCB9A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데이터</a:t>
            </a:r>
            <a:r>
              <a:rPr lang="en-US" altLang="ko-KR" sz="2000" b="1" dirty="0">
                <a:solidFill>
                  <a:srgbClr val="DCCB9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kumimoji="0" lang="ko-KR" alt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DCCB9A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전처리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DCCB9A"/>
              </a:solidFill>
              <a:effectLst/>
              <a:uLnTx/>
              <a:uFillTx/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/>
          <p:cNvCxnSpPr/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12700">
            <a:solidFill>
              <a:srgbClr val="2D38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3" name="그림 62"/>
          <p:cNvPicPr>
            <a:picLocks noChangeAspect="1"/>
          </p:cNvPicPr>
          <p:nvPr/>
        </p:nvPicPr>
        <p:blipFill rotWithShape="1">
          <a:blip r:embed="rId3"/>
          <a:srcRect t="43700"/>
          <a:stretch>
            <a:fillRect/>
          </a:stretch>
        </p:blipFill>
        <p:spPr>
          <a:xfrm>
            <a:off x="0" y="3020811"/>
            <a:ext cx="12192000" cy="3860799"/>
          </a:xfrm>
          <a:prstGeom prst="rect">
            <a:avLst/>
          </a:prstGeom>
        </p:spPr>
      </p:pic>
      <p:grpSp>
        <p:nvGrpSpPr>
          <p:cNvPr id="84" name="그룹 83"/>
          <p:cNvGrpSpPr/>
          <p:nvPr/>
        </p:nvGrpSpPr>
        <p:grpSpPr>
          <a:xfrm>
            <a:off x="311289" y="199972"/>
            <a:ext cx="2082661" cy="438248"/>
            <a:chOff x="5010147" y="5981226"/>
            <a:chExt cx="2307565" cy="485575"/>
          </a:xfrm>
        </p:grpSpPr>
        <p:sp>
          <p:nvSpPr>
            <p:cNvPr id="85" name="자유형 84"/>
            <p:cNvSpPr/>
            <p:nvPr/>
          </p:nvSpPr>
          <p:spPr>
            <a:xfrm>
              <a:off x="5010147" y="5981226"/>
              <a:ext cx="2307565" cy="485575"/>
            </a:xfrm>
            <a:custGeom>
              <a:avLst/>
              <a:gdLst>
                <a:gd name="connsiteX0" fmla="*/ 242787 w 2307565"/>
                <a:gd name="connsiteY0" fmla="*/ 0 h 485574"/>
                <a:gd name="connsiteX1" fmla="*/ 247547 w 2307565"/>
                <a:gd name="connsiteY1" fmla="*/ 480 h 485574"/>
                <a:gd name="connsiteX2" fmla="*/ 247547 w 2307565"/>
                <a:gd name="connsiteY2" fmla="*/ 0 h 485574"/>
                <a:gd name="connsiteX3" fmla="*/ 2307565 w 2307565"/>
                <a:gd name="connsiteY3" fmla="*/ 0 h 485574"/>
                <a:gd name="connsiteX4" fmla="*/ 2307565 w 2307565"/>
                <a:gd name="connsiteY4" fmla="*/ 485573 h 485574"/>
                <a:gd name="connsiteX5" fmla="*/ 247547 w 2307565"/>
                <a:gd name="connsiteY5" fmla="*/ 485573 h 485574"/>
                <a:gd name="connsiteX6" fmla="*/ 247547 w 2307565"/>
                <a:gd name="connsiteY6" fmla="*/ 485094 h 485574"/>
                <a:gd name="connsiteX7" fmla="*/ 242787 w 2307565"/>
                <a:gd name="connsiteY7" fmla="*/ 485574 h 485574"/>
                <a:gd name="connsiteX8" fmla="*/ 0 w 2307565"/>
                <a:gd name="connsiteY8" fmla="*/ 242787 h 485574"/>
                <a:gd name="connsiteX9" fmla="*/ 242787 w 2307565"/>
                <a:gd name="connsiteY9" fmla="*/ 0 h 485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07565" h="485574">
                  <a:moveTo>
                    <a:pt x="242787" y="0"/>
                  </a:moveTo>
                  <a:lnTo>
                    <a:pt x="247547" y="480"/>
                  </a:lnTo>
                  <a:lnTo>
                    <a:pt x="247547" y="0"/>
                  </a:lnTo>
                  <a:lnTo>
                    <a:pt x="2307565" y="0"/>
                  </a:lnTo>
                  <a:lnTo>
                    <a:pt x="2307565" y="485573"/>
                  </a:lnTo>
                  <a:lnTo>
                    <a:pt x="247547" y="485573"/>
                  </a:lnTo>
                  <a:lnTo>
                    <a:pt x="247547" y="485094"/>
                  </a:lnTo>
                  <a:lnTo>
                    <a:pt x="242787" y="485574"/>
                  </a:lnTo>
                  <a:cubicBezTo>
                    <a:pt x="108699" y="485574"/>
                    <a:pt x="0" y="376875"/>
                    <a:pt x="0" y="242787"/>
                  </a:cubicBezTo>
                  <a:cubicBezTo>
                    <a:pt x="0" y="108699"/>
                    <a:pt x="108699" y="0"/>
                    <a:pt x="242787" y="0"/>
                  </a:cubicBezTo>
                  <a:close/>
                </a:path>
              </a:pathLst>
            </a:custGeom>
            <a:solidFill>
              <a:srgbClr val="010812">
                <a:alpha val="50200"/>
              </a:srgbClr>
            </a:solidFill>
            <a:ln w="9525">
              <a:solidFill>
                <a:srgbClr val="6C5427"/>
              </a:solidFill>
            </a:ln>
            <a:effectLst>
              <a:outerShdw blurRad="63500" sx="102000" sy="102000" algn="ctr" rotWithShape="0">
                <a:prstClr val="black">
                  <a:alpha val="8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grpSp>
          <p:nvGrpSpPr>
            <p:cNvPr id="86" name="그룹 85"/>
            <p:cNvGrpSpPr/>
            <p:nvPr/>
          </p:nvGrpSpPr>
          <p:grpSpPr>
            <a:xfrm>
              <a:off x="5072061" y="6038268"/>
              <a:ext cx="2145496" cy="371476"/>
              <a:chOff x="5060167" y="6133518"/>
              <a:chExt cx="2145495" cy="371475"/>
            </a:xfrm>
          </p:grpSpPr>
          <p:sp>
            <p:nvSpPr>
              <p:cNvPr id="87" name="타원 86"/>
              <p:cNvSpPr/>
              <p:nvPr/>
            </p:nvSpPr>
            <p:spPr>
              <a:xfrm>
                <a:off x="5060167" y="6133518"/>
                <a:ext cx="371475" cy="371475"/>
              </a:xfrm>
              <a:prstGeom prst="ellipse">
                <a:avLst/>
              </a:prstGeom>
              <a:solidFill>
                <a:srgbClr val="1E2328"/>
              </a:solidFill>
              <a:ln w="28575">
                <a:gradFill flip="none" rotWithShape="1">
                  <a:gsLst>
                    <a:gs pos="23000">
                      <a:srgbClr val="C4A25C"/>
                    </a:gs>
                    <a:gs pos="0">
                      <a:srgbClr val="E0CFAE"/>
                    </a:gs>
                    <a:gs pos="48000">
                      <a:srgbClr val="BC9033"/>
                    </a:gs>
                    <a:gs pos="100000">
                      <a:srgbClr val="6C5427"/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altLang="ko-KR" sz="1500">
                    <a:solidFill>
                      <a:srgbClr val="E0CFAE"/>
                    </a:solidFill>
                    <a:latin typeface="Arial"/>
                    <a:cs typeface="Arial"/>
                  </a:rPr>
                  <a:t>!</a:t>
                </a:r>
                <a:endParaRPr lang="ko-KR" altLang="en-US" sz="1500">
                  <a:solidFill>
                    <a:srgbClr val="E0CFAE"/>
                  </a:solidFill>
                  <a:latin typeface="Arial"/>
                  <a:cs typeface="Arial"/>
                </a:endParaRPr>
              </a:p>
            </p:txBody>
          </p:sp>
          <p:sp>
            <p:nvSpPr>
              <p:cNvPr id="88" name="자유형 87"/>
              <p:cNvSpPr/>
              <p:nvPr/>
            </p:nvSpPr>
            <p:spPr>
              <a:xfrm>
                <a:off x="5431641" y="6133518"/>
                <a:ext cx="1774021" cy="371475"/>
              </a:xfrm>
              <a:custGeom>
                <a:avLst/>
                <a:gdLst>
                  <a:gd name="connsiteX0" fmla="*/ 2 w 1774021"/>
                  <a:gd name="connsiteY0" fmla="*/ 0 h 371475"/>
                  <a:gd name="connsiteX1" fmla="*/ 1588284 w 1774021"/>
                  <a:gd name="connsiteY1" fmla="*/ 0 h 371475"/>
                  <a:gd name="connsiteX2" fmla="*/ 1774021 w 1774021"/>
                  <a:gd name="connsiteY2" fmla="*/ 185738 h 371475"/>
                  <a:gd name="connsiteX3" fmla="*/ 1588284 w 1774021"/>
                  <a:gd name="connsiteY3" fmla="*/ 371475 h 371475"/>
                  <a:gd name="connsiteX4" fmla="*/ 0 w 1774021"/>
                  <a:gd name="connsiteY4" fmla="*/ 371475 h 371475"/>
                  <a:gd name="connsiteX5" fmla="*/ 16957 w 1774021"/>
                  <a:gd name="connsiteY5" fmla="*/ 357485 h 371475"/>
                  <a:gd name="connsiteX6" fmla="*/ 88097 w 1774021"/>
                  <a:gd name="connsiteY6" fmla="*/ 185737 h 371475"/>
                  <a:gd name="connsiteX7" fmla="*/ 16957 w 1774021"/>
                  <a:gd name="connsiteY7" fmla="*/ 13990 h 371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74021" h="371475">
                    <a:moveTo>
                      <a:pt x="2" y="0"/>
                    </a:moveTo>
                    <a:lnTo>
                      <a:pt x="1588284" y="0"/>
                    </a:lnTo>
                    <a:lnTo>
                      <a:pt x="1774021" y="185738"/>
                    </a:lnTo>
                    <a:lnTo>
                      <a:pt x="1588284" y="371475"/>
                    </a:lnTo>
                    <a:lnTo>
                      <a:pt x="0" y="371475"/>
                    </a:lnTo>
                    <a:lnTo>
                      <a:pt x="16957" y="357485"/>
                    </a:lnTo>
                    <a:cubicBezTo>
                      <a:pt x="60911" y="313531"/>
                      <a:pt x="88097" y="252809"/>
                      <a:pt x="88097" y="185737"/>
                    </a:cubicBezTo>
                    <a:cubicBezTo>
                      <a:pt x="88097" y="118666"/>
                      <a:pt x="60911" y="57944"/>
                      <a:pt x="16957" y="13990"/>
                    </a:cubicBezTo>
                    <a:close/>
                  </a:path>
                </a:pathLst>
              </a:custGeom>
              <a:solidFill>
                <a:srgbClr val="1E2328"/>
              </a:solidFill>
              <a:ln w="28575">
                <a:gradFill flip="none" rotWithShape="1">
                  <a:gsLst>
                    <a:gs pos="0">
                      <a:srgbClr val="0496AB"/>
                    </a:gs>
                    <a:gs pos="100000">
                      <a:srgbClr val="007598"/>
                    </a:gs>
                  </a:gsLst>
                  <a:lin ang="54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89999" anchor="ctr"/>
              <a:lstStyle/>
              <a:p>
                <a:pPr algn="ctr">
                  <a:defRPr/>
                </a:pPr>
                <a:r>
                  <a:rPr lang="ko-KR" altLang="en-US" sz="1300">
                    <a:solidFill>
                      <a:srgbClr val="A3C7C7"/>
                    </a:solidFill>
                    <a:latin typeface="KoPubWorld돋움체 Bold"/>
                    <a:ea typeface="KoPubWorld돋움체 Bold"/>
                    <a:cs typeface="KoPubWorld돋움체 Bold"/>
                  </a:rPr>
                  <a:t>사용 모델</a:t>
                </a:r>
              </a:p>
            </p:txBody>
          </p:sp>
        </p:grpSp>
      </p:grpSp>
      <p:sp>
        <p:nvSpPr>
          <p:cNvPr id="91" name="TextBox 68"/>
          <p:cNvSpPr txBox="1"/>
          <p:nvPr/>
        </p:nvSpPr>
        <p:spPr>
          <a:xfrm>
            <a:off x="1228679" y="1400093"/>
            <a:ext cx="7098651" cy="35129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57000" indent="-357000" defTabSz="914400">
              <a:lnSpc>
                <a:spcPct val="150000"/>
              </a:lnSpc>
              <a:buFont typeface="Arial"/>
              <a:buChar char="•"/>
              <a:defRPr/>
            </a:pPr>
            <a:r>
              <a:rPr kumimoji="0" lang="ko-KR" altLang="en-US" sz="2500" b="0" i="0" u="none" strike="noStrike" kern="1200" cap="none" spc="0" normalizeH="0" baseline="0" dirty="0">
                <a:solidFill>
                  <a:srgbClr val="FFFFFF"/>
                </a:solidFill>
                <a:latin typeface="KoPubWorld돋움체 Bold"/>
                <a:ea typeface="KoPubWorld돋움체 Bold"/>
                <a:cs typeface="KoPubWorld돋움체 Bold"/>
              </a:rPr>
              <a:t>사용 모델</a:t>
            </a:r>
          </a:p>
          <a:p>
            <a:pPr marL="457200" lvl="1" indent="0" defTabSz="914400">
              <a:lnSpc>
                <a:spcPct val="150000"/>
              </a:lnSpc>
              <a:buFont typeface="Arial"/>
              <a:buNone/>
              <a:defRPr/>
            </a:pPr>
            <a:r>
              <a:rPr kumimoji="0" lang="en-US" altLang="ko-KR" sz="2500" b="0" i="0" u="none" strike="noStrike" kern="1200" cap="none" spc="0" normalizeH="0" baseline="0" dirty="0">
                <a:solidFill>
                  <a:srgbClr val="FFFFFF"/>
                </a:solidFill>
                <a:latin typeface="KoPubWorld돋움체 Bold"/>
                <a:ea typeface="KoPubWorld돋움체 Bold"/>
                <a:cs typeface="KoPubWorld돋움체 Bold"/>
              </a:rPr>
              <a:t>- KNN</a:t>
            </a:r>
          </a:p>
          <a:p>
            <a:pPr marL="457200" lvl="1" indent="0" defTabSz="914400">
              <a:lnSpc>
                <a:spcPct val="150000"/>
              </a:lnSpc>
              <a:buFont typeface="Arial"/>
              <a:buNone/>
              <a:defRPr/>
            </a:pPr>
            <a:r>
              <a:rPr kumimoji="0" lang="en-US" altLang="ko-KR" sz="2500" b="0" i="0" u="none" strike="noStrike" kern="1200" cap="none" spc="0" normalizeH="0" baseline="0" dirty="0">
                <a:solidFill>
                  <a:srgbClr val="FFFFFF"/>
                </a:solidFill>
                <a:latin typeface="KoPubWorld돋움체 Bold"/>
                <a:ea typeface="KoPubWorld돋움체 Bold"/>
                <a:cs typeface="KoPubWorld돋움체 Bold"/>
              </a:rPr>
              <a:t>- Gradient Boosting</a:t>
            </a:r>
          </a:p>
          <a:p>
            <a:pPr marL="457200" lvl="1" indent="0" defTabSz="914400">
              <a:lnSpc>
                <a:spcPct val="150000"/>
              </a:lnSpc>
              <a:buFont typeface="Arial"/>
              <a:buNone/>
              <a:defRPr/>
            </a:pPr>
            <a:r>
              <a:rPr kumimoji="0" lang="en-US" altLang="ko-KR" sz="2500" b="0" i="0" u="none" strike="noStrike" kern="1200" cap="none" spc="0" normalizeH="0" baseline="0" dirty="0">
                <a:solidFill>
                  <a:srgbClr val="FFFFFF"/>
                </a:solidFill>
                <a:latin typeface="KoPubWorld돋움체 Bold"/>
                <a:ea typeface="KoPubWorld돋움체 Bold"/>
                <a:cs typeface="KoPubWorld돋움체 Bold"/>
              </a:rPr>
              <a:t>- </a:t>
            </a:r>
            <a:r>
              <a:rPr kumimoji="0" lang="en-US" altLang="ko-KR" sz="2500" b="0" i="0" u="none" strike="noStrike" kern="1200" cap="none" spc="0" normalizeH="0" baseline="0" dirty="0" err="1">
                <a:solidFill>
                  <a:srgbClr val="FFFFFF"/>
                </a:solidFill>
                <a:latin typeface="KoPubWorld돋움체 Bold"/>
                <a:ea typeface="KoPubWorld돋움체 Bold"/>
                <a:cs typeface="KoPubWorld돋움체 Bold"/>
              </a:rPr>
              <a:t>XGBoost</a:t>
            </a:r>
            <a:endParaRPr kumimoji="0" lang="en-US" altLang="ko-KR" sz="2500" b="0" i="0" u="none" strike="noStrike" kern="1200" cap="none" spc="0" normalizeH="0" baseline="0" dirty="0">
              <a:solidFill>
                <a:srgbClr val="FFFFFF"/>
              </a:solidFill>
              <a:latin typeface="KoPubWorld돋움체 Bold"/>
              <a:ea typeface="KoPubWorld돋움체 Bold"/>
              <a:cs typeface="KoPubWorld돋움체 Bold"/>
            </a:endParaRPr>
          </a:p>
          <a:p>
            <a:pPr marL="457200" lvl="1" indent="0" defTabSz="914400">
              <a:lnSpc>
                <a:spcPct val="150000"/>
              </a:lnSpc>
              <a:buFont typeface="Arial"/>
              <a:buNone/>
              <a:defRPr/>
            </a:pPr>
            <a:r>
              <a:rPr kumimoji="0" lang="en-US" altLang="ko-KR" sz="2500" b="0" i="0" u="none" strike="noStrike" kern="1200" cap="none" spc="0" normalizeH="0" baseline="0" dirty="0">
                <a:solidFill>
                  <a:srgbClr val="FFFFFF"/>
                </a:solidFill>
                <a:latin typeface="KoPubWorld돋움체 Bold"/>
                <a:ea typeface="KoPubWorld돋움체 Bold"/>
                <a:cs typeface="KoPubWorld돋움체 Bold"/>
              </a:rPr>
              <a:t>- </a:t>
            </a:r>
            <a:r>
              <a:rPr kumimoji="0" lang="en-US" altLang="ko-KR" sz="2500" b="0" i="0" u="none" strike="noStrike" kern="1200" cap="none" spc="0" normalizeH="0" baseline="0" dirty="0" err="1">
                <a:solidFill>
                  <a:srgbClr val="FFFFFF"/>
                </a:solidFill>
                <a:latin typeface="KoPubWorld돋움체 Bold"/>
                <a:ea typeface="KoPubWorld돋움체 Bold"/>
                <a:cs typeface="KoPubWorld돋움체 Bold"/>
              </a:rPr>
              <a:t>CatBoost</a:t>
            </a:r>
            <a:endParaRPr kumimoji="0" lang="en-US" altLang="ko-KR" sz="2500" b="0" i="0" u="none" strike="noStrike" kern="1200" cap="none" spc="0" normalizeH="0" baseline="0" dirty="0">
              <a:solidFill>
                <a:srgbClr val="FFFFFF"/>
              </a:solidFill>
              <a:latin typeface="KoPubWorld돋움체 Bold"/>
              <a:ea typeface="KoPubWorld돋움체 Bold"/>
              <a:cs typeface="KoPubWorld돋움체 Bold"/>
            </a:endParaRPr>
          </a:p>
          <a:p>
            <a:pPr marL="457200" lvl="1" indent="0" defTabSz="914400">
              <a:lnSpc>
                <a:spcPct val="150000"/>
              </a:lnSpc>
              <a:buFont typeface="Arial"/>
              <a:buNone/>
              <a:defRPr/>
            </a:pPr>
            <a:r>
              <a:rPr kumimoji="0" lang="en-US" altLang="ko-KR" sz="2500" b="0" i="0" u="none" strike="noStrike" kern="1200" cap="none" spc="0" normalizeH="0" baseline="0" dirty="0">
                <a:solidFill>
                  <a:srgbClr val="FFFFFF"/>
                </a:solidFill>
                <a:latin typeface="KoPubWorld돋움체 Bold"/>
                <a:ea typeface="KoPubWorld돋움체 Bold"/>
                <a:cs typeface="KoPubWorld돋움체 Bold"/>
              </a:rPr>
              <a:t>- </a:t>
            </a:r>
            <a:r>
              <a:rPr kumimoji="0" lang="en-US" altLang="ko-KR" sz="2500" b="0" i="0" u="none" strike="noStrike" kern="1200" cap="none" spc="0" normalizeH="0" baseline="0" dirty="0" err="1">
                <a:solidFill>
                  <a:srgbClr val="FFFFFF"/>
                </a:solidFill>
                <a:latin typeface="KoPubWorld돋움체 Bold"/>
                <a:ea typeface="KoPubWorld돋움체 Bold"/>
                <a:cs typeface="KoPubWorld돋움체 Bold"/>
              </a:rPr>
              <a:t>LightGBM</a:t>
            </a:r>
            <a:endParaRPr kumimoji="0" lang="en-US" altLang="ko-KR" sz="2500" b="0" i="0" u="none" strike="noStrike" kern="1200" cap="none" spc="0" normalizeH="0" baseline="0" dirty="0">
              <a:solidFill>
                <a:srgbClr val="FFFFFF"/>
              </a:solidFill>
              <a:latin typeface="KoPubWorld돋움체 Bold"/>
              <a:ea typeface="KoPubWorld돋움체 Bold"/>
              <a:cs typeface="KoPubWorld돋움체 Bold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ECFFBE7-C143-495B-8FE3-60255DC9250F}"/>
              </a:ext>
            </a:extLst>
          </p:cNvPr>
          <p:cNvSpPr/>
          <p:nvPr/>
        </p:nvSpPr>
        <p:spPr>
          <a:xfrm>
            <a:off x="6119811" y="0"/>
            <a:ext cx="1328209" cy="838200"/>
          </a:xfrm>
          <a:prstGeom prst="rect">
            <a:avLst/>
          </a:prstGeom>
          <a:gradFill flip="none" rotWithShape="1">
            <a:gsLst>
              <a:gs pos="0">
                <a:srgbClr val="E0CFAE">
                  <a:alpha val="30000"/>
                </a:srgbClr>
              </a:gs>
              <a:gs pos="48000">
                <a:srgbClr val="E0CFAE">
                  <a:alpha val="10000"/>
                </a:srgbClr>
              </a:gs>
              <a:gs pos="100000">
                <a:srgbClr val="E0CFAE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0E88AC9-CE1B-4096-B976-037AECEE81FC}"/>
              </a:ext>
            </a:extLst>
          </p:cNvPr>
          <p:cNvSpPr txBox="1"/>
          <p:nvPr/>
        </p:nvSpPr>
        <p:spPr>
          <a:xfrm>
            <a:off x="3070753" y="257175"/>
            <a:ext cx="12858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DCCB9A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주제선정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C97BA79-75A3-44A2-B26F-ED3216771760}"/>
              </a:ext>
            </a:extLst>
          </p:cNvPr>
          <p:cNvSpPr txBox="1"/>
          <p:nvPr/>
        </p:nvSpPr>
        <p:spPr>
          <a:xfrm>
            <a:off x="3070753" y="257175"/>
            <a:ext cx="12858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DCCB9A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주제선정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2FFD09B-BFB6-4392-8646-CBD6CB2E7046}"/>
              </a:ext>
            </a:extLst>
          </p:cNvPr>
          <p:cNvSpPr txBox="1"/>
          <p:nvPr/>
        </p:nvSpPr>
        <p:spPr>
          <a:xfrm>
            <a:off x="6141506" y="254289"/>
            <a:ext cx="12858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dirty="0">
                <a:solidFill>
                  <a:srgbClr val="E8E1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분석 결과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E8E1CF"/>
              </a:solidFill>
              <a:effectLst/>
              <a:uLnTx/>
              <a:uFillTx/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F62ECA9-F15C-4326-88F7-E981411ABF85}"/>
              </a:ext>
            </a:extLst>
          </p:cNvPr>
          <p:cNvSpPr txBox="1"/>
          <p:nvPr/>
        </p:nvSpPr>
        <p:spPr>
          <a:xfrm>
            <a:off x="4410840" y="254289"/>
            <a:ext cx="17327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DCCB9A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데이터</a:t>
            </a:r>
            <a:r>
              <a:rPr lang="en-US" altLang="ko-KR" sz="2000" b="1" dirty="0">
                <a:solidFill>
                  <a:srgbClr val="DCCB9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kumimoji="0" lang="ko-KR" alt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DCCB9A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전처리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DCCB9A"/>
              </a:solidFill>
              <a:effectLst/>
              <a:uLnTx/>
              <a:uFillTx/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/>
          <p:cNvCxnSpPr/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12700">
            <a:solidFill>
              <a:srgbClr val="2D38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3" name="그림 62"/>
          <p:cNvPicPr>
            <a:picLocks noChangeAspect="1"/>
          </p:cNvPicPr>
          <p:nvPr/>
        </p:nvPicPr>
        <p:blipFill rotWithShape="1">
          <a:blip r:embed="rId3"/>
          <a:srcRect t="43700"/>
          <a:stretch>
            <a:fillRect/>
          </a:stretch>
        </p:blipFill>
        <p:spPr>
          <a:xfrm>
            <a:off x="0" y="3020811"/>
            <a:ext cx="12192000" cy="3860799"/>
          </a:xfrm>
          <a:prstGeom prst="rect">
            <a:avLst/>
          </a:prstGeom>
        </p:spPr>
      </p:pic>
      <p:grpSp>
        <p:nvGrpSpPr>
          <p:cNvPr id="84" name="그룹 83"/>
          <p:cNvGrpSpPr/>
          <p:nvPr/>
        </p:nvGrpSpPr>
        <p:grpSpPr>
          <a:xfrm>
            <a:off x="311289" y="199972"/>
            <a:ext cx="2082661" cy="438248"/>
            <a:chOff x="5010147" y="5981226"/>
            <a:chExt cx="2307565" cy="485575"/>
          </a:xfrm>
        </p:grpSpPr>
        <p:sp>
          <p:nvSpPr>
            <p:cNvPr id="85" name="자유형 84"/>
            <p:cNvSpPr/>
            <p:nvPr/>
          </p:nvSpPr>
          <p:spPr>
            <a:xfrm>
              <a:off x="5010147" y="5981226"/>
              <a:ext cx="2307565" cy="485575"/>
            </a:xfrm>
            <a:custGeom>
              <a:avLst/>
              <a:gdLst>
                <a:gd name="connsiteX0" fmla="*/ 242787 w 2307565"/>
                <a:gd name="connsiteY0" fmla="*/ 0 h 485574"/>
                <a:gd name="connsiteX1" fmla="*/ 247547 w 2307565"/>
                <a:gd name="connsiteY1" fmla="*/ 480 h 485574"/>
                <a:gd name="connsiteX2" fmla="*/ 247547 w 2307565"/>
                <a:gd name="connsiteY2" fmla="*/ 0 h 485574"/>
                <a:gd name="connsiteX3" fmla="*/ 2307565 w 2307565"/>
                <a:gd name="connsiteY3" fmla="*/ 0 h 485574"/>
                <a:gd name="connsiteX4" fmla="*/ 2307565 w 2307565"/>
                <a:gd name="connsiteY4" fmla="*/ 485573 h 485574"/>
                <a:gd name="connsiteX5" fmla="*/ 247547 w 2307565"/>
                <a:gd name="connsiteY5" fmla="*/ 485573 h 485574"/>
                <a:gd name="connsiteX6" fmla="*/ 247547 w 2307565"/>
                <a:gd name="connsiteY6" fmla="*/ 485094 h 485574"/>
                <a:gd name="connsiteX7" fmla="*/ 242787 w 2307565"/>
                <a:gd name="connsiteY7" fmla="*/ 485574 h 485574"/>
                <a:gd name="connsiteX8" fmla="*/ 0 w 2307565"/>
                <a:gd name="connsiteY8" fmla="*/ 242787 h 485574"/>
                <a:gd name="connsiteX9" fmla="*/ 242787 w 2307565"/>
                <a:gd name="connsiteY9" fmla="*/ 0 h 485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07565" h="485574">
                  <a:moveTo>
                    <a:pt x="242787" y="0"/>
                  </a:moveTo>
                  <a:lnTo>
                    <a:pt x="247547" y="480"/>
                  </a:lnTo>
                  <a:lnTo>
                    <a:pt x="247547" y="0"/>
                  </a:lnTo>
                  <a:lnTo>
                    <a:pt x="2307565" y="0"/>
                  </a:lnTo>
                  <a:lnTo>
                    <a:pt x="2307565" y="485573"/>
                  </a:lnTo>
                  <a:lnTo>
                    <a:pt x="247547" y="485573"/>
                  </a:lnTo>
                  <a:lnTo>
                    <a:pt x="247547" y="485094"/>
                  </a:lnTo>
                  <a:lnTo>
                    <a:pt x="242787" y="485574"/>
                  </a:lnTo>
                  <a:cubicBezTo>
                    <a:pt x="108699" y="485574"/>
                    <a:pt x="0" y="376875"/>
                    <a:pt x="0" y="242787"/>
                  </a:cubicBezTo>
                  <a:cubicBezTo>
                    <a:pt x="0" y="108699"/>
                    <a:pt x="108699" y="0"/>
                    <a:pt x="242787" y="0"/>
                  </a:cubicBezTo>
                  <a:close/>
                </a:path>
              </a:pathLst>
            </a:custGeom>
            <a:solidFill>
              <a:srgbClr val="010812">
                <a:alpha val="50200"/>
              </a:srgbClr>
            </a:solidFill>
            <a:ln w="9525">
              <a:solidFill>
                <a:srgbClr val="6C5427"/>
              </a:solidFill>
            </a:ln>
            <a:effectLst>
              <a:outerShdw blurRad="63500" sx="102000" sy="102000" algn="ctr" rotWithShape="0">
                <a:prstClr val="black">
                  <a:alpha val="8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grpSp>
          <p:nvGrpSpPr>
            <p:cNvPr id="86" name="그룹 85"/>
            <p:cNvGrpSpPr/>
            <p:nvPr/>
          </p:nvGrpSpPr>
          <p:grpSpPr>
            <a:xfrm>
              <a:off x="5072061" y="6038268"/>
              <a:ext cx="2145496" cy="371476"/>
              <a:chOff x="5060167" y="6133518"/>
              <a:chExt cx="2145495" cy="371475"/>
            </a:xfrm>
          </p:grpSpPr>
          <p:sp>
            <p:nvSpPr>
              <p:cNvPr id="87" name="타원 86"/>
              <p:cNvSpPr/>
              <p:nvPr/>
            </p:nvSpPr>
            <p:spPr>
              <a:xfrm>
                <a:off x="5060167" y="6133518"/>
                <a:ext cx="371475" cy="371475"/>
              </a:xfrm>
              <a:prstGeom prst="ellipse">
                <a:avLst/>
              </a:prstGeom>
              <a:solidFill>
                <a:srgbClr val="1E2328"/>
              </a:solidFill>
              <a:ln w="28575">
                <a:gradFill flip="none" rotWithShape="1">
                  <a:gsLst>
                    <a:gs pos="23000">
                      <a:srgbClr val="C4A25C"/>
                    </a:gs>
                    <a:gs pos="0">
                      <a:srgbClr val="E0CFAE"/>
                    </a:gs>
                    <a:gs pos="48000">
                      <a:srgbClr val="BC9033"/>
                    </a:gs>
                    <a:gs pos="100000">
                      <a:srgbClr val="6C5427"/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altLang="ko-KR" sz="1500">
                    <a:solidFill>
                      <a:srgbClr val="E0CFAE"/>
                    </a:solidFill>
                    <a:latin typeface="Arial"/>
                    <a:cs typeface="Arial"/>
                  </a:rPr>
                  <a:t>!</a:t>
                </a:r>
                <a:endParaRPr lang="ko-KR" altLang="en-US" sz="1500">
                  <a:solidFill>
                    <a:srgbClr val="E0CFAE"/>
                  </a:solidFill>
                  <a:latin typeface="Arial"/>
                  <a:cs typeface="Arial"/>
                </a:endParaRPr>
              </a:p>
            </p:txBody>
          </p:sp>
          <p:sp>
            <p:nvSpPr>
              <p:cNvPr id="88" name="자유형 87"/>
              <p:cNvSpPr/>
              <p:nvPr/>
            </p:nvSpPr>
            <p:spPr>
              <a:xfrm>
                <a:off x="5431641" y="6133518"/>
                <a:ext cx="1774021" cy="371475"/>
              </a:xfrm>
              <a:custGeom>
                <a:avLst/>
                <a:gdLst>
                  <a:gd name="connsiteX0" fmla="*/ 2 w 1774021"/>
                  <a:gd name="connsiteY0" fmla="*/ 0 h 371475"/>
                  <a:gd name="connsiteX1" fmla="*/ 1588284 w 1774021"/>
                  <a:gd name="connsiteY1" fmla="*/ 0 h 371475"/>
                  <a:gd name="connsiteX2" fmla="*/ 1774021 w 1774021"/>
                  <a:gd name="connsiteY2" fmla="*/ 185738 h 371475"/>
                  <a:gd name="connsiteX3" fmla="*/ 1588284 w 1774021"/>
                  <a:gd name="connsiteY3" fmla="*/ 371475 h 371475"/>
                  <a:gd name="connsiteX4" fmla="*/ 0 w 1774021"/>
                  <a:gd name="connsiteY4" fmla="*/ 371475 h 371475"/>
                  <a:gd name="connsiteX5" fmla="*/ 16957 w 1774021"/>
                  <a:gd name="connsiteY5" fmla="*/ 357485 h 371475"/>
                  <a:gd name="connsiteX6" fmla="*/ 88097 w 1774021"/>
                  <a:gd name="connsiteY6" fmla="*/ 185737 h 371475"/>
                  <a:gd name="connsiteX7" fmla="*/ 16957 w 1774021"/>
                  <a:gd name="connsiteY7" fmla="*/ 13990 h 371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74021" h="371475">
                    <a:moveTo>
                      <a:pt x="2" y="0"/>
                    </a:moveTo>
                    <a:lnTo>
                      <a:pt x="1588284" y="0"/>
                    </a:lnTo>
                    <a:lnTo>
                      <a:pt x="1774021" y="185738"/>
                    </a:lnTo>
                    <a:lnTo>
                      <a:pt x="1588284" y="371475"/>
                    </a:lnTo>
                    <a:lnTo>
                      <a:pt x="0" y="371475"/>
                    </a:lnTo>
                    <a:lnTo>
                      <a:pt x="16957" y="357485"/>
                    </a:lnTo>
                    <a:cubicBezTo>
                      <a:pt x="60911" y="313531"/>
                      <a:pt x="88097" y="252809"/>
                      <a:pt x="88097" y="185737"/>
                    </a:cubicBezTo>
                    <a:cubicBezTo>
                      <a:pt x="88097" y="118666"/>
                      <a:pt x="60911" y="57944"/>
                      <a:pt x="16957" y="13990"/>
                    </a:cubicBezTo>
                    <a:close/>
                  </a:path>
                </a:pathLst>
              </a:custGeom>
              <a:solidFill>
                <a:srgbClr val="1E2328"/>
              </a:solidFill>
              <a:ln w="28575">
                <a:gradFill flip="none" rotWithShape="1">
                  <a:gsLst>
                    <a:gs pos="0">
                      <a:srgbClr val="0496AB"/>
                    </a:gs>
                    <a:gs pos="100000">
                      <a:srgbClr val="007598"/>
                    </a:gs>
                  </a:gsLst>
                  <a:lin ang="54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89999" anchor="ctr"/>
              <a:lstStyle/>
              <a:p>
                <a:pPr algn="ctr">
                  <a:defRPr/>
                </a:pPr>
                <a:r>
                  <a:rPr lang="ko-KR" altLang="en-US" sz="1300">
                    <a:solidFill>
                      <a:srgbClr val="A3C7C7"/>
                    </a:solidFill>
                    <a:latin typeface="KoPubWorld돋움체 Bold"/>
                    <a:ea typeface="KoPubWorld돋움체 Bold"/>
                    <a:cs typeface="KoPubWorld돋움체 Bold"/>
                  </a:rPr>
                  <a:t>사용 모델</a:t>
                </a:r>
              </a:p>
            </p:txBody>
          </p:sp>
        </p:grpSp>
      </p:grpSp>
      <p:sp>
        <p:nvSpPr>
          <p:cNvPr id="91" name="TextBox 68"/>
          <p:cNvSpPr txBox="1"/>
          <p:nvPr/>
        </p:nvSpPr>
        <p:spPr>
          <a:xfrm>
            <a:off x="1217603" y="1145354"/>
            <a:ext cx="7098651" cy="6624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57000" indent="-357000" defTabSz="914400">
              <a:lnSpc>
                <a:spcPct val="150000"/>
              </a:lnSpc>
              <a:buFont typeface="Arial"/>
              <a:buChar char="•"/>
              <a:defRPr/>
            </a:pPr>
            <a:r>
              <a:rPr kumimoji="0" lang="en-US" altLang="ko-KR" sz="2500" b="0" i="0" u="none" strike="noStrike" kern="1200" cap="none" spc="0" normalizeH="0" baseline="0">
                <a:solidFill>
                  <a:srgbClr val="FFFFFF"/>
                </a:solidFill>
                <a:latin typeface="KoPubWorld돋움체 Bold"/>
                <a:ea typeface="KoPubWorld돋움체 Bold"/>
                <a:cs typeface="KoPubWorld돋움체 Bold"/>
              </a:rPr>
              <a:t>Boosting</a:t>
            </a:r>
          </a:p>
        </p:txBody>
      </p:sp>
      <p:pic>
        <p:nvPicPr>
          <p:cNvPr id="92" name="그림 91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468770" y="1932393"/>
            <a:ext cx="4848743" cy="3635596"/>
          </a:xfrm>
          <a:prstGeom prst="rect">
            <a:avLst/>
          </a:prstGeom>
        </p:spPr>
      </p:pic>
      <p:sp>
        <p:nvSpPr>
          <p:cNvPr id="93" name="타원 92"/>
          <p:cNvSpPr/>
          <p:nvPr/>
        </p:nvSpPr>
        <p:spPr>
          <a:xfrm>
            <a:off x="2629342" y="4154450"/>
            <a:ext cx="2613837" cy="101895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sp>
        <p:nvSpPr>
          <p:cNvPr id="94" name="TextBox 68"/>
          <p:cNvSpPr txBox="1"/>
          <p:nvPr/>
        </p:nvSpPr>
        <p:spPr>
          <a:xfrm>
            <a:off x="6666789" y="1876342"/>
            <a:ext cx="4639873" cy="4770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57000" indent="-35700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kumimoji="0" lang="ko-KR" altLang="en-US" sz="1500" b="0" i="0" u="none" strike="noStrike" kern="1200" cap="none" spc="0" normalizeH="0" baseline="0">
                <a:solidFill>
                  <a:srgbClr val="FFFFFF"/>
                </a:solidFill>
                <a:latin typeface="KoPubWorld돋움체 Bold"/>
                <a:ea typeface="KoPubWorld돋움체 Bold"/>
                <a:cs typeface="KoPubWorld돋움체 Bold"/>
              </a:rPr>
              <a:t>앙상블 방법론 중 부스팅 계열</a:t>
            </a:r>
          </a:p>
          <a:p>
            <a:pPr marL="357000" indent="-35700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kumimoji="0" lang="ko-KR" altLang="en-US" sz="1500" b="0" i="0" u="none" strike="noStrike" kern="1200" cap="none" spc="0" normalizeH="0" baseline="0">
                <a:solidFill>
                  <a:srgbClr val="FFFFFF"/>
                </a:solidFill>
                <a:latin typeface="KoPubWorld돋움체 Bold"/>
                <a:ea typeface="KoPubWorld돋움체 Bold"/>
                <a:cs typeface="KoPubWorld돋움체 Bold"/>
              </a:rPr>
              <a:t>앙상블이란</a:t>
            </a:r>
            <a:r>
              <a:rPr kumimoji="0" lang="en-US" altLang="ko-KR" sz="1500" b="0" i="0" u="none" strike="noStrike" kern="1200" cap="none" spc="0" normalizeH="0" baseline="0">
                <a:solidFill>
                  <a:srgbClr val="FFFFFF"/>
                </a:solidFill>
                <a:latin typeface="KoPubWorld돋움체 Bold"/>
                <a:ea typeface="KoPubWorld돋움체 Bold"/>
                <a:cs typeface="KoPubWorld돋움체 Bold"/>
              </a:rPr>
              <a:t>?</a:t>
            </a:r>
          </a:p>
          <a:p>
            <a:pPr marL="814200" lvl="1" indent="-35700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kumimoji="0" lang="ko-KR" altLang="en-US" sz="1500" b="0" i="0" u="none" strike="noStrike" kern="1200" cap="none" spc="0" normalizeH="0" baseline="0">
                <a:solidFill>
                  <a:srgbClr val="FFFFFF"/>
                </a:solidFill>
                <a:latin typeface="KoPubWorld돋움체 Bold"/>
                <a:ea typeface="KoPubWorld돋움체 Bold"/>
                <a:cs typeface="KoPubWorld돋움체 Bold"/>
              </a:rPr>
              <a:t>여러 모델의 학습 결과를 결합</a:t>
            </a:r>
          </a:p>
          <a:p>
            <a:pPr marL="357000" lvl="0" indent="-35700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kumimoji="0" lang="ko-KR" altLang="en-US" sz="1500" b="0" i="0" u="none" strike="noStrike" kern="1200" cap="none" spc="0" normalizeH="0" baseline="0">
                <a:solidFill>
                  <a:srgbClr val="FFFFFF"/>
                </a:solidFill>
                <a:latin typeface="KoPubWorld돋움체 Bold"/>
                <a:ea typeface="KoPubWorld돋움체 Bold"/>
                <a:cs typeface="KoPubWorld돋움체 Bold"/>
              </a:rPr>
              <a:t>부스팅이란</a:t>
            </a:r>
            <a:r>
              <a:rPr kumimoji="0" lang="en-US" altLang="ko-KR" sz="1500" b="0" i="0" u="none" strike="noStrike" kern="1200" cap="none" spc="0" normalizeH="0" baseline="0">
                <a:solidFill>
                  <a:srgbClr val="FFFFFF"/>
                </a:solidFill>
                <a:latin typeface="KoPubWorld돋움체 Bold"/>
                <a:ea typeface="KoPubWorld돋움체 Bold"/>
                <a:cs typeface="KoPubWorld돋움체 Bold"/>
              </a:rPr>
              <a:t>?</a:t>
            </a:r>
          </a:p>
          <a:p>
            <a:pPr marL="814200" lvl="1" indent="-35700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kumimoji="0" lang="ko-KR" altLang="en-US" sz="1500" b="0" i="0" u="none" strike="noStrike" kern="1200" cap="none" spc="0" normalizeH="0" baseline="0">
                <a:solidFill>
                  <a:srgbClr val="FFFFFF"/>
                </a:solidFill>
                <a:latin typeface="KoPubWorld돋움체 Bold"/>
                <a:ea typeface="KoPubWorld돋움체 Bold"/>
                <a:cs typeface="KoPubWorld돋움체 Bold"/>
              </a:rPr>
              <a:t>앙상블 방법론 중 하나</a:t>
            </a:r>
            <a:r>
              <a:rPr kumimoji="0" lang="en-US" altLang="ko-KR" sz="1500" b="0" i="0" u="none" strike="noStrike" kern="1200" cap="none" spc="0" normalizeH="0" baseline="0">
                <a:solidFill>
                  <a:srgbClr val="FFFFFF"/>
                </a:solidFill>
                <a:latin typeface="KoPubWorld돋움체 Bold"/>
                <a:ea typeface="KoPubWorld돋움체 Bold"/>
                <a:cs typeface="KoPubWorld돋움체 Bold"/>
              </a:rPr>
              <a:t>.</a:t>
            </a:r>
          </a:p>
          <a:p>
            <a:pPr marL="814200" lvl="1" indent="-35700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kumimoji="0" lang="en-US" altLang="ko-KR" sz="1500" b="0" i="0" u="none" strike="noStrike" kern="1200" cap="none" spc="0" normalizeH="0" baseline="0">
                <a:solidFill>
                  <a:srgbClr val="FFFFFF"/>
                </a:solidFill>
                <a:latin typeface="KoPubWorld돋움체 Bold"/>
                <a:ea typeface="KoPubWorld돋움체 Bold"/>
                <a:cs typeface="KoPubWorld돋움체 Bold"/>
              </a:rPr>
              <a:t>약한 학습기(weak learner)들을 순차적으로 여러</a:t>
            </a:r>
            <a:r>
              <a:rPr kumimoji="0" lang="ko-KR" altLang="en-US" sz="1500" b="0" i="0" u="none" strike="noStrike" kern="1200" cap="none" spc="0" normalizeH="0" baseline="0">
                <a:solidFill>
                  <a:srgbClr val="FFFFFF"/>
                </a:solidFill>
                <a:latin typeface="KoPubWorld돋움체 Bold"/>
                <a:ea typeface="KoPubWorld돋움체 Bold"/>
                <a:cs typeface="KoPubWorld돋움체 Bold"/>
              </a:rPr>
              <a:t> </a:t>
            </a:r>
            <a:r>
              <a:rPr kumimoji="0" lang="en-US" altLang="ko-KR" sz="1500" b="0" i="0" u="none" strike="noStrike" kern="1200" cap="none" spc="0" normalizeH="0" baseline="0">
                <a:solidFill>
                  <a:srgbClr val="FFFFFF"/>
                </a:solidFill>
                <a:latin typeface="KoPubWorld돋움체 Bold"/>
                <a:ea typeface="KoPubWorld돋움체 Bold"/>
                <a:cs typeface="KoPubWorld돋움체 Bold"/>
              </a:rPr>
              <a:t>개 결합</a:t>
            </a:r>
            <a:r>
              <a:rPr kumimoji="0" lang="ko-KR" altLang="en-US" sz="1500" b="0" i="0" u="none" strike="noStrike" kern="1200" cap="none" spc="0" normalizeH="0" baseline="0">
                <a:solidFill>
                  <a:srgbClr val="FFFFFF"/>
                </a:solidFill>
                <a:latin typeface="KoPubWorld돋움체 Bold"/>
                <a:ea typeface="KoPubWorld돋움체 Bold"/>
                <a:cs typeface="KoPubWorld돋움체 Bold"/>
              </a:rPr>
              <a:t>하여</a:t>
            </a:r>
            <a:r>
              <a:rPr kumimoji="0" lang="en-US" altLang="ko-KR" sz="1500" b="0" i="0" u="none" strike="noStrike" kern="1200" cap="none" spc="0" normalizeH="0" baseline="0">
                <a:solidFill>
                  <a:srgbClr val="FFFFFF"/>
                </a:solidFill>
                <a:latin typeface="KoPubWorld돋움체 Bold"/>
                <a:ea typeface="KoPubWorld돋움체 Bold"/>
                <a:cs typeface="KoPubWorld돋움체 Bold"/>
              </a:rPr>
              <a:t> 예측,</a:t>
            </a:r>
            <a:r>
              <a:rPr kumimoji="0" lang="ko-KR" altLang="en-US" sz="1500" b="0" i="0" u="none" strike="noStrike" kern="1200" cap="none" spc="0" normalizeH="0" baseline="0">
                <a:solidFill>
                  <a:srgbClr val="FFFFFF"/>
                </a:solidFill>
                <a:latin typeface="KoPubWorld돋움체 Bold"/>
                <a:ea typeface="KoPubWorld돋움체 Bold"/>
                <a:cs typeface="KoPubWorld돋움체 Bold"/>
              </a:rPr>
              <a:t> </a:t>
            </a:r>
            <a:r>
              <a:rPr kumimoji="0" lang="en-US" altLang="ko-KR" sz="1500" b="0" i="0" u="none" strike="noStrike" kern="1200" cap="none" spc="0" normalizeH="0" baseline="0">
                <a:solidFill>
                  <a:srgbClr val="FFFFFF"/>
                </a:solidFill>
                <a:latin typeface="KoPubWorld돋움체 Bold"/>
                <a:ea typeface="KoPubWorld돋움체 Bold"/>
                <a:cs typeface="KoPubWorld돋움체 Bold"/>
              </a:rPr>
              <a:t>분류 성능을 높이는 알고리</a:t>
            </a:r>
            <a:r>
              <a:rPr kumimoji="0" lang="ko-KR" altLang="en-US" sz="1500" b="0" i="0" u="none" strike="noStrike" kern="1200" cap="none" spc="0" normalizeH="0" baseline="0">
                <a:solidFill>
                  <a:srgbClr val="FFFFFF"/>
                </a:solidFill>
                <a:latin typeface="KoPubWorld돋움체 Bold"/>
                <a:ea typeface="KoPubWorld돋움체 Bold"/>
                <a:cs typeface="KoPubWorld돋움체 Bold"/>
              </a:rPr>
              <a:t>즘</a:t>
            </a:r>
          </a:p>
          <a:p>
            <a:pPr marL="357000" lvl="0" indent="-35700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kumimoji="0" lang="en-US" altLang="ko-KR" sz="1500" b="0" i="0" u="none" strike="noStrike" kern="1200" cap="none" spc="0" normalizeH="0" baseline="0">
                <a:solidFill>
                  <a:srgbClr val="FFFFFF"/>
                </a:solidFill>
                <a:latin typeface="KoPubWorld돋움체 Bold"/>
                <a:ea typeface="KoPubWorld돋움체 Bold"/>
                <a:cs typeface="KoPubWorld돋움체 Bold"/>
              </a:rPr>
              <a:t>Gradient Boosting</a:t>
            </a:r>
          </a:p>
          <a:p>
            <a:pPr marL="814200" lvl="1" indent="-35700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kumimoji="0" lang="en-US" altLang="ko-KR" sz="1500" b="0" i="0" u="none" strike="noStrike" kern="1200" cap="none" spc="0" normalizeH="0" baseline="0">
                <a:solidFill>
                  <a:srgbClr val="FFFFFF"/>
                </a:solidFill>
                <a:latin typeface="KoPubWorld돋움체 Bold"/>
                <a:ea typeface="KoPubWorld돋움체 Bold"/>
                <a:cs typeface="KoPubWorld돋움체 Bold"/>
              </a:rPr>
              <a:t>오류 데이터에 </a:t>
            </a:r>
            <a:r>
              <a:rPr kumimoji="0" lang="ko-KR" altLang="en-US" sz="1500" b="0" i="0" u="none" strike="noStrike" kern="1200" cap="none" spc="0" normalizeH="0" baseline="0">
                <a:solidFill>
                  <a:srgbClr val="FFFFFF"/>
                </a:solidFill>
                <a:latin typeface="KoPubWorld돋움체 Bold"/>
                <a:ea typeface="KoPubWorld돋움체 Bold"/>
                <a:cs typeface="KoPubWorld돋움체 Bold"/>
              </a:rPr>
              <a:t>경사 하강법을 이용해 가중치를 </a:t>
            </a:r>
            <a:r>
              <a:rPr kumimoji="0" lang="en-US" altLang="ko-KR" sz="1500" b="0" i="0" u="none" strike="noStrike" kern="1200" cap="none" spc="0" normalizeH="0" baseline="0">
                <a:solidFill>
                  <a:srgbClr val="FFFFFF"/>
                </a:solidFill>
                <a:latin typeface="KoPubWorld돋움체 Bold"/>
                <a:ea typeface="KoPubWorld돋움체 Bold"/>
                <a:cs typeface="KoPubWorld돋움체 Bold"/>
              </a:rPr>
              <a:t>부여하</a:t>
            </a:r>
            <a:r>
              <a:rPr kumimoji="0" lang="ko-KR" altLang="en-US" sz="1500" b="0" i="0" u="none" strike="noStrike" kern="1200" cap="none" spc="0" normalizeH="0" baseline="0">
                <a:solidFill>
                  <a:srgbClr val="FFFFFF"/>
                </a:solidFill>
                <a:latin typeface="KoPubWorld돋움체 Bold"/>
                <a:ea typeface="KoPubWorld돋움체 Bold"/>
                <a:cs typeface="KoPubWorld돋움체 Bold"/>
              </a:rPr>
              <a:t>며</a:t>
            </a:r>
            <a:r>
              <a:rPr kumimoji="0" lang="en-US" altLang="ko-KR" sz="1500" b="0" i="0" u="none" strike="noStrike" kern="1200" cap="none" spc="0" normalizeH="0" baseline="0">
                <a:solidFill>
                  <a:srgbClr val="FFFFFF"/>
                </a:solidFill>
                <a:latin typeface="KoPubWorld돋움체 Bold"/>
                <a:ea typeface="KoPubWorld돋움체 Bold"/>
                <a:cs typeface="KoPubWorld돋움체 Bold"/>
              </a:rPr>
              <a:t> 부스팅 수행</a:t>
            </a:r>
          </a:p>
          <a:p>
            <a:pPr marL="814200" lvl="1" indent="-35700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kumimoji="0" lang="ko-KR" altLang="en-US" sz="1500" b="0" i="0" u="none" strike="noStrike" kern="1200" cap="none" spc="0" normalizeH="0" baseline="0">
                <a:solidFill>
                  <a:srgbClr val="FFFFFF"/>
                </a:solidFill>
                <a:latin typeface="KoPubWorld돋움체 Bold"/>
                <a:ea typeface="KoPubWorld돋움체 Bold"/>
                <a:cs typeface="KoPubWorld돋움체 Bold"/>
              </a:rPr>
              <a:t>구현</a:t>
            </a:r>
            <a:r>
              <a:rPr kumimoji="0" lang="en-US" altLang="ko-KR" sz="1500" b="0" i="0" u="none" strike="noStrike" kern="1200" cap="none" spc="0" normalizeH="0" baseline="0">
                <a:solidFill>
                  <a:srgbClr val="FFFFFF"/>
                </a:solidFill>
                <a:latin typeface="KoPubWorld돋움체 Bold"/>
                <a:ea typeface="KoPubWorld돋움체 Bold"/>
                <a:cs typeface="KoPubWorld돋움체 Bold"/>
              </a:rPr>
              <a:t>:</a:t>
            </a:r>
            <a:r>
              <a:rPr kumimoji="0" lang="ko-KR" altLang="en-US" sz="1500" b="0" i="0" u="none" strike="noStrike" kern="1200" cap="none" spc="0" normalizeH="0" baseline="0">
                <a:solidFill>
                  <a:srgbClr val="FFFFFF"/>
                </a:solidFill>
                <a:latin typeface="KoPubWorld돋움체 Bold"/>
                <a:ea typeface="KoPubWorld돋움체 Bold"/>
                <a:cs typeface="KoPubWorld돋움체 Bold"/>
              </a:rPr>
              <a:t> </a:t>
            </a:r>
            <a:r>
              <a:rPr kumimoji="0" lang="en-US" altLang="ko-KR" sz="1500" b="0" i="0" u="none" strike="noStrike" kern="1200" cap="none" spc="0" normalizeH="0" baseline="0">
                <a:solidFill>
                  <a:srgbClr val="FFFFFF"/>
                </a:solidFill>
                <a:latin typeface="KoPubWorld돋움체 Bold"/>
                <a:ea typeface="KoPubWorld돋움체 Bold"/>
                <a:cs typeface="KoPubWorld돋움체 Bold"/>
              </a:rPr>
              <a:t>XGBoost, CatBoost, LightGBM</a:t>
            </a:r>
            <a:r>
              <a:rPr kumimoji="0" lang="ko-KR" altLang="en-US" sz="1500" b="0" i="0" u="none" strike="noStrike" kern="1200" cap="none" spc="0" normalizeH="0" baseline="0">
                <a:solidFill>
                  <a:srgbClr val="FFFFFF"/>
                </a:solidFill>
                <a:latin typeface="KoPubWorld돋움체 Bold"/>
                <a:ea typeface="KoPubWorld돋움체 Bold"/>
                <a:cs typeface="KoPubWorld돋움체 Bold"/>
              </a:rPr>
              <a:t> </a:t>
            </a:r>
          </a:p>
          <a:p>
            <a:pPr marL="457200" lvl="1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Font typeface="Arial"/>
              <a:buNone/>
              <a:defRPr/>
            </a:pPr>
            <a:endParaRPr kumimoji="0" lang="en-US" altLang="ko-KR" sz="2500" b="0" i="0" u="none" strike="noStrike" kern="1200" cap="none" spc="0" normalizeH="0" baseline="0">
              <a:solidFill>
                <a:srgbClr val="FFFFFF"/>
              </a:solidFill>
              <a:latin typeface="KoPubWorld돋움체 Bold"/>
              <a:ea typeface="KoPubWorld돋움체 Bold"/>
              <a:cs typeface="KoPubWorld돋움체 Bold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1A1F198-3C07-49A7-92EE-3209BF21F473}"/>
              </a:ext>
            </a:extLst>
          </p:cNvPr>
          <p:cNvSpPr/>
          <p:nvPr/>
        </p:nvSpPr>
        <p:spPr>
          <a:xfrm>
            <a:off x="6119811" y="0"/>
            <a:ext cx="1328209" cy="838200"/>
          </a:xfrm>
          <a:prstGeom prst="rect">
            <a:avLst/>
          </a:prstGeom>
          <a:gradFill flip="none" rotWithShape="1">
            <a:gsLst>
              <a:gs pos="0">
                <a:srgbClr val="E0CFAE">
                  <a:alpha val="30000"/>
                </a:srgbClr>
              </a:gs>
              <a:gs pos="48000">
                <a:srgbClr val="E0CFAE">
                  <a:alpha val="10000"/>
                </a:srgbClr>
              </a:gs>
              <a:gs pos="100000">
                <a:srgbClr val="E0CFAE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9970868-386E-4528-887F-119B1D926F80}"/>
              </a:ext>
            </a:extLst>
          </p:cNvPr>
          <p:cNvSpPr txBox="1"/>
          <p:nvPr/>
        </p:nvSpPr>
        <p:spPr>
          <a:xfrm>
            <a:off x="3070753" y="257175"/>
            <a:ext cx="12858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DCCB9A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주제선정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7503B18-101A-4979-9571-9F9470AC988E}"/>
              </a:ext>
            </a:extLst>
          </p:cNvPr>
          <p:cNvSpPr txBox="1"/>
          <p:nvPr/>
        </p:nvSpPr>
        <p:spPr>
          <a:xfrm>
            <a:off x="3070753" y="257175"/>
            <a:ext cx="12858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DCCB9A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주제선정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3E70465-7441-48F2-BCE7-B31643E4DC08}"/>
              </a:ext>
            </a:extLst>
          </p:cNvPr>
          <p:cNvSpPr txBox="1"/>
          <p:nvPr/>
        </p:nvSpPr>
        <p:spPr>
          <a:xfrm>
            <a:off x="6141506" y="254289"/>
            <a:ext cx="12858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dirty="0">
                <a:solidFill>
                  <a:srgbClr val="E8E1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분석 결과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E8E1CF"/>
              </a:solidFill>
              <a:effectLst/>
              <a:uLnTx/>
              <a:uFillTx/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3713D52-40E3-41C9-A8B9-9CC6D89179BF}"/>
              </a:ext>
            </a:extLst>
          </p:cNvPr>
          <p:cNvSpPr txBox="1"/>
          <p:nvPr/>
        </p:nvSpPr>
        <p:spPr>
          <a:xfrm>
            <a:off x="4410840" y="254289"/>
            <a:ext cx="17327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DCCB9A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데이터</a:t>
            </a:r>
            <a:r>
              <a:rPr lang="en-US" altLang="ko-KR" sz="2000" b="1" dirty="0">
                <a:solidFill>
                  <a:srgbClr val="DCCB9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kumimoji="0" lang="ko-KR" alt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DCCB9A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전처리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DCCB9A"/>
              </a:solidFill>
              <a:effectLst/>
              <a:uLnTx/>
              <a:uFillTx/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/>
          <p:cNvCxnSpPr/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12700">
            <a:solidFill>
              <a:srgbClr val="2D38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3" name="그림 62"/>
          <p:cNvPicPr>
            <a:picLocks noChangeAspect="1"/>
          </p:cNvPicPr>
          <p:nvPr/>
        </p:nvPicPr>
        <p:blipFill rotWithShape="1">
          <a:blip r:embed="rId3"/>
          <a:srcRect t="43700"/>
          <a:stretch>
            <a:fillRect/>
          </a:stretch>
        </p:blipFill>
        <p:spPr>
          <a:xfrm>
            <a:off x="0" y="3020811"/>
            <a:ext cx="12192000" cy="3860799"/>
          </a:xfrm>
          <a:prstGeom prst="rect">
            <a:avLst/>
          </a:prstGeom>
        </p:spPr>
      </p:pic>
      <p:grpSp>
        <p:nvGrpSpPr>
          <p:cNvPr id="84" name="그룹 83"/>
          <p:cNvGrpSpPr/>
          <p:nvPr/>
        </p:nvGrpSpPr>
        <p:grpSpPr>
          <a:xfrm>
            <a:off x="311289" y="199972"/>
            <a:ext cx="2082661" cy="438248"/>
            <a:chOff x="5010147" y="5981226"/>
            <a:chExt cx="2307565" cy="485575"/>
          </a:xfrm>
        </p:grpSpPr>
        <p:sp>
          <p:nvSpPr>
            <p:cNvPr id="85" name="자유형 84"/>
            <p:cNvSpPr/>
            <p:nvPr/>
          </p:nvSpPr>
          <p:spPr>
            <a:xfrm>
              <a:off x="5010147" y="5981226"/>
              <a:ext cx="2307565" cy="485575"/>
            </a:xfrm>
            <a:custGeom>
              <a:avLst/>
              <a:gdLst>
                <a:gd name="connsiteX0" fmla="*/ 242787 w 2307565"/>
                <a:gd name="connsiteY0" fmla="*/ 0 h 485574"/>
                <a:gd name="connsiteX1" fmla="*/ 247547 w 2307565"/>
                <a:gd name="connsiteY1" fmla="*/ 480 h 485574"/>
                <a:gd name="connsiteX2" fmla="*/ 247547 w 2307565"/>
                <a:gd name="connsiteY2" fmla="*/ 0 h 485574"/>
                <a:gd name="connsiteX3" fmla="*/ 2307565 w 2307565"/>
                <a:gd name="connsiteY3" fmla="*/ 0 h 485574"/>
                <a:gd name="connsiteX4" fmla="*/ 2307565 w 2307565"/>
                <a:gd name="connsiteY4" fmla="*/ 485573 h 485574"/>
                <a:gd name="connsiteX5" fmla="*/ 247547 w 2307565"/>
                <a:gd name="connsiteY5" fmla="*/ 485573 h 485574"/>
                <a:gd name="connsiteX6" fmla="*/ 247547 w 2307565"/>
                <a:gd name="connsiteY6" fmla="*/ 485094 h 485574"/>
                <a:gd name="connsiteX7" fmla="*/ 242787 w 2307565"/>
                <a:gd name="connsiteY7" fmla="*/ 485574 h 485574"/>
                <a:gd name="connsiteX8" fmla="*/ 0 w 2307565"/>
                <a:gd name="connsiteY8" fmla="*/ 242787 h 485574"/>
                <a:gd name="connsiteX9" fmla="*/ 242787 w 2307565"/>
                <a:gd name="connsiteY9" fmla="*/ 0 h 485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07565" h="485574">
                  <a:moveTo>
                    <a:pt x="242787" y="0"/>
                  </a:moveTo>
                  <a:lnTo>
                    <a:pt x="247547" y="480"/>
                  </a:lnTo>
                  <a:lnTo>
                    <a:pt x="247547" y="0"/>
                  </a:lnTo>
                  <a:lnTo>
                    <a:pt x="2307565" y="0"/>
                  </a:lnTo>
                  <a:lnTo>
                    <a:pt x="2307565" y="485573"/>
                  </a:lnTo>
                  <a:lnTo>
                    <a:pt x="247547" y="485573"/>
                  </a:lnTo>
                  <a:lnTo>
                    <a:pt x="247547" y="485094"/>
                  </a:lnTo>
                  <a:lnTo>
                    <a:pt x="242787" y="485574"/>
                  </a:lnTo>
                  <a:cubicBezTo>
                    <a:pt x="108699" y="485574"/>
                    <a:pt x="0" y="376875"/>
                    <a:pt x="0" y="242787"/>
                  </a:cubicBezTo>
                  <a:cubicBezTo>
                    <a:pt x="0" y="108699"/>
                    <a:pt x="108699" y="0"/>
                    <a:pt x="242787" y="0"/>
                  </a:cubicBezTo>
                  <a:close/>
                </a:path>
              </a:pathLst>
            </a:custGeom>
            <a:solidFill>
              <a:srgbClr val="010812">
                <a:alpha val="50200"/>
              </a:srgbClr>
            </a:solidFill>
            <a:ln w="9525">
              <a:solidFill>
                <a:srgbClr val="6C5427"/>
              </a:solidFill>
            </a:ln>
            <a:effectLst>
              <a:outerShdw blurRad="63500" sx="102000" sy="102000" algn="ctr" rotWithShape="0">
                <a:prstClr val="black">
                  <a:alpha val="8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grpSp>
          <p:nvGrpSpPr>
            <p:cNvPr id="86" name="그룹 85"/>
            <p:cNvGrpSpPr/>
            <p:nvPr/>
          </p:nvGrpSpPr>
          <p:grpSpPr>
            <a:xfrm>
              <a:off x="5072061" y="6038268"/>
              <a:ext cx="2145496" cy="371476"/>
              <a:chOff x="5060167" y="6133518"/>
              <a:chExt cx="2145495" cy="371475"/>
            </a:xfrm>
          </p:grpSpPr>
          <p:sp>
            <p:nvSpPr>
              <p:cNvPr id="87" name="타원 86"/>
              <p:cNvSpPr/>
              <p:nvPr/>
            </p:nvSpPr>
            <p:spPr>
              <a:xfrm>
                <a:off x="5060167" y="6133518"/>
                <a:ext cx="371475" cy="371475"/>
              </a:xfrm>
              <a:prstGeom prst="ellipse">
                <a:avLst/>
              </a:prstGeom>
              <a:solidFill>
                <a:srgbClr val="1E2328"/>
              </a:solidFill>
              <a:ln w="28575">
                <a:gradFill flip="none" rotWithShape="1">
                  <a:gsLst>
                    <a:gs pos="23000">
                      <a:srgbClr val="C4A25C"/>
                    </a:gs>
                    <a:gs pos="0">
                      <a:srgbClr val="E0CFAE"/>
                    </a:gs>
                    <a:gs pos="48000">
                      <a:srgbClr val="BC9033"/>
                    </a:gs>
                    <a:gs pos="100000">
                      <a:srgbClr val="6C5427"/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altLang="ko-KR" sz="1500">
                    <a:solidFill>
                      <a:srgbClr val="E0CFAE"/>
                    </a:solidFill>
                    <a:latin typeface="Arial"/>
                    <a:cs typeface="Arial"/>
                  </a:rPr>
                  <a:t>!</a:t>
                </a:r>
                <a:endParaRPr lang="ko-KR" altLang="en-US" sz="1500">
                  <a:solidFill>
                    <a:srgbClr val="E0CFAE"/>
                  </a:solidFill>
                  <a:latin typeface="Arial"/>
                  <a:cs typeface="Arial"/>
                </a:endParaRPr>
              </a:p>
            </p:txBody>
          </p:sp>
          <p:sp>
            <p:nvSpPr>
              <p:cNvPr id="88" name="자유형 87"/>
              <p:cNvSpPr/>
              <p:nvPr/>
            </p:nvSpPr>
            <p:spPr>
              <a:xfrm>
                <a:off x="5431641" y="6133518"/>
                <a:ext cx="1774021" cy="371475"/>
              </a:xfrm>
              <a:custGeom>
                <a:avLst/>
                <a:gdLst>
                  <a:gd name="connsiteX0" fmla="*/ 2 w 1774021"/>
                  <a:gd name="connsiteY0" fmla="*/ 0 h 371475"/>
                  <a:gd name="connsiteX1" fmla="*/ 1588284 w 1774021"/>
                  <a:gd name="connsiteY1" fmla="*/ 0 h 371475"/>
                  <a:gd name="connsiteX2" fmla="*/ 1774021 w 1774021"/>
                  <a:gd name="connsiteY2" fmla="*/ 185738 h 371475"/>
                  <a:gd name="connsiteX3" fmla="*/ 1588284 w 1774021"/>
                  <a:gd name="connsiteY3" fmla="*/ 371475 h 371475"/>
                  <a:gd name="connsiteX4" fmla="*/ 0 w 1774021"/>
                  <a:gd name="connsiteY4" fmla="*/ 371475 h 371475"/>
                  <a:gd name="connsiteX5" fmla="*/ 16957 w 1774021"/>
                  <a:gd name="connsiteY5" fmla="*/ 357485 h 371475"/>
                  <a:gd name="connsiteX6" fmla="*/ 88097 w 1774021"/>
                  <a:gd name="connsiteY6" fmla="*/ 185737 h 371475"/>
                  <a:gd name="connsiteX7" fmla="*/ 16957 w 1774021"/>
                  <a:gd name="connsiteY7" fmla="*/ 13990 h 371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74021" h="371475">
                    <a:moveTo>
                      <a:pt x="2" y="0"/>
                    </a:moveTo>
                    <a:lnTo>
                      <a:pt x="1588284" y="0"/>
                    </a:lnTo>
                    <a:lnTo>
                      <a:pt x="1774021" y="185738"/>
                    </a:lnTo>
                    <a:lnTo>
                      <a:pt x="1588284" y="371475"/>
                    </a:lnTo>
                    <a:lnTo>
                      <a:pt x="0" y="371475"/>
                    </a:lnTo>
                    <a:lnTo>
                      <a:pt x="16957" y="357485"/>
                    </a:lnTo>
                    <a:cubicBezTo>
                      <a:pt x="60911" y="313531"/>
                      <a:pt x="88097" y="252809"/>
                      <a:pt x="88097" y="185737"/>
                    </a:cubicBezTo>
                    <a:cubicBezTo>
                      <a:pt x="88097" y="118666"/>
                      <a:pt x="60911" y="57944"/>
                      <a:pt x="16957" y="13990"/>
                    </a:cubicBezTo>
                    <a:close/>
                  </a:path>
                </a:pathLst>
              </a:custGeom>
              <a:solidFill>
                <a:srgbClr val="1E2328"/>
              </a:solidFill>
              <a:ln w="28575">
                <a:gradFill flip="none" rotWithShape="1">
                  <a:gsLst>
                    <a:gs pos="0">
                      <a:srgbClr val="0496AB"/>
                    </a:gs>
                    <a:gs pos="100000">
                      <a:srgbClr val="007598"/>
                    </a:gs>
                  </a:gsLst>
                  <a:lin ang="54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89999" anchor="ctr"/>
              <a:lstStyle/>
              <a:p>
                <a:pPr algn="ctr">
                  <a:defRPr/>
                </a:pPr>
                <a:r>
                  <a:rPr lang="ko-KR" altLang="en-US" sz="1300">
                    <a:solidFill>
                      <a:srgbClr val="A3C7C7"/>
                    </a:solidFill>
                    <a:latin typeface="KoPubWorld돋움체 Bold"/>
                    <a:ea typeface="KoPubWorld돋움체 Bold"/>
                    <a:cs typeface="KoPubWorld돋움체 Bold"/>
                  </a:rPr>
                  <a:t>사용 모델</a:t>
                </a:r>
              </a:p>
            </p:txBody>
          </p:sp>
        </p:grpSp>
      </p:grpSp>
      <p:sp>
        <p:nvSpPr>
          <p:cNvPr id="91" name="TextBox 68"/>
          <p:cNvSpPr txBox="1"/>
          <p:nvPr/>
        </p:nvSpPr>
        <p:spPr>
          <a:xfrm>
            <a:off x="1228679" y="1400091"/>
            <a:ext cx="9585734" cy="41320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57000" indent="-357000" defTabSz="914400">
              <a:lnSpc>
                <a:spcPct val="150000"/>
              </a:lnSpc>
              <a:buFont typeface="Arial"/>
              <a:buChar char="•"/>
              <a:defRPr/>
            </a:pPr>
            <a:r>
              <a:rPr kumimoji="0" lang="en-US" altLang="ko-KR" sz="2300" b="0" i="0" u="none" strike="noStrike" kern="1200" cap="none" spc="0" normalizeH="0" baseline="0" dirty="0" err="1">
                <a:solidFill>
                  <a:srgbClr val="FFFFFF"/>
                </a:solidFill>
                <a:latin typeface="KoPubWorld돋움체 Bold"/>
                <a:ea typeface="KoPubWorld돋움체 Bold"/>
                <a:cs typeface="KoPubWorld돋움체 Bold"/>
              </a:rPr>
              <a:t>XGBoost</a:t>
            </a:r>
            <a:r>
              <a:rPr kumimoji="0" lang="en-US" altLang="ko-KR" sz="2300" b="0" i="0" u="none" strike="noStrike" kern="1200" cap="none" spc="0" normalizeH="0" baseline="0" dirty="0">
                <a:solidFill>
                  <a:srgbClr val="FFFFFF"/>
                </a:solidFill>
                <a:latin typeface="KoPubWorld돋움체 Bold"/>
                <a:ea typeface="KoPubWorld돋움체 Bold"/>
                <a:cs typeface="KoPubWorld돋움체 Bold"/>
              </a:rPr>
              <a:t> (</a:t>
            </a:r>
            <a:r>
              <a:rPr kumimoji="0" lang="en-US" altLang="ko-KR" sz="2300" b="0" i="0" u="none" strike="noStrike" kern="1200" cap="none" spc="0" normalizeH="0" baseline="0" dirty="0" err="1">
                <a:solidFill>
                  <a:srgbClr val="FFFFFF"/>
                </a:solidFill>
                <a:latin typeface="KoPubWorld돋움체 Bold"/>
                <a:ea typeface="KoPubWorld돋움체 Bold"/>
                <a:cs typeface="KoPubWorld돋움체 Bold"/>
              </a:rPr>
              <a:t>eXtreme</a:t>
            </a:r>
            <a:r>
              <a:rPr kumimoji="0" lang="en-US" altLang="ko-KR" sz="2300" b="0" i="0" u="none" strike="noStrike" kern="1200" cap="none" spc="0" normalizeH="0" baseline="0" dirty="0">
                <a:solidFill>
                  <a:srgbClr val="FFFFFF"/>
                </a:solidFill>
                <a:latin typeface="KoPubWorld돋움체 Bold"/>
                <a:ea typeface="KoPubWorld돋움체 Bold"/>
                <a:cs typeface="KoPubWorld돋움체 Bold"/>
              </a:rPr>
              <a:t> Gradient Boosting)</a:t>
            </a:r>
            <a:endParaRPr kumimoji="0" lang="en-US" altLang="ko-KR" sz="2000" b="0" i="0" u="none" strike="noStrike" kern="1200" cap="none" spc="0" normalizeH="0" baseline="0" dirty="0">
              <a:solidFill>
                <a:srgbClr val="FFFFFF"/>
              </a:solidFill>
              <a:latin typeface="KoPubWorld돋움체 Bold"/>
              <a:ea typeface="KoPubWorld돋움체 Bold"/>
              <a:cs typeface="KoPubWorld돋움체 Bold"/>
            </a:endParaRPr>
          </a:p>
          <a:p>
            <a:pPr marL="814200" lvl="1" indent="-357000" defTabSz="914400">
              <a:lnSpc>
                <a:spcPct val="150000"/>
              </a:lnSpc>
              <a:buFont typeface="Arial"/>
              <a:buChar char="•"/>
              <a:defRPr/>
            </a:pPr>
            <a:r>
              <a:rPr kumimoji="0" lang="en-US" altLang="ko-KR" b="0" i="0" u="none" strike="noStrike" kern="1200" cap="none" spc="0" normalizeH="0" baseline="0" dirty="0">
                <a:solidFill>
                  <a:srgbClr val="FFFFFF"/>
                </a:solidFill>
                <a:latin typeface="KoPubWorld돋움체 Bold"/>
                <a:ea typeface="KoPubWorld돋움체 Bold"/>
                <a:cs typeface="KoPubWorld돋움체 Bold"/>
              </a:rPr>
              <a:t>GBM</a:t>
            </a:r>
            <a:r>
              <a:rPr kumimoji="0" lang="ko-KR" altLang="en-US" b="0" i="0" u="none" strike="noStrike" kern="1200" cap="none" spc="0" normalizeH="0" baseline="0" dirty="0">
                <a:solidFill>
                  <a:srgbClr val="FFFFFF"/>
                </a:solidFill>
                <a:latin typeface="KoPubWorld돋움체 Bold"/>
                <a:ea typeface="KoPubWorld돋움체 Bold"/>
                <a:cs typeface="KoPubWorld돋움체 Bold"/>
              </a:rPr>
              <a:t>에서 병렬 연산 가능</a:t>
            </a:r>
            <a:r>
              <a:rPr kumimoji="0" lang="en-US" altLang="ko-KR" b="0" i="0" u="none" strike="noStrike" kern="1200" cap="none" spc="0" normalizeH="0" baseline="0" dirty="0">
                <a:solidFill>
                  <a:srgbClr val="FFFFFF"/>
                </a:solidFill>
                <a:latin typeface="KoPubWorld돋움체 Bold"/>
                <a:ea typeface="KoPubWorld돋움체 Bold"/>
                <a:cs typeface="KoPubWorld돋움체 Bold"/>
              </a:rPr>
              <a:t>,</a:t>
            </a:r>
            <a:r>
              <a:rPr kumimoji="0" lang="ko-KR" altLang="en-US" b="0" i="0" u="none" strike="noStrike" kern="1200" cap="none" spc="0" normalizeH="0" baseline="0" dirty="0">
                <a:solidFill>
                  <a:srgbClr val="FFFFFF"/>
                </a:solidFill>
                <a:latin typeface="KoPubWorld돋움체 Bold"/>
                <a:ea typeface="KoPubWorld돋움체 Bold"/>
                <a:cs typeface="KoPubWorld돋움체 Bold"/>
              </a:rPr>
              <a:t> </a:t>
            </a:r>
            <a:r>
              <a:rPr kumimoji="0" lang="ko-KR" altLang="en-US" b="0" i="0" u="none" strike="noStrike" kern="1200" cap="none" spc="0" normalizeH="0" baseline="0" dirty="0" err="1">
                <a:solidFill>
                  <a:srgbClr val="FFFFFF"/>
                </a:solidFill>
                <a:latin typeface="KoPubWorld돋움체 Bold"/>
                <a:ea typeface="KoPubWorld돋움체 Bold"/>
                <a:cs typeface="KoPubWorld돋움체 Bold"/>
              </a:rPr>
              <a:t>과적합</a:t>
            </a:r>
            <a:r>
              <a:rPr kumimoji="0" lang="ko-KR" altLang="en-US" b="0" i="0" u="none" strike="noStrike" kern="1200" cap="none" spc="0" normalizeH="0" baseline="0" dirty="0">
                <a:solidFill>
                  <a:srgbClr val="FFFFFF"/>
                </a:solidFill>
                <a:latin typeface="KoPubWorld돋움체 Bold"/>
                <a:ea typeface="KoPubWorld돋움체 Bold"/>
                <a:cs typeface="KoPubWorld돋움체 Bold"/>
              </a:rPr>
              <a:t> 방지 개선</a:t>
            </a:r>
            <a:endParaRPr kumimoji="0" lang="ko-KR" altLang="en-US" sz="2000" b="0" i="0" u="none" strike="noStrike" kern="1200" cap="none" spc="0" normalizeH="0" baseline="0" dirty="0">
              <a:solidFill>
                <a:srgbClr val="FFFFFF"/>
              </a:solidFill>
              <a:latin typeface="KoPubWorld돋움체 Bold"/>
              <a:ea typeface="KoPubWorld돋움체 Bold"/>
              <a:cs typeface="KoPubWorld돋움체 Bold"/>
            </a:endParaRPr>
          </a:p>
          <a:p>
            <a:pPr marL="357000" lvl="0" indent="-357000" defTabSz="914400">
              <a:lnSpc>
                <a:spcPct val="150000"/>
              </a:lnSpc>
              <a:buFont typeface="Arial"/>
              <a:buChar char="•"/>
              <a:defRPr/>
            </a:pPr>
            <a:r>
              <a:rPr kumimoji="0" lang="en-US" altLang="ko-KR" sz="2300" b="0" i="0" u="none" strike="noStrike" kern="1200" cap="none" spc="0" normalizeH="0" baseline="0" dirty="0" err="1">
                <a:solidFill>
                  <a:srgbClr val="FFFFFF"/>
                </a:solidFill>
                <a:latin typeface="KoPubWorld돋움체 Bold"/>
                <a:ea typeface="KoPubWorld돋움체 Bold"/>
                <a:cs typeface="KoPubWorld돋움체 Bold"/>
              </a:rPr>
              <a:t>LightGBM</a:t>
            </a:r>
            <a:endParaRPr kumimoji="0" lang="en-US" altLang="ko-KR" sz="2000" b="0" i="0" u="none" strike="noStrike" kern="1200" cap="none" spc="0" normalizeH="0" baseline="0" dirty="0">
              <a:solidFill>
                <a:srgbClr val="FFFFFF"/>
              </a:solidFill>
              <a:latin typeface="KoPubWorld돋움체 Bold"/>
              <a:ea typeface="KoPubWorld돋움체 Bold"/>
              <a:cs typeface="KoPubWorld돋움체 Bold"/>
            </a:endParaRPr>
          </a:p>
          <a:p>
            <a:pPr marL="814200" lvl="1" indent="-357000" defTabSz="914400">
              <a:lnSpc>
                <a:spcPct val="150000"/>
              </a:lnSpc>
              <a:buFont typeface="Arial"/>
              <a:buChar char="•"/>
              <a:defRPr/>
            </a:pPr>
            <a:r>
              <a:rPr kumimoji="0" lang="en-US" altLang="ko-KR" b="0" i="0" u="none" strike="noStrike" kern="1200" cap="none" spc="0" normalizeH="0" baseline="0" dirty="0" err="1">
                <a:solidFill>
                  <a:srgbClr val="FFFFFF"/>
                </a:solidFill>
                <a:latin typeface="KoPubWorld돋움체 Bold"/>
                <a:ea typeface="KoPubWorld돋움체 Bold"/>
                <a:cs typeface="KoPubWorld돋움체 Bold"/>
              </a:rPr>
              <a:t>뿌리를</a:t>
            </a:r>
            <a:r>
              <a:rPr kumimoji="0" lang="en-US" altLang="ko-KR" b="0" i="0" u="none" strike="noStrike" kern="1200" cap="none" spc="0" normalizeH="0" baseline="0" dirty="0">
                <a:solidFill>
                  <a:srgbClr val="FFFFFF"/>
                </a:solidFill>
                <a:latin typeface="KoPubWorld돋움체 Bold"/>
                <a:ea typeface="KoPubWorld돋움체 Bold"/>
                <a:cs typeface="KoPubWorld돋움체 Bold"/>
              </a:rPr>
              <a:t> level </a:t>
            </a:r>
            <a:r>
              <a:rPr kumimoji="0" lang="en-US" altLang="ko-KR" b="0" i="0" u="none" strike="noStrike" kern="1200" cap="none" spc="0" normalizeH="0" baseline="0" dirty="0" err="1">
                <a:solidFill>
                  <a:srgbClr val="FFFFFF"/>
                </a:solidFill>
                <a:latin typeface="KoPubWorld돋움체 Bold"/>
                <a:ea typeface="KoPubWorld돋움체 Bold"/>
                <a:cs typeface="KoPubWorld돋움체 Bold"/>
              </a:rPr>
              <a:t>단위로</a:t>
            </a:r>
            <a:r>
              <a:rPr kumimoji="0" lang="en-US" altLang="ko-KR" b="0" i="0" u="none" strike="noStrike" kern="1200" cap="none" spc="0" normalizeH="0" baseline="0" dirty="0">
                <a:solidFill>
                  <a:srgbClr val="FFFFFF"/>
                </a:solidFill>
                <a:latin typeface="KoPubWorld돋움체 Bold"/>
                <a:ea typeface="KoPubWorld돋움체 Bold"/>
                <a:cs typeface="KoPubWorld돋움체 Bold"/>
              </a:rPr>
              <a:t> </a:t>
            </a:r>
            <a:r>
              <a:rPr kumimoji="0" lang="en-US" altLang="ko-KR" b="0" i="0" u="none" strike="noStrike" kern="1200" cap="none" spc="0" normalizeH="0" baseline="0" dirty="0" err="1">
                <a:solidFill>
                  <a:srgbClr val="FFFFFF"/>
                </a:solidFill>
                <a:latin typeface="KoPubWorld돋움체 Bold"/>
                <a:ea typeface="KoPubWorld돋움체 Bold"/>
                <a:cs typeface="KoPubWorld돋움체 Bold"/>
              </a:rPr>
              <a:t>학습해</a:t>
            </a:r>
            <a:r>
              <a:rPr kumimoji="0" lang="en-US" altLang="ko-KR" b="0" i="0" u="none" strike="noStrike" kern="1200" cap="none" spc="0" normalizeH="0" baseline="0" dirty="0">
                <a:solidFill>
                  <a:srgbClr val="FFFFFF"/>
                </a:solidFill>
                <a:latin typeface="KoPubWorld돋움체 Bold"/>
                <a:ea typeface="KoPubWorld돋움체 Bold"/>
                <a:cs typeface="KoPubWorld돋움체 Bold"/>
              </a:rPr>
              <a:t> </a:t>
            </a:r>
            <a:r>
              <a:rPr kumimoji="0" lang="en-US" altLang="ko-KR" b="0" i="0" u="none" strike="noStrike" kern="1200" cap="none" spc="0" normalizeH="0" baseline="0" dirty="0" err="1">
                <a:solidFill>
                  <a:srgbClr val="FFFFFF"/>
                </a:solidFill>
                <a:latin typeface="KoPubWorld돋움체 Bold"/>
                <a:ea typeface="KoPubWorld돋움체 Bold"/>
                <a:cs typeface="KoPubWorld돋움체 Bold"/>
              </a:rPr>
              <a:t>나가는</a:t>
            </a:r>
            <a:r>
              <a:rPr kumimoji="0" lang="en-US" altLang="ko-KR" b="0" i="0" u="none" strike="noStrike" kern="1200" cap="none" spc="0" normalizeH="0" baseline="0" dirty="0">
                <a:solidFill>
                  <a:srgbClr val="FFFFFF"/>
                </a:solidFill>
                <a:latin typeface="KoPubWorld돋움체 Bold"/>
                <a:ea typeface="KoPubWorld돋움체 Bold"/>
                <a:cs typeface="KoPubWorld돋움체 Bold"/>
              </a:rPr>
              <a:t> </a:t>
            </a:r>
            <a:r>
              <a:rPr kumimoji="0" lang="en-US" altLang="ko-KR" b="0" i="0" u="none" strike="noStrike" kern="1200" cap="none" spc="0" normalizeH="0" baseline="0" dirty="0" err="1">
                <a:solidFill>
                  <a:srgbClr val="FFFFFF"/>
                </a:solidFill>
                <a:latin typeface="KoPubWorld돋움체 Bold"/>
                <a:ea typeface="KoPubWorld돋움체 Bold"/>
                <a:cs typeface="KoPubWorld돋움체 Bold"/>
              </a:rPr>
              <a:t>XGBoost와</a:t>
            </a:r>
            <a:r>
              <a:rPr kumimoji="0" lang="en-US" altLang="ko-KR" b="0" i="0" u="none" strike="noStrike" kern="1200" cap="none" spc="0" normalizeH="0" baseline="0" dirty="0">
                <a:solidFill>
                  <a:srgbClr val="FFFFFF"/>
                </a:solidFill>
                <a:latin typeface="KoPubWorld돋움체 Bold"/>
                <a:ea typeface="KoPubWorld돋움체 Bold"/>
                <a:cs typeface="KoPubWorld돋움체 Bold"/>
              </a:rPr>
              <a:t> </a:t>
            </a:r>
            <a:r>
              <a:rPr kumimoji="0" lang="en-US" altLang="ko-KR" b="0" i="0" u="none" strike="noStrike" kern="1200" cap="none" spc="0" normalizeH="0" baseline="0" dirty="0" err="1">
                <a:solidFill>
                  <a:srgbClr val="FFFFFF"/>
                </a:solidFill>
                <a:latin typeface="KoPubWorld돋움체 Bold"/>
                <a:ea typeface="KoPubWorld돋움체 Bold"/>
                <a:cs typeface="KoPubWorld돋움체 Bold"/>
              </a:rPr>
              <a:t>달리</a:t>
            </a:r>
            <a:r>
              <a:rPr kumimoji="0" lang="en-US" altLang="ko-KR" b="0" i="0" u="none" strike="noStrike" kern="1200" cap="none" spc="0" normalizeH="0" baseline="0" dirty="0">
                <a:solidFill>
                  <a:srgbClr val="FFFFFF"/>
                </a:solidFill>
                <a:latin typeface="KoPubWorld돋움체 Bold"/>
                <a:ea typeface="KoPubWorld돋움체 Bold"/>
                <a:cs typeface="KoPubWorld돋움체 Bold"/>
              </a:rPr>
              <a:t> Leaf </a:t>
            </a:r>
            <a:r>
              <a:rPr kumimoji="0" lang="en-US" altLang="ko-KR" b="0" i="0" u="none" strike="noStrike" kern="1200" cap="none" spc="0" normalizeH="0" baseline="0" dirty="0" err="1">
                <a:solidFill>
                  <a:srgbClr val="FFFFFF"/>
                </a:solidFill>
                <a:latin typeface="KoPubWorld돋움체 Bold"/>
                <a:ea typeface="KoPubWorld돋움체 Bold"/>
                <a:cs typeface="KoPubWorld돋움체 Bold"/>
              </a:rPr>
              <a:t>단위로</a:t>
            </a:r>
            <a:r>
              <a:rPr kumimoji="0" lang="en-US" altLang="ko-KR" b="0" i="0" u="none" strike="noStrike" kern="1200" cap="none" spc="0" normalizeH="0" baseline="0" dirty="0">
                <a:solidFill>
                  <a:srgbClr val="FFFFFF"/>
                </a:solidFill>
                <a:latin typeface="KoPubWorld돋움체 Bold"/>
                <a:ea typeface="KoPubWorld돋움체 Bold"/>
                <a:cs typeface="KoPubWorld돋움체 Bold"/>
              </a:rPr>
              <a:t> </a:t>
            </a:r>
            <a:r>
              <a:rPr kumimoji="0" lang="en-US" altLang="ko-KR" b="0" i="0" u="none" strike="noStrike" kern="1200" cap="none" spc="0" normalizeH="0" baseline="0" dirty="0" err="1">
                <a:solidFill>
                  <a:srgbClr val="FFFFFF"/>
                </a:solidFill>
                <a:latin typeface="KoPubWorld돋움체 Bold"/>
                <a:ea typeface="KoPubWorld돋움체 Bold"/>
                <a:cs typeface="KoPubWorld돋움체 Bold"/>
              </a:rPr>
              <a:t>학습</a:t>
            </a:r>
            <a:r>
              <a:rPr kumimoji="0" lang="en-US" altLang="ko-KR" b="0" i="0" u="none" strike="noStrike" kern="1200" cap="none" spc="0" normalizeH="0" baseline="0" dirty="0">
                <a:solidFill>
                  <a:srgbClr val="FFFFFF"/>
                </a:solidFill>
                <a:latin typeface="KoPubWorld돋움체 Bold"/>
                <a:ea typeface="KoPubWorld돋움체 Bold"/>
                <a:cs typeface="KoPubWorld돋움체 Bold"/>
              </a:rPr>
              <a:t>. </a:t>
            </a:r>
          </a:p>
          <a:p>
            <a:pPr marL="814200" lvl="1" indent="-357000" defTabSz="914400">
              <a:lnSpc>
                <a:spcPct val="150000"/>
              </a:lnSpc>
              <a:buFont typeface="Arial"/>
              <a:buChar char="•"/>
              <a:defRPr/>
            </a:pPr>
            <a:r>
              <a:rPr kumimoji="0" lang="en-US" altLang="ko-KR" b="0" i="0" u="none" strike="noStrike" kern="1200" cap="none" spc="0" normalizeH="0" baseline="0" dirty="0">
                <a:solidFill>
                  <a:srgbClr val="FFFFFF"/>
                </a:solidFill>
                <a:latin typeface="KoPubWorld돋움체 Bold"/>
                <a:ea typeface="KoPubWorld돋움체 Bold"/>
                <a:cs typeface="KoPubWorld돋움체 Bold"/>
              </a:rPr>
              <a:t>=</a:t>
            </a:r>
            <a:r>
              <a:rPr kumimoji="0" lang="ko-KR" altLang="en-US" b="0" i="0" u="none" strike="noStrike" kern="1200" cap="none" spc="0" normalizeH="0" baseline="0" dirty="0">
                <a:solidFill>
                  <a:srgbClr val="FFFFFF"/>
                </a:solidFill>
                <a:latin typeface="KoPubWorld돋움체 Bold"/>
                <a:ea typeface="KoPubWorld돋움체 Bold"/>
                <a:cs typeface="KoPubWorld돋움체 Bold"/>
              </a:rPr>
              <a:t> 뿌리를 </a:t>
            </a:r>
            <a:r>
              <a:rPr kumimoji="0" lang="en-US" altLang="ko-KR" b="0" i="0" u="none" strike="noStrike" kern="1200" cap="none" spc="0" normalizeH="0" baseline="0" dirty="0">
                <a:solidFill>
                  <a:srgbClr val="FFFFFF"/>
                </a:solidFill>
                <a:latin typeface="KoPubWorld돋움체 Bold"/>
                <a:ea typeface="KoPubWorld돋움체 Bold"/>
                <a:cs typeface="KoPubWorld돋움체 Bold"/>
              </a:rPr>
              <a:t>더 </a:t>
            </a:r>
            <a:r>
              <a:rPr kumimoji="0" lang="en-US" altLang="ko-KR" b="0" i="0" u="none" strike="noStrike" kern="1200" cap="none" spc="0" normalizeH="0" baseline="0" dirty="0" err="1">
                <a:solidFill>
                  <a:srgbClr val="FFFFFF"/>
                </a:solidFill>
                <a:latin typeface="KoPubWorld돋움체 Bold"/>
                <a:ea typeface="KoPubWorld돋움체 Bold"/>
                <a:cs typeface="KoPubWorld돋움체 Bold"/>
              </a:rPr>
              <a:t>깊게</a:t>
            </a:r>
            <a:r>
              <a:rPr kumimoji="0" lang="en-US" altLang="ko-KR" b="0" i="0" u="none" strike="noStrike" kern="1200" cap="none" spc="0" normalizeH="0" baseline="0" dirty="0">
                <a:solidFill>
                  <a:srgbClr val="FFFFFF"/>
                </a:solidFill>
                <a:latin typeface="KoPubWorld돋움체 Bold"/>
                <a:ea typeface="KoPubWorld돋움체 Bold"/>
                <a:cs typeface="KoPubWorld돋움체 Bold"/>
              </a:rPr>
              <a:t> 내</a:t>
            </a:r>
            <a:r>
              <a:rPr kumimoji="0" lang="ko-KR" altLang="en-US" b="0" i="0" u="none" strike="noStrike" kern="1200" cap="none" spc="0" normalizeH="0" baseline="0" dirty="0">
                <a:solidFill>
                  <a:srgbClr val="FFFFFF"/>
                </a:solidFill>
                <a:latin typeface="KoPubWorld돋움체 Bold"/>
                <a:ea typeface="KoPubWorld돋움체 Bold"/>
                <a:cs typeface="KoPubWorld돋움체 Bold"/>
              </a:rPr>
              <a:t>릴 수 있음</a:t>
            </a:r>
            <a:r>
              <a:rPr kumimoji="0" lang="en-US" altLang="ko-KR" b="0" i="0" u="none" strike="noStrike" kern="1200" cap="none" spc="0" normalizeH="0" baseline="0" dirty="0">
                <a:solidFill>
                  <a:srgbClr val="FFFFFF"/>
                </a:solidFill>
                <a:latin typeface="KoPubWorld돋움체 Bold"/>
                <a:ea typeface="KoPubWorld돋움체 Bold"/>
                <a:cs typeface="KoPubWorld돋움체 Bold"/>
              </a:rPr>
              <a:t>.</a:t>
            </a:r>
          </a:p>
          <a:p>
            <a:pPr marL="814200" lvl="1" indent="-357000" defTabSz="914400">
              <a:lnSpc>
                <a:spcPct val="150000"/>
              </a:lnSpc>
              <a:buFont typeface="Arial"/>
              <a:buChar char="•"/>
              <a:defRPr/>
            </a:pPr>
            <a:r>
              <a:rPr kumimoji="0" lang="ko-KR" altLang="en-US" b="0" i="0" u="none" strike="noStrike" kern="1200" cap="none" spc="0" normalizeH="0" baseline="0" dirty="0" err="1">
                <a:solidFill>
                  <a:srgbClr val="FFFFFF"/>
                </a:solidFill>
                <a:latin typeface="KoPubWorld돋움체 Bold"/>
                <a:ea typeface="KoPubWorld돋움체 Bold"/>
                <a:cs typeface="KoPubWorld돋움체 Bold"/>
              </a:rPr>
              <a:t>과적합</a:t>
            </a:r>
            <a:r>
              <a:rPr kumimoji="0" lang="ko-KR" altLang="en-US" b="0" i="0" u="none" strike="noStrike" kern="1200" cap="none" spc="0" normalizeH="0" baseline="0" dirty="0">
                <a:solidFill>
                  <a:srgbClr val="FFFFFF"/>
                </a:solidFill>
                <a:latin typeface="KoPubWorld돋움체 Bold"/>
                <a:ea typeface="KoPubWorld돋움체 Bold"/>
                <a:cs typeface="KoPubWorld돋움체 Bold"/>
              </a:rPr>
              <a:t> 발생 가능성 있지만 속도</a:t>
            </a:r>
            <a:r>
              <a:rPr kumimoji="0" lang="en-US" altLang="ko-KR" b="0" i="0" u="none" strike="noStrike" kern="1200" cap="none" spc="0" normalizeH="0" baseline="0" dirty="0">
                <a:solidFill>
                  <a:srgbClr val="FFFFFF"/>
                </a:solidFill>
                <a:latin typeface="KoPubWorld돋움체 Bold"/>
                <a:ea typeface="KoPubWorld돋움체 Bold"/>
                <a:cs typeface="KoPubWorld돋움체 Bold"/>
              </a:rPr>
              <a:t>,</a:t>
            </a:r>
            <a:r>
              <a:rPr kumimoji="0" lang="ko-KR" altLang="en-US" b="0" i="0" u="none" strike="noStrike" kern="1200" cap="none" spc="0" normalizeH="0" baseline="0" dirty="0">
                <a:solidFill>
                  <a:srgbClr val="FFFFFF"/>
                </a:solidFill>
                <a:latin typeface="KoPubWorld돋움체 Bold"/>
                <a:ea typeface="KoPubWorld돋움체 Bold"/>
                <a:cs typeface="KoPubWorld돋움체 Bold"/>
              </a:rPr>
              <a:t> 메모리 사용량 면에서 우세</a:t>
            </a:r>
          </a:p>
          <a:p>
            <a:pPr marL="357000" lvl="0" indent="-357000" defTabSz="914400">
              <a:lnSpc>
                <a:spcPct val="150000"/>
              </a:lnSpc>
              <a:buFont typeface="Arial"/>
              <a:buChar char="•"/>
              <a:defRPr/>
            </a:pPr>
            <a:r>
              <a:rPr kumimoji="0" lang="en-US" altLang="ko-KR" sz="2300" b="0" i="0" u="none" strike="noStrike" kern="1200" cap="none" spc="0" normalizeH="0" baseline="0" dirty="0" err="1">
                <a:solidFill>
                  <a:srgbClr val="FFFFFF"/>
                </a:solidFill>
                <a:latin typeface="KoPubWorld돋움체 Bold"/>
                <a:ea typeface="KoPubWorld돋움체 Bold"/>
                <a:cs typeface="KoPubWorld돋움체 Bold"/>
              </a:rPr>
              <a:t>CatBoost</a:t>
            </a:r>
            <a:r>
              <a:rPr kumimoji="0" lang="en-US" altLang="ko-KR" sz="2300" b="0" i="0" u="none" strike="noStrike" kern="1200" cap="none" spc="0" normalizeH="0" baseline="0" dirty="0">
                <a:solidFill>
                  <a:srgbClr val="FFFFFF"/>
                </a:solidFill>
                <a:latin typeface="KoPubWorld돋움체 Bold"/>
                <a:ea typeface="KoPubWorld돋움체 Bold"/>
                <a:cs typeface="KoPubWorld돋움체 Bold"/>
              </a:rPr>
              <a:t> (Categorical Boosting)</a:t>
            </a:r>
            <a:endParaRPr kumimoji="0" lang="en-US" altLang="ko-KR" sz="2000" b="0" i="0" u="none" strike="noStrike" kern="1200" cap="none" spc="0" normalizeH="0" baseline="0" dirty="0">
              <a:solidFill>
                <a:srgbClr val="FFFFFF"/>
              </a:solidFill>
              <a:latin typeface="KoPubWorld돋움체 Bold"/>
              <a:ea typeface="KoPubWorld돋움체 Bold"/>
              <a:cs typeface="KoPubWorld돋움체 Bold"/>
            </a:endParaRPr>
          </a:p>
          <a:p>
            <a:pPr marL="814200" lvl="1" indent="-357000" defTabSz="914400">
              <a:lnSpc>
                <a:spcPct val="150000"/>
              </a:lnSpc>
              <a:buFont typeface="Arial"/>
              <a:buChar char="•"/>
              <a:defRPr/>
            </a:pPr>
            <a:r>
              <a:rPr kumimoji="0" lang="ko-KR" altLang="en-US" b="0" i="0" u="none" strike="noStrike" kern="1200" cap="none" spc="0" normalizeH="0" baseline="0" dirty="0">
                <a:solidFill>
                  <a:srgbClr val="FFFFFF"/>
                </a:solidFill>
                <a:latin typeface="KoPubWorld돋움체 Bold"/>
                <a:ea typeface="KoPubWorld돋움체 Bold"/>
                <a:cs typeface="KoPubWorld돋움체 Bold"/>
              </a:rPr>
              <a:t>적합 문제 해결 동시에 속도를 개선하는 장점 앞세워 개발</a:t>
            </a:r>
            <a:r>
              <a:rPr kumimoji="0" lang="en-US" altLang="ko-KR" b="0" i="0" u="none" strike="noStrike" kern="1200" cap="none" spc="0" normalizeH="0" baseline="0" dirty="0">
                <a:solidFill>
                  <a:srgbClr val="FFFFFF"/>
                </a:solidFill>
                <a:latin typeface="KoPubWorld돋움체 Bold"/>
                <a:ea typeface="KoPubWorld돋움체 Bold"/>
                <a:cs typeface="KoPubWorld돋움체 Bold"/>
              </a:rPr>
              <a:t>.</a:t>
            </a:r>
            <a:r>
              <a:rPr kumimoji="0" lang="ko-KR" altLang="en-US" b="0" i="0" u="none" strike="noStrike" kern="1200" cap="none" spc="0" normalizeH="0" baseline="0" dirty="0">
                <a:solidFill>
                  <a:srgbClr val="FFFFFF"/>
                </a:solidFill>
                <a:latin typeface="KoPubWorld돋움체 Bold"/>
                <a:ea typeface="KoPubWorld돋움체 Bold"/>
                <a:cs typeface="KoPubWorld돋움체 Bold"/>
              </a:rPr>
              <a:t> 비교적 최근에 등장</a:t>
            </a:r>
          </a:p>
          <a:p>
            <a:pPr marL="814200" lvl="1" indent="-357000" defTabSz="914400">
              <a:lnSpc>
                <a:spcPct val="150000"/>
              </a:lnSpc>
              <a:buFont typeface="Arial"/>
              <a:buChar char="•"/>
              <a:defRPr/>
            </a:pPr>
            <a:r>
              <a:rPr kumimoji="0" lang="en-US" altLang="ko-KR" b="0" i="0" u="none" strike="noStrike" kern="1200" cap="none" spc="0" normalizeH="0" baseline="0" dirty="0">
                <a:solidFill>
                  <a:srgbClr val="FFFFFF"/>
                </a:solidFill>
                <a:latin typeface="KoPubWorld돋움체 Bold"/>
                <a:ea typeface="KoPubWorld돋움체 Bold"/>
                <a:cs typeface="KoPubWorld돋움체 Bold"/>
              </a:rPr>
              <a:t>Categorical feature -</a:t>
            </a:r>
            <a:r>
              <a:rPr kumimoji="0" lang="ko-KR" altLang="en-US" b="0" i="0" u="none" strike="noStrike" kern="1200" cap="none" spc="0" normalizeH="0" baseline="0" dirty="0">
                <a:solidFill>
                  <a:srgbClr val="FFFFFF"/>
                </a:solidFill>
                <a:latin typeface="KoPubWorld돋움체 Bold"/>
                <a:ea typeface="KoPubWorld돋움체 Bold"/>
                <a:cs typeface="KoPubWorld돋움체 Bold"/>
              </a:rPr>
              <a:t> 범주형 변수에 잘 맞음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2BA637C-5D92-4DF2-89E5-7AA88C146CC8}"/>
              </a:ext>
            </a:extLst>
          </p:cNvPr>
          <p:cNvSpPr/>
          <p:nvPr/>
        </p:nvSpPr>
        <p:spPr>
          <a:xfrm>
            <a:off x="6119811" y="0"/>
            <a:ext cx="1328209" cy="838200"/>
          </a:xfrm>
          <a:prstGeom prst="rect">
            <a:avLst/>
          </a:prstGeom>
          <a:gradFill flip="none" rotWithShape="1">
            <a:gsLst>
              <a:gs pos="0">
                <a:srgbClr val="E0CFAE">
                  <a:alpha val="30000"/>
                </a:srgbClr>
              </a:gs>
              <a:gs pos="48000">
                <a:srgbClr val="E0CFAE">
                  <a:alpha val="10000"/>
                </a:srgbClr>
              </a:gs>
              <a:gs pos="100000">
                <a:srgbClr val="E0CFAE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F2E8B6B-700A-4FCC-8D88-F961462BEA2E}"/>
              </a:ext>
            </a:extLst>
          </p:cNvPr>
          <p:cNvSpPr txBox="1"/>
          <p:nvPr/>
        </p:nvSpPr>
        <p:spPr>
          <a:xfrm>
            <a:off x="3070753" y="257175"/>
            <a:ext cx="12858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DCCB9A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주제선정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59D2CF7-7DB8-45A8-A1D4-C64CD32B049C}"/>
              </a:ext>
            </a:extLst>
          </p:cNvPr>
          <p:cNvSpPr txBox="1"/>
          <p:nvPr/>
        </p:nvSpPr>
        <p:spPr>
          <a:xfrm>
            <a:off x="3070753" y="257175"/>
            <a:ext cx="12858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DCCB9A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주제선정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118ABCB-D245-415A-8CAF-4529B0625559}"/>
              </a:ext>
            </a:extLst>
          </p:cNvPr>
          <p:cNvSpPr txBox="1"/>
          <p:nvPr/>
        </p:nvSpPr>
        <p:spPr>
          <a:xfrm>
            <a:off x="6141506" y="254289"/>
            <a:ext cx="12858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dirty="0">
                <a:solidFill>
                  <a:srgbClr val="E8E1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분석 결과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E8E1CF"/>
              </a:solidFill>
              <a:effectLst/>
              <a:uLnTx/>
              <a:uFillTx/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63F42BF-FB11-45DB-9473-DBD3479F1A7D}"/>
              </a:ext>
            </a:extLst>
          </p:cNvPr>
          <p:cNvSpPr txBox="1"/>
          <p:nvPr/>
        </p:nvSpPr>
        <p:spPr>
          <a:xfrm>
            <a:off x="4410840" y="254289"/>
            <a:ext cx="17327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DCCB9A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데이터</a:t>
            </a:r>
            <a:r>
              <a:rPr lang="en-US" altLang="ko-KR" sz="2000" b="1" dirty="0">
                <a:solidFill>
                  <a:srgbClr val="DCCB9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kumimoji="0" lang="ko-KR" alt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DCCB9A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전처리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DCCB9A"/>
              </a:solidFill>
              <a:effectLst/>
              <a:uLnTx/>
              <a:uFillTx/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/>
          <p:cNvCxnSpPr/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12700">
            <a:solidFill>
              <a:srgbClr val="2D38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4802161" y="1954274"/>
            <a:ext cx="228222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공통 관심사</a:t>
            </a:r>
          </a:p>
        </p:txBody>
      </p:sp>
      <p:grpSp>
        <p:nvGrpSpPr>
          <p:cNvPr id="84" name="그룹 83"/>
          <p:cNvGrpSpPr/>
          <p:nvPr/>
        </p:nvGrpSpPr>
        <p:grpSpPr>
          <a:xfrm>
            <a:off x="311289" y="199972"/>
            <a:ext cx="2082661" cy="438248"/>
            <a:chOff x="5010147" y="5981226"/>
            <a:chExt cx="2307565" cy="485575"/>
          </a:xfrm>
        </p:grpSpPr>
        <p:sp>
          <p:nvSpPr>
            <p:cNvPr id="85" name="자유형 84"/>
            <p:cNvSpPr/>
            <p:nvPr/>
          </p:nvSpPr>
          <p:spPr>
            <a:xfrm>
              <a:off x="5010147" y="5981226"/>
              <a:ext cx="2307565" cy="485575"/>
            </a:xfrm>
            <a:custGeom>
              <a:avLst/>
              <a:gdLst>
                <a:gd name="connsiteX0" fmla="*/ 242787 w 2307565"/>
                <a:gd name="connsiteY0" fmla="*/ 0 h 485574"/>
                <a:gd name="connsiteX1" fmla="*/ 247547 w 2307565"/>
                <a:gd name="connsiteY1" fmla="*/ 480 h 485574"/>
                <a:gd name="connsiteX2" fmla="*/ 247547 w 2307565"/>
                <a:gd name="connsiteY2" fmla="*/ 0 h 485574"/>
                <a:gd name="connsiteX3" fmla="*/ 2307565 w 2307565"/>
                <a:gd name="connsiteY3" fmla="*/ 0 h 485574"/>
                <a:gd name="connsiteX4" fmla="*/ 2307565 w 2307565"/>
                <a:gd name="connsiteY4" fmla="*/ 485573 h 485574"/>
                <a:gd name="connsiteX5" fmla="*/ 247547 w 2307565"/>
                <a:gd name="connsiteY5" fmla="*/ 485573 h 485574"/>
                <a:gd name="connsiteX6" fmla="*/ 247547 w 2307565"/>
                <a:gd name="connsiteY6" fmla="*/ 485094 h 485574"/>
                <a:gd name="connsiteX7" fmla="*/ 242787 w 2307565"/>
                <a:gd name="connsiteY7" fmla="*/ 485574 h 485574"/>
                <a:gd name="connsiteX8" fmla="*/ 0 w 2307565"/>
                <a:gd name="connsiteY8" fmla="*/ 242787 h 485574"/>
                <a:gd name="connsiteX9" fmla="*/ 242787 w 2307565"/>
                <a:gd name="connsiteY9" fmla="*/ 0 h 485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07565" h="485574">
                  <a:moveTo>
                    <a:pt x="242787" y="0"/>
                  </a:moveTo>
                  <a:lnTo>
                    <a:pt x="247547" y="480"/>
                  </a:lnTo>
                  <a:lnTo>
                    <a:pt x="247547" y="0"/>
                  </a:lnTo>
                  <a:lnTo>
                    <a:pt x="2307565" y="0"/>
                  </a:lnTo>
                  <a:lnTo>
                    <a:pt x="2307565" y="485573"/>
                  </a:lnTo>
                  <a:lnTo>
                    <a:pt x="247547" y="485573"/>
                  </a:lnTo>
                  <a:lnTo>
                    <a:pt x="247547" y="485094"/>
                  </a:lnTo>
                  <a:lnTo>
                    <a:pt x="242787" y="485574"/>
                  </a:lnTo>
                  <a:cubicBezTo>
                    <a:pt x="108699" y="485574"/>
                    <a:pt x="0" y="376875"/>
                    <a:pt x="0" y="242787"/>
                  </a:cubicBezTo>
                  <a:cubicBezTo>
                    <a:pt x="0" y="108699"/>
                    <a:pt x="108699" y="0"/>
                    <a:pt x="242787" y="0"/>
                  </a:cubicBezTo>
                  <a:close/>
                </a:path>
              </a:pathLst>
            </a:custGeom>
            <a:solidFill>
              <a:srgbClr val="010812">
                <a:alpha val="50196"/>
              </a:srgbClr>
            </a:solidFill>
            <a:ln w="9525">
              <a:solidFill>
                <a:srgbClr val="6C5427"/>
              </a:solidFill>
            </a:ln>
            <a:effectLst>
              <a:outerShdw blurRad="63500" sx="102000" sy="102000" algn="ctr" rotWithShape="0">
                <a:prstClr val="black">
                  <a:alpha val="8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86" name="그룹 85"/>
            <p:cNvGrpSpPr/>
            <p:nvPr/>
          </p:nvGrpSpPr>
          <p:grpSpPr>
            <a:xfrm>
              <a:off x="5072061" y="6038268"/>
              <a:ext cx="2145496" cy="371476"/>
              <a:chOff x="5060167" y="6133518"/>
              <a:chExt cx="2145495" cy="371475"/>
            </a:xfrm>
          </p:grpSpPr>
          <p:sp>
            <p:nvSpPr>
              <p:cNvPr id="87" name="타원 86"/>
              <p:cNvSpPr/>
              <p:nvPr/>
            </p:nvSpPr>
            <p:spPr>
              <a:xfrm>
                <a:off x="5060167" y="6133518"/>
                <a:ext cx="371475" cy="371475"/>
              </a:xfrm>
              <a:prstGeom prst="ellipse">
                <a:avLst/>
              </a:prstGeom>
              <a:solidFill>
                <a:srgbClr val="1E2328"/>
              </a:solidFill>
              <a:ln w="28575">
                <a:gradFill flip="none" rotWithShape="1">
                  <a:gsLst>
                    <a:gs pos="23000">
                      <a:srgbClr val="C4A25C"/>
                    </a:gs>
                    <a:gs pos="0">
                      <a:srgbClr val="E0CFAE"/>
                    </a:gs>
                    <a:gs pos="48000">
                      <a:srgbClr val="BC9033"/>
                    </a:gs>
                    <a:gs pos="100000">
                      <a:srgbClr val="6C5427"/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E0CFAE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맑은 고딕" panose="020B0503020000020004" pitchFamily="50" charset="-127"/>
                    <a:cs typeface="Arial" panose="020B0604020202020204" pitchFamily="34" charset="0"/>
                  </a:rPr>
                  <a:t>!</a:t>
                </a:r>
                <a:endParaRPr kumimoji="0" lang="ko-KR" altLang="en-US" sz="1500" b="0" i="0" u="none" strike="noStrike" kern="1200" cap="none" spc="0" normalizeH="0" baseline="0" noProof="0" dirty="0">
                  <a:ln>
                    <a:noFill/>
                  </a:ln>
                  <a:solidFill>
                    <a:srgbClr val="E0CFAE"/>
                  </a:solidFill>
                  <a:effectLst/>
                  <a:uLnTx/>
                  <a:uFillTx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88" name="자유형 87"/>
              <p:cNvSpPr/>
              <p:nvPr/>
            </p:nvSpPr>
            <p:spPr>
              <a:xfrm>
                <a:off x="5431641" y="6133518"/>
                <a:ext cx="1774021" cy="371475"/>
              </a:xfrm>
              <a:custGeom>
                <a:avLst/>
                <a:gdLst>
                  <a:gd name="connsiteX0" fmla="*/ 2 w 1774021"/>
                  <a:gd name="connsiteY0" fmla="*/ 0 h 371475"/>
                  <a:gd name="connsiteX1" fmla="*/ 1588284 w 1774021"/>
                  <a:gd name="connsiteY1" fmla="*/ 0 h 371475"/>
                  <a:gd name="connsiteX2" fmla="*/ 1774021 w 1774021"/>
                  <a:gd name="connsiteY2" fmla="*/ 185738 h 371475"/>
                  <a:gd name="connsiteX3" fmla="*/ 1588284 w 1774021"/>
                  <a:gd name="connsiteY3" fmla="*/ 371475 h 371475"/>
                  <a:gd name="connsiteX4" fmla="*/ 0 w 1774021"/>
                  <a:gd name="connsiteY4" fmla="*/ 371475 h 371475"/>
                  <a:gd name="connsiteX5" fmla="*/ 16957 w 1774021"/>
                  <a:gd name="connsiteY5" fmla="*/ 357485 h 371475"/>
                  <a:gd name="connsiteX6" fmla="*/ 88097 w 1774021"/>
                  <a:gd name="connsiteY6" fmla="*/ 185737 h 371475"/>
                  <a:gd name="connsiteX7" fmla="*/ 16957 w 1774021"/>
                  <a:gd name="connsiteY7" fmla="*/ 13990 h 371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74021" h="371475">
                    <a:moveTo>
                      <a:pt x="2" y="0"/>
                    </a:moveTo>
                    <a:lnTo>
                      <a:pt x="1588284" y="0"/>
                    </a:lnTo>
                    <a:lnTo>
                      <a:pt x="1774021" y="185738"/>
                    </a:lnTo>
                    <a:lnTo>
                      <a:pt x="1588284" y="371475"/>
                    </a:lnTo>
                    <a:lnTo>
                      <a:pt x="0" y="371475"/>
                    </a:lnTo>
                    <a:lnTo>
                      <a:pt x="16957" y="357485"/>
                    </a:lnTo>
                    <a:cubicBezTo>
                      <a:pt x="60911" y="313531"/>
                      <a:pt x="88097" y="252809"/>
                      <a:pt x="88097" y="185737"/>
                    </a:cubicBezTo>
                    <a:cubicBezTo>
                      <a:pt x="88097" y="118666"/>
                      <a:pt x="60911" y="57944"/>
                      <a:pt x="16957" y="13990"/>
                    </a:cubicBezTo>
                    <a:close/>
                  </a:path>
                </a:pathLst>
              </a:custGeom>
              <a:solidFill>
                <a:srgbClr val="1E2328"/>
              </a:solidFill>
              <a:ln w="28575">
                <a:gradFill flip="none" rotWithShape="1">
                  <a:gsLst>
                    <a:gs pos="0">
                      <a:srgbClr val="0496AB"/>
                    </a:gs>
                    <a:gs pos="100000">
                      <a:srgbClr val="007598"/>
                    </a:gs>
                  </a:gsLst>
                  <a:lin ang="54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90000"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3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A3C7C7"/>
                    </a:solidFill>
                    <a:effectLst/>
                    <a:uLnTx/>
                    <a:uFillTx/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선정 동기</a:t>
                </a:r>
              </a:p>
            </p:txBody>
          </p:sp>
        </p:grpSp>
      </p:grpSp>
      <p:pic>
        <p:nvPicPr>
          <p:cNvPr id="3" name="그래픽 2" descr="게임 컨트롤러 윤곽선">
            <a:extLst>
              <a:ext uri="{FF2B5EF4-FFF2-40B4-BE49-F238E27FC236}">
                <a16:creationId xmlns:a16="http://schemas.microsoft.com/office/drawing/2014/main" id="{F2D16590-95FF-4C5F-89C8-C40B5DF3AB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42944" y="2727774"/>
            <a:ext cx="1200659" cy="1200659"/>
          </a:xfrm>
          <a:prstGeom prst="rect">
            <a:avLst/>
          </a:prstGeom>
        </p:spPr>
      </p:pic>
      <p:pic>
        <p:nvPicPr>
          <p:cNvPr id="7" name="그래픽 6" descr="모니터 윤곽선">
            <a:extLst>
              <a:ext uri="{FF2B5EF4-FFF2-40B4-BE49-F238E27FC236}">
                <a16:creationId xmlns:a16="http://schemas.microsoft.com/office/drawing/2014/main" id="{B782BF05-18AD-40B9-92BC-4123B428CF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35346" y="2192801"/>
            <a:ext cx="2615857" cy="261585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1625E1C-701C-4CA9-978D-F1B14009F46C}"/>
              </a:ext>
            </a:extLst>
          </p:cNvPr>
          <p:cNvSpPr txBox="1"/>
          <p:nvPr/>
        </p:nvSpPr>
        <p:spPr>
          <a:xfrm>
            <a:off x="3070753" y="257175"/>
            <a:ext cx="12858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E8E1CF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주제선정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CC9A7E6-4258-4A40-9C7A-4ACDDDA868A3}"/>
              </a:ext>
            </a:extLst>
          </p:cNvPr>
          <p:cNvSpPr txBox="1"/>
          <p:nvPr/>
        </p:nvSpPr>
        <p:spPr>
          <a:xfrm>
            <a:off x="6141506" y="254289"/>
            <a:ext cx="12858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dirty="0">
                <a:solidFill>
                  <a:srgbClr val="DCCB9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분석 결과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DCCB9A"/>
              </a:solidFill>
              <a:effectLst/>
              <a:uLnTx/>
              <a:uFillTx/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BF8BFBD-931B-4A5B-9978-44F8EA81F61C}"/>
              </a:ext>
            </a:extLst>
          </p:cNvPr>
          <p:cNvSpPr/>
          <p:nvPr/>
        </p:nvSpPr>
        <p:spPr>
          <a:xfrm>
            <a:off x="3166003" y="14752"/>
            <a:ext cx="1095376" cy="838200"/>
          </a:xfrm>
          <a:prstGeom prst="rect">
            <a:avLst/>
          </a:prstGeom>
          <a:gradFill flip="none" rotWithShape="1">
            <a:gsLst>
              <a:gs pos="0">
                <a:srgbClr val="E0CFAE">
                  <a:alpha val="30000"/>
                </a:srgbClr>
              </a:gs>
              <a:gs pos="48000">
                <a:srgbClr val="E0CFAE">
                  <a:alpha val="10000"/>
                </a:srgbClr>
              </a:gs>
              <a:gs pos="100000">
                <a:srgbClr val="E0CFAE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CFC0C71-486F-48B7-949F-5A9FB27E4729}"/>
              </a:ext>
            </a:extLst>
          </p:cNvPr>
          <p:cNvSpPr txBox="1"/>
          <p:nvPr/>
        </p:nvSpPr>
        <p:spPr>
          <a:xfrm>
            <a:off x="4410840" y="254289"/>
            <a:ext cx="17327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DCCB9A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데이터</a:t>
            </a:r>
            <a:r>
              <a:rPr lang="en-US" altLang="ko-KR" sz="2000" b="1" dirty="0">
                <a:solidFill>
                  <a:srgbClr val="DCCB9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kumimoji="0" lang="ko-KR" alt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DCCB9A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전처리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DCCB9A"/>
              </a:solidFill>
              <a:effectLst/>
              <a:uLnTx/>
              <a:uFillTx/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3360631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3"/>
          <a:srcRect l="26090" r="16820"/>
          <a:stretch>
            <a:fillRect/>
          </a:stretch>
        </p:blipFill>
        <p:spPr>
          <a:xfrm>
            <a:off x="4513426" y="994129"/>
            <a:ext cx="962527" cy="1238250"/>
          </a:xfrm>
          <a:prstGeom prst="rect">
            <a:avLst/>
          </a:prstGeom>
          <a:effectLst>
            <a:outerShdw blurRad="25400" sx="105000" sy="105000" algn="ctr" rotWithShape="0">
              <a:prstClr val="black"/>
            </a:outerShdw>
          </a:effectLst>
        </p:spPr>
      </p:pic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4"/>
          <a:srcRect l="9850" t="9510" r="9850" b="9510"/>
          <a:stretch>
            <a:fillRect/>
          </a:stretch>
        </p:blipFill>
        <p:spPr>
          <a:xfrm>
            <a:off x="2393950" y="1172578"/>
            <a:ext cx="907382" cy="908108"/>
          </a:xfrm>
          <a:prstGeom prst="rect">
            <a:avLst/>
          </a:prstGeom>
          <a:effectLst>
            <a:outerShdw blurRad="25400" sx="105000" sy="105000" algn="ctr" rotWithShape="0">
              <a:prstClr val="black"/>
            </a:outerShdw>
          </a:effectLst>
        </p:spPr>
      </p:pic>
      <p:cxnSp>
        <p:nvCxnSpPr>
          <p:cNvPr id="10" name="직선 연결선 9"/>
          <p:cNvCxnSpPr/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12700">
            <a:solidFill>
              <a:srgbClr val="2D38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그림 55"/>
          <p:cNvPicPr>
            <a:picLocks noChangeAspect="1"/>
          </p:cNvPicPr>
          <p:nvPr/>
        </p:nvPicPr>
        <p:blipFill rotWithShape="1">
          <a:blip r:embed="rId5"/>
          <a:srcRect l="22970" t="15110" r="13410" b="7030"/>
          <a:stretch>
            <a:fillRect/>
          </a:stretch>
        </p:blipFill>
        <p:spPr>
          <a:xfrm>
            <a:off x="6647391" y="1203325"/>
            <a:ext cx="927100" cy="949326"/>
          </a:xfrm>
          <a:prstGeom prst="rect">
            <a:avLst/>
          </a:prstGeom>
          <a:effectLst>
            <a:outerShdw blurRad="25400" sx="105000" sy="105000" algn="ctr" rotWithShape="0">
              <a:prstClr val="black"/>
            </a:outerShdw>
          </a:effectLst>
        </p:spPr>
      </p:pic>
      <p:pic>
        <p:nvPicPr>
          <p:cNvPr id="58" name="그림 57"/>
          <p:cNvPicPr>
            <a:picLocks noChangeAspect="1"/>
          </p:cNvPicPr>
          <p:nvPr/>
        </p:nvPicPr>
        <p:blipFill rotWithShape="1">
          <a:blip r:embed="rId6"/>
          <a:srcRect l="15590" t="16410" r="17740" b="9780"/>
          <a:stretch>
            <a:fillRect/>
          </a:stretch>
        </p:blipFill>
        <p:spPr>
          <a:xfrm>
            <a:off x="8801099" y="1238250"/>
            <a:ext cx="996951" cy="885826"/>
          </a:xfrm>
          <a:prstGeom prst="rect">
            <a:avLst/>
          </a:prstGeom>
          <a:effectLst>
            <a:outerShdw blurRad="25400" sx="105000" sy="105000" algn="ctr" rotWithShape="0">
              <a:prstClr val="black"/>
            </a:outerShdw>
          </a:effectLst>
        </p:spPr>
      </p:pic>
      <p:sp>
        <p:nvSpPr>
          <p:cNvPr id="67" name="모서리가 둥근 직사각형 66"/>
          <p:cNvSpPr/>
          <p:nvPr/>
        </p:nvSpPr>
        <p:spPr>
          <a:xfrm>
            <a:off x="3420002" y="2232379"/>
            <a:ext cx="3159126" cy="1739937"/>
          </a:xfrm>
          <a:prstGeom prst="roundRect">
            <a:avLst>
              <a:gd name="adj" fmla="val 50000"/>
            </a:avLst>
          </a:prstGeom>
          <a:solidFill>
            <a:srgbClr val="FFFFFF">
              <a:alpha val="30000"/>
            </a:srgbClr>
          </a:solidFill>
          <a:effectLst>
            <a:softEdge rad="635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8" name="TextBox 67"/>
          <p:cNvSpPr txBox="1"/>
          <p:nvPr/>
        </p:nvSpPr>
        <p:spPr>
          <a:xfrm>
            <a:off x="2110234" y="2090360"/>
            <a:ext cx="1478656" cy="727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  <a:defRPr/>
            </a:pPr>
            <a:r>
              <a:rPr lang="en-US" altLang="ko-KR" sz="1200">
                <a:solidFill>
                  <a:srgbClr val="E8E1CF"/>
                </a:solidFill>
                <a:latin typeface="KoPubWorld돋움체 Bold"/>
                <a:ea typeface="KoPubWorld돋움체 Bold"/>
                <a:cs typeface="KoPubWorld돋움체 Bold"/>
              </a:rPr>
              <a:t>1</a:t>
            </a:r>
            <a:r>
              <a:rPr lang="ko-KR" altLang="en-US" sz="1200">
                <a:solidFill>
                  <a:srgbClr val="E8E1CF"/>
                </a:solidFill>
                <a:latin typeface="KoPubWorld돋움체 Bold"/>
                <a:ea typeface="KoPubWorld돋움체 Bold"/>
                <a:cs typeface="KoPubWorld돋움체 Bold"/>
              </a:rPr>
              <a:t>번</a:t>
            </a:r>
          </a:p>
          <a:p>
            <a:pPr algn="ctr">
              <a:lnSpc>
                <a:spcPct val="130000"/>
              </a:lnSpc>
              <a:defRPr/>
            </a:pPr>
            <a:r>
              <a:rPr lang="ko-KR" altLang="en-US" sz="2000">
                <a:solidFill>
                  <a:srgbClr val="E8E1CF"/>
                </a:solidFill>
                <a:latin typeface="KoPubWorld돋움체 Bold"/>
                <a:ea typeface="KoPubWorld돋움체 Bold"/>
                <a:cs typeface="KoPubWorld돋움체 Bold"/>
              </a:rPr>
              <a:t>모델 설명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4112072" y="2090360"/>
            <a:ext cx="1711489" cy="727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  <a:defRPr/>
            </a:pPr>
            <a:r>
              <a:rPr lang="en-US" altLang="ko-KR" sz="1200">
                <a:solidFill>
                  <a:srgbClr val="E8E1CF"/>
                </a:solidFill>
                <a:latin typeface="KoPubWorld돋움체 Bold"/>
                <a:ea typeface="KoPubWorld돋움체 Bold"/>
                <a:cs typeface="KoPubWorld돋움체 Bold"/>
              </a:rPr>
              <a:t>2</a:t>
            </a:r>
            <a:r>
              <a:rPr lang="ko-KR" altLang="en-US" sz="1200">
                <a:solidFill>
                  <a:srgbClr val="E8E1CF"/>
                </a:solidFill>
                <a:latin typeface="KoPubWorld돋움체 Bold"/>
                <a:ea typeface="KoPubWorld돋움체 Bold"/>
                <a:cs typeface="KoPubWorld돋움체 Bold"/>
              </a:rPr>
              <a:t>번</a:t>
            </a:r>
          </a:p>
          <a:p>
            <a:pPr algn="ctr">
              <a:lnSpc>
                <a:spcPct val="130000"/>
              </a:lnSpc>
              <a:defRPr/>
            </a:pPr>
            <a:r>
              <a:rPr lang="ko-KR" altLang="en-US" sz="2000">
                <a:solidFill>
                  <a:srgbClr val="E8E1CF"/>
                </a:solidFill>
                <a:latin typeface="KoPubWorld돋움체 Bold"/>
                <a:ea typeface="KoPubWorld돋움체 Bold"/>
                <a:cs typeface="KoPubWorld돋움체 Bold"/>
              </a:rPr>
              <a:t>모델별 분석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5863167" y="2090360"/>
            <a:ext cx="2322064" cy="727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  <a:defRPr/>
            </a:pPr>
            <a:r>
              <a:rPr lang="en-US" altLang="ko-KR" sz="1200">
                <a:solidFill>
                  <a:srgbClr val="E8E1CF"/>
                </a:solidFill>
                <a:latin typeface="KoPubWorld돋움체 Bold"/>
                <a:ea typeface="KoPubWorld돋움체 Bold"/>
                <a:cs typeface="KoPubWorld돋움체 Bold"/>
              </a:rPr>
              <a:t>3</a:t>
            </a:r>
            <a:r>
              <a:rPr lang="ko-KR" altLang="en-US" sz="1200">
                <a:solidFill>
                  <a:srgbClr val="E8E1CF"/>
                </a:solidFill>
                <a:latin typeface="KoPubWorld돋움체 Bold"/>
                <a:ea typeface="KoPubWorld돋움체 Bold"/>
                <a:cs typeface="KoPubWorld돋움체 Bold"/>
              </a:rPr>
              <a:t>번</a:t>
            </a:r>
          </a:p>
          <a:p>
            <a:pPr algn="ctr">
              <a:lnSpc>
                <a:spcPct val="130000"/>
              </a:lnSpc>
              <a:defRPr/>
            </a:pPr>
            <a:r>
              <a:rPr lang="ko-KR" altLang="en-US" sz="2000">
                <a:solidFill>
                  <a:srgbClr val="E8E1CF"/>
                </a:solidFill>
                <a:latin typeface="KoPubWorld돋움체 Bold"/>
                <a:ea typeface="KoPubWorld돋움체 Bold"/>
                <a:cs typeface="KoPubWorld돋움체 Bold"/>
              </a:rPr>
              <a:t>변수 중요도 분석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8560246" y="2090360"/>
            <a:ext cx="1478656" cy="727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  <a:defRPr/>
            </a:pPr>
            <a:r>
              <a:rPr lang="en-US" altLang="ko-KR" sz="1200">
                <a:solidFill>
                  <a:srgbClr val="E8E1CF"/>
                </a:solidFill>
                <a:latin typeface="KoPubWorld돋움체 Bold"/>
                <a:ea typeface="KoPubWorld돋움체 Bold"/>
                <a:cs typeface="KoPubWorld돋움체 Bold"/>
              </a:rPr>
              <a:t>4</a:t>
            </a:r>
            <a:r>
              <a:rPr lang="ko-KR" altLang="en-US" sz="1200">
                <a:solidFill>
                  <a:srgbClr val="E8E1CF"/>
                </a:solidFill>
                <a:latin typeface="KoPubWorld돋움체 Bold"/>
                <a:ea typeface="KoPubWorld돋움체 Bold"/>
                <a:cs typeface="KoPubWorld돋움체 Bold"/>
              </a:rPr>
              <a:t>번</a:t>
            </a:r>
          </a:p>
          <a:p>
            <a:pPr algn="ctr">
              <a:lnSpc>
                <a:spcPct val="130000"/>
              </a:lnSpc>
              <a:defRPr/>
            </a:pPr>
            <a:r>
              <a:rPr lang="ko-KR" altLang="en-US" sz="2000">
                <a:solidFill>
                  <a:srgbClr val="E8E1CF"/>
                </a:solidFill>
                <a:latin typeface="KoPubWorld돋움체 Bold"/>
                <a:ea typeface="KoPubWorld돋움체 Bold"/>
                <a:cs typeface="KoPubWorld돋움체 Bold"/>
              </a:rPr>
              <a:t>변화</a:t>
            </a:r>
          </a:p>
        </p:txBody>
      </p:sp>
      <p:pic>
        <p:nvPicPr>
          <p:cNvPr id="63" name="그림 62"/>
          <p:cNvPicPr>
            <a:picLocks noChangeAspect="1"/>
          </p:cNvPicPr>
          <p:nvPr/>
        </p:nvPicPr>
        <p:blipFill rotWithShape="1">
          <a:blip r:embed="rId7"/>
          <a:srcRect t="43700"/>
          <a:stretch>
            <a:fillRect/>
          </a:stretch>
        </p:blipFill>
        <p:spPr>
          <a:xfrm>
            <a:off x="0" y="3020811"/>
            <a:ext cx="12192000" cy="3860799"/>
          </a:xfrm>
          <a:prstGeom prst="rect">
            <a:avLst/>
          </a:prstGeom>
        </p:spPr>
      </p:pic>
      <p:cxnSp>
        <p:nvCxnSpPr>
          <p:cNvPr id="65" name="직선 연결선 64"/>
          <p:cNvCxnSpPr/>
          <p:nvPr/>
        </p:nvCxnSpPr>
        <p:spPr>
          <a:xfrm>
            <a:off x="1041400" y="3020811"/>
            <a:ext cx="10109200" cy="0"/>
          </a:xfrm>
          <a:prstGeom prst="line">
            <a:avLst/>
          </a:prstGeom>
          <a:ln w="12700">
            <a:solidFill>
              <a:srgbClr val="50676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2546675" y="3947478"/>
            <a:ext cx="7098650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endParaRPr lang="ko-KR" altLang="en-US" sz="2500">
              <a:solidFill>
                <a:schemeClr val="bg1"/>
              </a:solidFill>
              <a:latin typeface="KoPubWorld돋움체 Bold"/>
              <a:ea typeface="KoPubWorld돋움체 Bold"/>
              <a:cs typeface="KoPubWorld돋움체 Bold"/>
            </a:endParaRPr>
          </a:p>
        </p:txBody>
      </p:sp>
      <p:grpSp>
        <p:nvGrpSpPr>
          <p:cNvPr id="84" name="그룹 83"/>
          <p:cNvGrpSpPr/>
          <p:nvPr/>
        </p:nvGrpSpPr>
        <p:grpSpPr>
          <a:xfrm>
            <a:off x="311289" y="199972"/>
            <a:ext cx="2082661" cy="438248"/>
            <a:chOff x="5010147" y="5981226"/>
            <a:chExt cx="2307565" cy="485575"/>
          </a:xfrm>
        </p:grpSpPr>
        <p:sp>
          <p:nvSpPr>
            <p:cNvPr id="85" name="자유형 84"/>
            <p:cNvSpPr/>
            <p:nvPr/>
          </p:nvSpPr>
          <p:spPr>
            <a:xfrm>
              <a:off x="5010147" y="5981226"/>
              <a:ext cx="2307565" cy="485575"/>
            </a:xfrm>
            <a:custGeom>
              <a:avLst/>
              <a:gdLst>
                <a:gd name="connsiteX0" fmla="*/ 242787 w 2307565"/>
                <a:gd name="connsiteY0" fmla="*/ 0 h 485574"/>
                <a:gd name="connsiteX1" fmla="*/ 247547 w 2307565"/>
                <a:gd name="connsiteY1" fmla="*/ 480 h 485574"/>
                <a:gd name="connsiteX2" fmla="*/ 247547 w 2307565"/>
                <a:gd name="connsiteY2" fmla="*/ 0 h 485574"/>
                <a:gd name="connsiteX3" fmla="*/ 2307565 w 2307565"/>
                <a:gd name="connsiteY3" fmla="*/ 0 h 485574"/>
                <a:gd name="connsiteX4" fmla="*/ 2307565 w 2307565"/>
                <a:gd name="connsiteY4" fmla="*/ 485573 h 485574"/>
                <a:gd name="connsiteX5" fmla="*/ 247547 w 2307565"/>
                <a:gd name="connsiteY5" fmla="*/ 485573 h 485574"/>
                <a:gd name="connsiteX6" fmla="*/ 247547 w 2307565"/>
                <a:gd name="connsiteY6" fmla="*/ 485094 h 485574"/>
                <a:gd name="connsiteX7" fmla="*/ 242787 w 2307565"/>
                <a:gd name="connsiteY7" fmla="*/ 485574 h 485574"/>
                <a:gd name="connsiteX8" fmla="*/ 0 w 2307565"/>
                <a:gd name="connsiteY8" fmla="*/ 242787 h 485574"/>
                <a:gd name="connsiteX9" fmla="*/ 242787 w 2307565"/>
                <a:gd name="connsiteY9" fmla="*/ 0 h 485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07565" h="485574">
                  <a:moveTo>
                    <a:pt x="242787" y="0"/>
                  </a:moveTo>
                  <a:lnTo>
                    <a:pt x="247547" y="480"/>
                  </a:lnTo>
                  <a:lnTo>
                    <a:pt x="247547" y="0"/>
                  </a:lnTo>
                  <a:lnTo>
                    <a:pt x="2307565" y="0"/>
                  </a:lnTo>
                  <a:lnTo>
                    <a:pt x="2307565" y="485573"/>
                  </a:lnTo>
                  <a:lnTo>
                    <a:pt x="247547" y="485573"/>
                  </a:lnTo>
                  <a:lnTo>
                    <a:pt x="247547" y="485094"/>
                  </a:lnTo>
                  <a:lnTo>
                    <a:pt x="242787" y="485574"/>
                  </a:lnTo>
                  <a:cubicBezTo>
                    <a:pt x="108699" y="485574"/>
                    <a:pt x="0" y="376875"/>
                    <a:pt x="0" y="242787"/>
                  </a:cubicBezTo>
                  <a:cubicBezTo>
                    <a:pt x="0" y="108699"/>
                    <a:pt x="108699" y="0"/>
                    <a:pt x="242787" y="0"/>
                  </a:cubicBezTo>
                  <a:close/>
                </a:path>
              </a:pathLst>
            </a:custGeom>
            <a:solidFill>
              <a:srgbClr val="010812">
                <a:alpha val="50200"/>
              </a:srgbClr>
            </a:solidFill>
            <a:ln w="9525">
              <a:solidFill>
                <a:srgbClr val="6C5427"/>
              </a:solidFill>
            </a:ln>
            <a:effectLst>
              <a:outerShdw blurRad="63500" sx="102000" sy="102000" algn="ctr" rotWithShape="0">
                <a:prstClr val="black">
                  <a:alpha val="8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grpSp>
          <p:nvGrpSpPr>
            <p:cNvPr id="86" name="그룹 85"/>
            <p:cNvGrpSpPr/>
            <p:nvPr/>
          </p:nvGrpSpPr>
          <p:grpSpPr>
            <a:xfrm>
              <a:off x="5072061" y="6038268"/>
              <a:ext cx="2145496" cy="371476"/>
              <a:chOff x="5060167" y="6133518"/>
              <a:chExt cx="2145495" cy="371475"/>
            </a:xfrm>
          </p:grpSpPr>
          <p:sp>
            <p:nvSpPr>
              <p:cNvPr id="87" name="타원 86"/>
              <p:cNvSpPr/>
              <p:nvPr/>
            </p:nvSpPr>
            <p:spPr>
              <a:xfrm>
                <a:off x="5060167" y="6133518"/>
                <a:ext cx="371475" cy="371475"/>
              </a:xfrm>
              <a:prstGeom prst="ellipse">
                <a:avLst/>
              </a:prstGeom>
              <a:solidFill>
                <a:srgbClr val="1E2328"/>
              </a:solidFill>
              <a:ln w="28575">
                <a:gradFill flip="none" rotWithShape="1">
                  <a:gsLst>
                    <a:gs pos="23000">
                      <a:srgbClr val="C4A25C"/>
                    </a:gs>
                    <a:gs pos="0">
                      <a:srgbClr val="E0CFAE"/>
                    </a:gs>
                    <a:gs pos="48000">
                      <a:srgbClr val="BC9033"/>
                    </a:gs>
                    <a:gs pos="100000">
                      <a:srgbClr val="6C5427"/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altLang="ko-KR" sz="1500">
                    <a:solidFill>
                      <a:srgbClr val="E0CFAE"/>
                    </a:solidFill>
                    <a:latin typeface="Arial"/>
                    <a:cs typeface="Arial"/>
                  </a:rPr>
                  <a:t>!</a:t>
                </a:r>
                <a:endParaRPr lang="ko-KR" altLang="en-US" sz="1500">
                  <a:solidFill>
                    <a:srgbClr val="E0CFAE"/>
                  </a:solidFill>
                  <a:latin typeface="Arial"/>
                  <a:cs typeface="Arial"/>
                </a:endParaRPr>
              </a:p>
            </p:txBody>
          </p:sp>
          <p:sp>
            <p:nvSpPr>
              <p:cNvPr id="88" name="자유형 87"/>
              <p:cNvSpPr/>
              <p:nvPr/>
            </p:nvSpPr>
            <p:spPr>
              <a:xfrm>
                <a:off x="5431641" y="6133518"/>
                <a:ext cx="1774021" cy="371475"/>
              </a:xfrm>
              <a:custGeom>
                <a:avLst/>
                <a:gdLst>
                  <a:gd name="connsiteX0" fmla="*/ 2 w 1774021"/>
                  <a:gd name="connsiteY0" fmla="*/ 0 h 371475"/>
                  <a:gd name="connsiteX1" fmla="*/ 1588284 w 1774021"/>
                  <a:gd name="connsiteY1" fmla="*/ 0 h 371475"/>
                  <a:gd name="connsiteX2" fmla="*/ 1774021 w 1774021"/>
                  <a:gd name="connsiteY2" fmla="*/ 185738 h 371475"/>
                  <a:gd name="connsiteX3" fmla="*/ 1588284 w 1774021"/>
                  <a:gd name="connsiteY3" fmla="*/ 371475 h 371475"/>
                  <a:gd name="connsiteX4" fmla="*/ 0 w 1774021"/>
                  <a:gd name="connsiteY4" fmla="*/ 371475 h 371475"/>
                  <a:gd name="connsiteX5" fmla="*/ 16957 w 1774021"/>
                  <a:gd name="connsiteY5" fmla="*/ 357485 h 371475"/>
                  <a:gd name="connsiteX6" fmla="*/ 88097 w 1774021"/>
                  <a:gd name="connsiteY6" fmla="*/ 185737 h 371475"/>
                  <a:gd name="connsiteX7" fmla="*/ 16957 w 1774021"/>
                  <a:gd name="connsiteY7" fmla="*/ 13990 h 371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74021" h="371475">
                    <a:moveTo>
                      <a:pt x="2" y="0"/>
                    </a:moveTo>
                    <a:lnTo>
                      <a:pt x="1588284" y="0"/>
                    </a:lnTo>
                    <a:lnTo>
                      <a:pt x="1774021" y="185738"/>
                    </a:lnTo>
                    <a:lnTo>
                      <a:pt x="1588284" y="371475"/>
                    </a:lnTo>
                    <a:lnTo>
                      <a:pt x="0" y="371475"/>
                    </a:lnTo>
                    <a:lnTo>
                      <a:pt x="16957" y="357485"/>
                    </a:lnTo>
                    <a:cubicBezTo>
                      <a:pt x="60911" y="313531"/>
                      <a:pt x="88097" y="252809"/>
                      <a:pt x="88097" y="185737"/>
                    </a:cubicBezTo>
                    <a:cubicBezTo>
                      <a:pt x="88097" y="118666"/>
                      <a:pt x="60911" y="57944"/>
                      <a:pt x="16957" y="13990"/>
                    </a:cubicBezTo>
                    <a:close/>
                  </a:path>
                </a:pathLst>
              </a:custGeom>
              <a:solidFill>
                <a:srgbClr val="1E2328"/>
              </a:solidFill>
              <a:ln w="28575">
                <a:gradFill flip="none" rotWithShape="1">
                  <a:gsLst>
                    <a:gs pos="0">
                      <a:srgbClr val="0496AB"/>
                    </a:gs>
                    <a:gs pos="100000">
                      <a:srgbClr val="007598"/>
                    </a:gs>
                  </a:gsLst>
                  <a:lin ang="54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89999" anchor="ctr"/>
              <a:lstStyle/>
              <a:p>
                <a:pPr algn="ctr">
                  <a:defRPr/>
                </a:pPr>
                <a:r>
                  <a:rPr lang="ko-KR" altLang="en-US" sz="1300">
                    <a:solidFill>
                      <a:srgbClr val="A3C7C7"/>
                    </a:solidFill>
                    <a:latin typeface="KoPubWorld돋움체 Bold"/>
                    <a:ea typeface="KoPubWorld돋움체 Bold"/>
                    <a:cs typeface="KoPubWorld돋움체 Bold"/>
                  </a:rPr>
                  <a:t>모델별 분석</a:t>
                </a:r>
              </a:p>
            </p:txBody>
          </p:sp>
        </p:grpSp>
      </p:grp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E14171F-CB58-4E83-8FF0-CE6D11BD667A}"/>
              </a:ext>
            </a:extLst>
          </p:cNvPr>
          <p:cNvSpPr/>
          <p:nvPr/>
        </p:nvSpPr>
        <p:spPr>
          <a:xfrm>
            <a:off x="6119811" y="0"/>
            <a:ext cx="1328209" cy="838200"/>
          </a:xfrm>
          <a:prstGeom prst="rect">
            <a:avLst/>
          </a:prstGeom>
          <a:gradFill flip="none" rotWithShape="1">
            <a:gsLst>
              <a:gs pos="0">
                <a:srgbClr val="E0CFAE">
                  <a:alpha val="30000"/>
                </a:srgbClr>
              </a:gs>
              <a:gs pos="48000">
                <a:srgbClr val="E0CFAE">
                  <a:alpha val="10000"/>
                </a:srgbClr>
              </a:gs>
              <a:gs pos="100000">
                <a:srgbClr val="E0CFAE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728FCF5-ACAC-4303-BC26-50C637171DF6}"/>
              </a:ext>
            </a:extLst>
          </p:cNvPr>
          <p:cNvSpPr txBox="1"/>
          <p:nvPr/>
        </p:nvSpPr>
        <p:spPr>
          <a:xfrm>
            <a:off x="3070753" y="257175"/>
            <a:ext cx="12858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DCCB9A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주제선정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B54DF7C-6CB1-49E6-8EB1-B50DFBD2F655}"/>
              </a:ext>
            </a:extLst>
          </p:cNvPr>
          <p:cNvSpPr txBox="1"/>
          <p:nvPr/>
        </p:nvSpPr>
        <p:spPr>
          <a:xfrm>
            <a:off x="3070753" y="257175"/>
            <a:ext cx="12858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DCCB9A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주제선정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E4DD8BA-D96D-44FF-9ECD-53AE6B9AE1F1}"/>
              </a:ext>
            </a:extLst>
          </p:cNvPr>
          <p:cNvSpPr txBox="1"/>
          <p:nvPr/>
        </p:nvSpPr>
        <p:spPr>
          <a:xfrm>
            <a:off x="6141506" y="254289"/>
            <a:ext cx="12858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dirty="0">
                <a:solidFill>
                  <a:srgbClr val="E8E1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분석 결과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E8E1CF"/>
              </a:solidFill>
              <a:effectLst/>
              <a:uLnTx/>
              <a:uFillTx/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67C5994-3451-407F-B185-A82A7F7906F0}"/>
              </a:ext>
            </a:extLst>
          </p:cNvPr>
          <p:cNvSpPr txBox="1"/>
          <p:nvPr/>
        </p:nvSpPr>
        <p:spPr>
          <a:xfrm>
            <a:off x="4410840" y="254289"/>
            <a:ext cx="17327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DCCB9A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데이터</a:t>
            </a:r>
            <a:r>
              <a:rPr lang="en-US" altLang="ko-KR" sz="2000" b="1" dirty="0">
                <a:solidFill>
                  <a:srgbClr val="DCCB9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kumimoji="0" lang="ko-KR" alt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DCCB9A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전처리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DCCB9A"/>
              </a:solidFill>
              <a:effectLst/>
              <a:uLnTx/>
              <a:uFillTx/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/>
          <p:cNvCxnSpPr/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12700">
            <a:solidFill>
              <a:srgbClr val="2D38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3" name="그림 62"/>
          <p:cNvPicPr>
            <a:picLocks noChangeAspect="1"/>
          </p:cNvPicPr>
          <p:nvPr/>
        </p:nvPicPr>
        <p:blipFill rotWithShape="1">
          <a:blip r:embed="rId3"/>
          <a:srcRect t="43700"/>
          <a:stretch>
            <a:fillRect/>
          </a:stretch>
        </p:blipFill>
        <p:spPr>
          <a:xfrm>
            <a:off x="0" y="3020811"/>
            <a:ext cx="12192000" cy="3860799"/>
          </a:xfrm>
          <a:prstGeom prst="rect">
            <a:avLst/>
          </a:prstGeom>
        </p:spPr>
      </p:pic>
      <p:grpSp>
        <p:nvGrpSpPr>
          <p:cNvPr id="84" name="그룹 83"/>
          <p:cNvGrpSpPr/>
          <p:nvPr/>
        </p:nvGrpSpPr>
        <p:grpSpPr>
          <a:xfrm>
            <a:off x="311289" y="199972"/>
            <a:ext cx="2082661" cy="438248"/>
            <a:chOff x="5010147" y="5981226"/>
            <a:chExt cx="2307565" cy="485575"/>
          </a:xfrm>
        </p:grpSpPr>
        <p:sp>
          <p:nvSpPr>
            <p:cNvPr id="85" name="자유형 84"/>
            <p:cNvSpPr/>
            <p:nvPr/>
          </p:nvSpPr>
          <p:spPr>
            <a:xfrm>
              <a:off x="5010147" y="5981226"/>
              <a:ext cx="2307565" cy="485575"/>
            </a:xfrm>
            <a:custGeom>
              <a:avLst/>
              <a:gdLst>
                <a:gd name="connsiteX0" fmla="*/ 242787 w 2307565"/>
                <a:gd name="connsiteY0" fmla="*/ 0 h 485574"/>
                <a:gd name="connsiteX1" fmla="*/ 247547 w 2307565"/>
                <a:gd name="connsiteY1" fmla="*/ 480 h 485574"/>
                <a:gd name="connsiteX2" fmla="*/ 247547 w 2307565"/>
                <a:gd name="connsiteY2" fmla="*/ 0 h 485574"/>
                <a:gd name="connsiteX3" fmla="*/ 2307565 w 2307565"/>
                <a:gd name="connsiteY3" fmla="*/ 0 h 485574"/>
                <a:gd name="connsiteX4" fmla="*/ 2307565 w 2307565"/>
                <a:gd name="connsiteY4" fmla="*/ 485573 h 485574"/>
                <a:gd name="connsiteX5" fmla="*/ 247547 w 2307565"/>
                <a:gd name="connsiteY5" fmla="*/ 485573 h 485574"/>
                <a:gd name="connsiteX6" fmla="*/ 247547 w 2307565"/>
                <a:gd name="connsiteY6" fmla="*/ 485094 h 485574"/>
                <a:gd name="connsiteX7" fmla="*/ 242787 w 2307565"/>
                <a:gd name="connsiteY7" fmla="*/ 485574 h 485574"/>
                <a:gd name="connsiteX8" fmla="*/ 0 w 2307565"/>
                <a:gd name="connsiteY8" fmla="*/ 242787 h 485574"/>
                <a:gd name="connsiteX9" fmla="*/ 242787 w 2307565"/>
                <a:gd name="connsiteY9" fmla="*/ 0 h 485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07565" h="485574">
                  <a:moveTo>
                    <a:pt x="242787" y="0"/>
                  </a:moveTo>
                  <a:lnTo>
                    <a:pt x="247547" y="480"/>
                  </a:lnTo>
                  <a:lnTo>
                    <a:pt x="247547" y="0"/>
                  </a:lnTo>
                  <a:lnTo>
                    <a:pt x="2307565" y="0"/>
                  </a:lnTo>
                  <a:lnTo>
                    <a:pt x="2307565" y="485573"/>
                  </a:lnTo>
                  <a:lnTo>
                    <a:pt x="247547" y="485573"/>
                  </a:lnTo>
                  <a:lnTo>
                    <a:pt x="247547" y="485094"/>
                  </a:lnTo>
                  <a:lnTo>
                    <a:pt x="242787" y="485574"/>
                  </a:lnTo>
                  <a:cubicBezTo>
                    <a:pt x="108699" y="485574"/>
                    <a:pt x="0" y="376875"/>
                    <a:pt x="0" y="242787"/>
                  </a:cubicBezTo>
                  <a:cubicBezTo>
                    <a:pt x="0" y="108699"/>
                    <a:pt x="108699" y="0"/>
                    <a:pt x="242787" y="0"/>
                  </a:cubicBezTo>
                  <a:close/>
                </a:path>
              </a:pathLst>
            </a:custGeom>
            <a:solidFill>
              <a:srgbClr val="010812">
                <a:alpha val="50200"/>
              </a:srgbClr>
            </a:solidFill>
            <a:ln w="9525">
              <a:solidFill>
                <a:srgbClr val="6C5427"/>
              </a:solidFill>
            </a:ln>
            <a:effectLst>
              <a:outerShdw blurRad="63500" sx="102000" sy="102000" algn="ctr" rotWithShape="0">
                <a:prstClr val="black">
                  <a:alpha val="8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grpSp>
          <p:nvGrpSpPr>
            <p:cNvPr id="86" name="그룹 85"/>
            <p:cNvGrpSpPr/>
            <p:nvPr/>
          </p:nvGrpSpPr>
          <p:grpSpPr>
            <a:xfrm>
              <a:off x="5072061" y="6038268"/>
              <a:ext cx="2145496" cy="371476"/>
              <a:chOff x="5060167" y="6133518"/>
              <a:chExt cx="2145495" cy="371475"/>
            </a:xfrm>
          </p:grpSpPr>
          <p:sp>
            <p:nvSpPr>
              <p:cNvPr id="87" name="타원 86"/>
              <p:cNvSpPr/>
              <p:nvPr/>
            </p:nvSpPr>
            <p:spPr>
              <a:xfrm>
                <a:off x="5060167" y="6133518"/>
                <a:ext cx="371475" cy="371475"/>
              </a:xfrm>
              <a:prstGeom prst="ellipse">
                <a:avLst/>
              </a:prstGeom>
              <a:solidFill>
                <a:srgbClr val="1E2328"/>
              </a:solidFill>
              <a:ln w="28575">
                <a:gradFill flip="none" rotWithShape="1">
                  <a:gsLst>
                    <a:gs pos="23000">
                      <a:srgbClr val="C4A25C"/>
                    </a:gs>
                    <a:gs pos="0">
                      <a:srgbClr val="E0CFAE"/>
                    </a:gs>
                    <a:gs pos="48000">
                      <a:srgbClr val="BC9033"/>
                    </a:gs>
                    <a:gs pos="100000">
                      <a:srgbClr val="6C5427"/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altLang="ko-KR" sz="1500">
                    <a:solidFill>
                      <a:srgbClr val="E0CFAE"/>
                    </a:solidFill>
                    <a:latin typeface="Arial"/>
                    <a:cs typeface="Arial"/>
                  </a:rPr>
                  <a:t>!</a:t>
                </a:r>
                <a:endParaRPr lang="ko-KR" altLang="en-US" sz="1500">
                  <a:solidFill>
                    <a:srgbClr val="E0CFAE"/>
                  </a:solidFill>
                  <a:latin typeface="Arial"/>
                  <a:cs typeface="Arial"/>
                </a:endParaRPr>
              </a:p>
            </p:txBody>
          </p:sp>
          <p:sp>
            <p:nvSpPr>
              <p:cNvPr id="88" name="자유형 87"/>
              <p:cNvSpPr/>
              <p:nvPr/>
            </p:nvSpPr>
            <p:spPr>
              <a:xfrm>
                <a:off x="5431641" y="6133518"/>
                <a:ext cx="1774021" cy="371475"/>
              </a:xfrm>
              <a:custGeom>
                <a:avLst/>
                <a:gdLst>
                  <a:gd name="connsiteX0" fmla="*/ 2 w 1774021"/>
                  <a:gd name="connsiteY0" fmla="*/ 0 h 371475"/>
                  <a:gd name="connsiteX1" fmla="*/ 1588284 w 1774021"/>
                  <a:gd name="connsiteY1" fmla="*/ 0 h 371475"/>
                  <a:gd name="connsiteX2" fmla="*/ 1774021 w 1774021"/>
                  <a:gd name="connsiteY2" fmla="*/ 185738 h 371475"/>
                  <a:gd name="connsiteX3" fmla="*/ 1588284 w 1774021"/>
                  <a:gd name="connsiteY3" fmla="*/ 371475 h 371475"/>
                  <a:gd name="connsiteX4" fmla="*/ 0 w 1774021"/>
                  <a:gd name="connsiteY4" fmla="*/ 371475 h 371475"/>
                  <a:gd name="connsiteX5" fmla="*/ 16957 w 1774021"/>
                  <a:gd name="connsiteY5" fmla="*/ 357485 h 371475"/>
                  <a:gd name="connsiteX6" fmla="*/ 88097 w 1774021"/>
                  <a:gd name="connsiteY6" fmla="*/ 185737 h 371475"/>
                  <a:gd name="connsiteX7" fmla="*/ 16957 w 1774021"/>
                  <a:gd name="connsiteY7" fmla="*/ 13990 h 371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74021" h="371475">
                    <a:moveTo>
                      <a:pt x="2" y="0"/>
                    </a:moveTo>
                    <a:lnTo>
                      <a:pt x="1588284" y="0"/>
                    </a:lnTo>
                    <a:lnTo>
                      <a:pt x="1774021" y="185738"/>
                    </a:lnTo>
                    <a:lnTo>
                      <a:pt x="1588284" y="371475"/>
                    </a:lnTo>
                    <a:lnTo>
                      <a:pt x="0" y="371475"/>
                    </a:lnTo>
                    <a:lnTo>
                      <a:pt x="16957" y="357485"/>
                    </a:lnTo>
                    <a:cubicBezTo>
                      <a:pt x="60911" y="313531"/>
                      <a:pt x="88097" y="252809"/>
                      <a:pt x="88097" y="185737"/>
                    </a:cubicBezTo>
                    <a:cubicBezTo>
                      <a:pt x="88097" y="118666"/>
                      <a:pt x="60911" y="57944"/>
                      <a:pt x="16957" y="13990"/>
                    </a:cubicBezTo>
                    <a:close/>
                  </a:path>
                </a:pathLst>
              </a:custGeom>
              <a:solidFill>
                <a:srgbClr val="1E2328"/>
              </a:solidFill>
              <a:ln w="28575">
                <a:gradFill flip="none" rotWithShape="1">
                  <a:gsLst>
                    <a:gs pos="0">
                      <a:srgbClr val="0496AB"/>
                    </a:gs>
                    <a:gs pos="100000">
                      <a:srgbClr val="007598"/>
                    </a:gs>
                  </a:gsLst>
                  <a:lin ang="54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89999" anchor="ctr"/>
              <a:lstStyle/>
              <a:p>
                <a:pPr algn="ctr">
                  <a:defRPr/>
                </a:pPr>
                <a:r>
                  <a:rPr lang="en-US" altLang="ko-KR" sz="1300">
                    <a:solidFill>
                      <a:srgbClr val="A3C7C7"/>
                    </a:solidFill>
                    <a:latin typeface="KoPubWorld돋움체 Bold"/>
                    <a:ea typeface="KoPubWorld돋움체 Bold"/>
                    <a:cs typeface="KoPubWorld돋움체 Bold"/>
                  </a:rPr>
                  <a:t>KNN</a:t>
                </a:r>
              </a:p>
            </p:txBody>
          </p:sp>
        </p:grpSp>
      </p:grpSp>
      <p:sp>
        <p:nvSpPr>
          <p:cNvPr id="91" name="TextBox 68"/>
          <p:cNvSpPr txBox="1"/>
          <p:nvPr/>
        </p:nvSpPr>
        <p:spPr>
          <a:xfrm>
            <a:off x="6425465" y="2091118"/>
            <a:ext cx="4792868" cy="34505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85640" lvl="1" indent="-328440" defTabSz="914400">
              <a:lnSpc>
                <a:spcPct val="150000"/>
              </a:lnSpc>
              <a:buFont typeface="Arial"/>
              <a:buChar char="•"/>
              <a:defRPr/>
            </a:pPr>
            <a:r>
              <a:rPr kumimoji="0" lang="ko-KR" altLang="en-US" sz="2300" b="0" i="0" u="none" strike="noStrike" kern="1200" cap="none" spc="0" normalizeH="0" baseline="0">
                <a:solidFill>
                  <a:srgbClr val="FFFFFF"/>
                </a:solidFill>
                <a:latin typeface="KoPubWorld돋움체 Bold"/>
                <a:ea typeface="KoPubWorld돋움체 Bold"/>
                <a:cs typeface="KoPubWorld돋움체 Bold"/>
              </a:rPr>
              <a:t>최적 </a:t>
            </a:r>
            <a:r>
              <a:rPr kumimoji="0" lang="en-US" altLang="ko-KR" sz="2300" b="0" i="0" u="none" strike="noStrike" kern="1200" cap="none" spc="0" normalizeH="0" baseline="0">
                <a:solidFill>
                  <a:srgbClr val="FFFFFF"/>
                </a:solidFill>
                <a:latin typeface="KoPubWorld돋움체 Bold"/>
                <a:ea typeface="KoPubWorld돋움체 Bold"/>
                <a:cs typeface="KoPubWorld돋움체 Bold"/>
              </a:rPr>
              <a:t>K</a:t>
            </a:r>
            <a:r>
              <a:rPr kumimoji="0" lang="ko-KR" altLang="en-US" sz="2300" b="0" i="0" u="none" strike="noStrike" kern="1200" cap="none" spc="0" normalizeH="0" baseline="0">
                <a:solidFill>
                  <a:srgbClr val="FFFFFF"/>
                </a:solidFill>
                <a:latin typeface="KoPubWorld돋움체 Bold"/>
                <a:ea typeface="KoPubWorld돋움체 Bold"/>
                <a:cs typeface="KoPubWorld돋움체 Bold"/>
              </a:rPr>
              <a:t> 값 찾기</a:t>
            </a:r>
          </a:p>
          <a:p>
            <a:pPr marL="1242840" lvl="2" indent="-328440" defTabSz="914400">
              <a:lnSpc>
                <a:spcPct val="150000"/>
              </a:lnSpc>
              <a:buFont typeface="Arial"/>
              <a:buChar char="•"/>
              <a:defRPr/>
            </a:pPr>
            <a:r>
              <a:rPr kumimoji="0" lang="en-US" altLang="ko-KR" sz="1900" b="0" i="0" u="none" strike="noStrike" kern="1200" cap="none" spc="0" normalizeH="0" baseline="0">
                <a:solidFill>
                  <a:srgbClr val="FFFFFF"/>
                </a:solidFill>
                <a:latin typeface="KoPubWorld돋움체 Bold"/>
                <a:ea typeface="KoPubWorld돋움체 Bold"/>
                <a:cs typeface="KoPubWorld돋움체 Bold"/>
              </a:rPr>
              <a:t>20</a:t>
            </a:r>
            <a:r>
              <a:rPr kumimoji="0" lang="ko-KR" altLang="en-US" sz="1900" b="0" i="0" u="none" strike="noStrike" kern="1200" cap="none" spc="0" normalizeH="0" baseline="0">
                <a:solidFill>
                  <a:srgbClr val="FFFFFF"/>
                </a:solidFill>
                <a:latin typeface="KoPubWorld돋움체 Bold"/>
                <a:ea typeface="KoPubWorld돋움체 Bold"/>
                <a:cs typeface="KoPubWorld돋움체 Bold"/>
              </a:rPr>
              <a:t>분</a:t>
            </a:r>
            <a:r>
              <a:rPr kumimoji="0" lang="en-US" altLang="ko-KR" sz="1900" b="0" i="0" u="none" strike="noStrike" kern="1200" cap="none" spc="0" normalizeH="0" baseline="0">
                <a:solidFill>
                  <a:srgbClr val="FFFFFF"/>
                </a:solidFill>
                <a:latin typeface="KoPubWorld돋움체 Bold"/>
                <a:ea typeface="KoPubWorld돋움체 Bold"/>
                <a:cs typeface="KoPubWorld돋움체 Bold"/>
              </a:rPr>
              <a:t>~30</a:t>
            </a:r>
            <a:r>
              <a:rPr kumimoji="0" lang="ko-KR" altLang="en-US" sz="1900" b="0" i="0" u="none" strike="noStrike" kern="1200" cap="none" spc="0" normalizeH="0" baseline="0">
                <a:solidFill>
                  <a:srgbClr val="FFFFFF"/>
                </a:solidFill>
                <a:latin typeface="KoPubWorld돋움체 Bold"/>
                <a:ea typeface="KoPubWorld돋움체 Bold"/>
                <a:cs typeface="KoPubWorld돋움체 Bold"/>
              </a:rPr>
              <a:t>분 그룹 데이터로 탐색</a:t>
            </a:r>
          </a:p>
          <a:p>
            <a:pPr marL="1242840" lvl="2" indent="-328440" defTabSz="914400">
              <a:lnSpc>
                <a:spcPct val="150000"/>
              </a:lnSpc>
              <a:buFont typeface="Arial"/>
              <a:buChar char="•"/>
              <a:defRPr/>
            </a:pPr>
            <a:r>
              <a:rPr kumimoji="0" lang="ko-KR" altLang="en-US" sz="1900" b="0" i="0" u="none" strike="noStrike" kern="1200" cap="none" spc="0" normalizeH="0" baseline="0">
                <a:solidFill>
                  <a:srgbClr val="FFFFFF"/>
                </a:solidFill>
                <a:latin typeface="KoPubWorld돋움체 Bold"/>
                <a:ea typeface="KoPubWorld돋움체 Bold"/>
                <a:cs typeface="KoPubWorld돋움체 Bold"/>
              </a:rPr>
              <a:t>총 </a:t>
            </a:r>
            <a:r>
              <a:rPr kumimoji="0" lang="en-US" altLang="ko-KR" sz="1900" b="0" i="0" u="none" strike="noStrike" kern="1200" cap="none" spc="0" normalizeH="0" baseline="0">
                <a:solidFill>
                  <a:srgbClr val="FFFFFF"/>
                </a:solidFill>
                <a:latin typeface="KoPubWorld돋움체 Bold"/>
                <a:ea typeface="KoPubWorld돋움체 Bold"/>
                <a:cs typeface="KoPubWorld돋움체 Bold"/>
              </a:rPr>
              <a:t>1</a:t>
            </a:r>
            <a:r>
              <a:rPr kumimoji="0" lang="ko-KR" altLang="en-US" sz="1900" b="0" i="0" u="none" strike="noStrike" kern="1200" cap="none" spc="0" normalizeH="0" baseline="0">
                <a:solidFill>
                  <a:srgbClr val="FFFFFF"/>
                </a:solidFill>
                <a:latin typeface="KoPubWorld돋움체 Bold"/>
                <a:ea typeface="KoPubWorld돋움체 Bold"/>
                <a:cs typeface="KoPubWorld돋움체 Bold"/>
              </a:rPr>
              <a:t>시간 </a:t>
            </a:r>
            <a:r>
              <a:rPr kumimoji="0" lang="en-US" altLang="ko-KR" sz="1900" b="0" i="0" u="none" strike="noStrike" kern="1200" cap="none" spc="0" normalizeH="0" baseline="0">
                <a:solidFill>
                  <a:srgbClr val="FFFFFF"/>
                </a:solidFill>
                <a:latin typeface="KoPubWorld돋움체 Bold"/>
                <a:ea typeface="KoPubWorld돋움체 Bold"/>
                <a:cs typeface="KoPubWorld돋움체 Bold"/>
              </a:rPr>
              <a:t>45</a:t>
            </a:r>
            <a:r>
              <a:rPr kumimoji="0" lang="ko-KR" altLang="en-US" sz="1900" b="0" i="0" u="none" strike="noStrike" kern="1200" cap="none" spc="0" normalizeH="0" baseline="0">
                <a:solidFill>
                  <a:srgbClr val="FFFFFF"/>
                </a:solidFill>
                <a:latin typeface="KoPubWorld돋움체 Bold"/>
                <a:ea typeface="KoPubWorld돋움체 Bold"/>
                <a:cs typeface="KoPubWorld돋움체 Bold"/>
              </a:rPr>
              <a:t>분 소요</a:t>
            </a:r>
            <a:endParaRPr kumimoji="0" lang="en-US" altLang="ko-KR" sz="1900" b="0" i="0" u="none" strike="noStrike" kern="1200" cap="none" spc="0" normalizeH="0" baseline="0">
              <a:solidFill>
                <a:srgbClr val="FFFFFF"/>
              </a:solidFill>
              <a:latin typeface="KoPubWorld돋움체 Bold"/>
              <a:ea typeface="KoPubWorld돋움체 Bold"/>
              <a:cs typeface="KoPubWorld돋움체 Bold"/>
            </a:endParaRPr>
          </a:p>
          <a:p>
            <a:pPr marL="1242840" lvl="2" indent="-328440" defTabSz="914400">
              <a:lnSpc>
                <a:spcPct val="150000"/>
              </a:lnSpc>
              <a:buFont typeface="Arial"/>
              <a:buChar char="•"/>
              <a:defRPr/>
            </a:pPr>
            <a:r>
              <a:rPr kumimoji="0" lang="ko-KR" altLang="en-US" sz="1900" b="0" i="0" u="none" strike="noStrike" kern="1200" cap="none" spc="0" normalizeH="0" baseline="0">
                <a:solidFill>
                  <a:srgbClr val="FFFFFF"/>
                </a:solidFill>
                <a:latin typeface="KoPubWorld돋움체 Bold"/>
                <a:ea typeface="KoPubWorld돋움체 Bold"/>
                <a:cs typeface="KoPubWorld돋움체 Bold"/>
              </a:rPr>
              <a:t>테스트 정확도 최고 </a:t>
            </a:r>
            <a:r>
              <a:rPr kumimoji="0" lang="en-US" altLang="ko-KR" sz="1900" b="0" i="0" u="none" strike="noStrike" kern="1200" cap="none" spc="0" normalizeH="0" baseline="0">
                <a:solidFill>
                  <a:srgbClr val="FFFFFF"/>
                </a:solidFill>
                <a:latin typeface="KoPubWorld돋움체 Bold"/>
                <a:ea typeface="KoPubWorld돋움체 Bold"/>
                <a:cs typeface="KoPubWorld돋움체 Bold"/>
              </a:rPr>
              <a:t>K</a:t>
            </a:r>
            <a:r>
              <a:rPr kumimoji="0" lang="ko-KR" altLang="en-US" sz="1900" b="0" i="0" u="none" strike="noStrike" kern="1200" cap="none" spc="0" normalizeH="0" baseline="0">
                <a:solidFill>
                  <a:srgbClr val="FFFFFF"/>
                </a:solidFill>
                <a:latin typeface="KoPubWorld돋움체 Bold"/>
                <a:ea typeface="KoPubWorld돋움체 Bold"/>
                <a:cs typeface="KoPubWorld돋움체 Bold"/>
              </a:rPr>
              <a:t> 값</a:t>
            </a:r>
            <a:r>
              <a:rPr kumimoji="0" lang="en-US" altLang="ko-KR" sz="1900" b="0" i="0" u="none" strike="noStrike" kern="1200" cap="none" spc="0" normalizeH="0" baseline="0">
                <a:solidFill>
                  <a:srgbClr val="FFFFFF"/>
                </a:solidFill>
                <a:latin typeface="KoPubWorld돋움체 Bold"/>
                <a:ea typeface="KoPubWorld돋움체 Bold"/>
                <a:cs typeface="KoPubWorld돋움체 Bold"/>
              </a:rPr>
              <a:t>:</a:t>
            </a:r>
            <a:r>
              <a:rPr kumimoji="0" lang="ko-KR" altLang="en-US" sz="1900" b="0" i="0" u="none" strike="noStrike" kern="1200" cap="none" spc="0" normalizeH="0" baseline="0">
                <a:solidFill>
                  <a:srgbClr val="FFFFFF"/>
                </a:solidFill>
                <a:latin typeface="KoPubWorld돋움체 Bold"/>
                <a:ea typeface="KoPubWorld돋움체 Bold"/>
                <a:cs typeface="KoPubWorld돋움체 Bold"/>
              </a:rPr>
              <a:t> </a:t>
            </a:r>
            <a:r>
              <a:rPr kumimoji="0" lang="en-US" altLang="ko-KR" sz="1900" b="0" i="0" u="none" strike="noStrike" kern="1200" cap="none" spc="0" normalizeH="0" baseline="0">
                <a:solidFill>
                  <a:srgbClr val="FFFFFF"/>
                </a:solidFill>
                <a:latin typeface="KoPubWorld돋움체 Bold"/>
                <a:ea typeface="KoPubWorld돋움체 Bold"/>
                <a:cs typeface="KoPubWorld돋움체 Bold"/>
              </a:rPr>
              <a:t>14</a:t>
            </a:r>
          </a:p>
          <a:p>
            <a:pPr marL="1242840" lvl="2" indent="-328440" defTabSz="914400">
              <a:lnSpc>
                <a:spcPct val="150000"/>
              </a:lnSpc>
              <a:buFont typeface="Arial"/>
              <a:buChar char="•"/>
              <a:defRPr/>
            </a:pPr>
            <a:r>
              <a:rPr kumimoji="0" lang="en-US" altLang="ko-KR" sz="1900" b="0" i="0" u="none" strike="noStrike" kern="1200" cap="none" spc="0" normalizeH="0" baseline="0">
                <a:solidFill>
                  <a:srgbClr val="FFFFFF"/>
                </a:solidFill>
                <a:latin typeface="KoPubWorld돋움체 Bold"/>
                <a:ea typeface="KoPubWorld돋움체 Bold"/>
                <a:cs typeface="KoPubWorld돋움체 Bold"/>
              </a:rPr>
              <a:t>10</a:t>
            </a:r>
            <a:r>
              <a:rPr kumimoji="0" lang="ko-KR" altLang="en-US" sz="1900" b="0" i="0" u="none" strike="noStrike" kern="1200" cap="none" spc="0" normalizeH="0" baseline="0">
                <a:solidFill>
                  <a:srgbClr val="FFFFFF"/>
                </a:solidFill>
                <a:latin typeface="KoPubWorld돋움체 Bold"/>
                <a:ea typeface="KoPubWorld돋움체 Bold"/>
                <a:cs typeface="KoPubWorld돋움체 Bold"/>
              </a:rPr>
              <a:t> 이전 값 중 가장 높은 </a:t>
            </a:r>
            <a:r>
              <a:rPr kumimoji="0" lang="en-US" altLang="ko-KR" sz="1900" b="0" i="0" u="none" strike="noStrike" kern="1200" cap="none" spc="0" normalizeH="0" baseline="0">
                <a:solidFill>
                  <a:srgbClr val="FFFFFF"/>
                </a:solidFill>
                <a:latin typeface="KoPubWorld돋움체 Bold"/>
                <a:ea typeface="KoPubWorld돋움체 Bold"/>
                <a:cs typeface="KoPubWorld돋움체 Bold"/>
              </a:rPr>
              <a:t>9</a:t>
            </a:r>
            <a:r>
              <a:rPr kumimoji="0" lang="ko-KR" altLang="en-US" sz="1900" b="0" i="0" u="none" strike="noStrike" kern="1200" cap="none" spc="0" normalizeH="0" baseline="0">
                <a:solidFill>
                  <a:srgbClr val="FFFFFF"/>
                </a:solidFill>
                <a:latin typeface="KoPubWorld돋움체 Bold"/>
                <a:ea typeface="KoPubWorld돋움체 Bold"/>
                <a:cs typeface="KoPubWorld돋움체 Bold"/>
              </a:rPr>
              <a:t> 선택</a:t>
            </a:r>
            <a:endParaRPr kumimoji="0" lang="ko-KR" altLang="en-US" sz="2000" b="0" i="0" u="none" strike="noStrike" kern="1200" cap="none" spc="0" normalizeH="0" baseline="0">
              <a:solidFill>
                <a:srgbClr val="FFFFFF"/>
              </a:solidFill>
              <a:latin typeface="KoPubWorld돋움체 Bold"/>
              <a:ea typeface="KoPubWorld돋움체 Bold"/>
              <a:cs typeface="KoPubWorld돋움체 Bold"/>
            </a:endParaRPr>
          </a:p>
          <a:p>
            <a:pPr marL="1242840" lvl="2" indent="-328440" defTabSz="914400">
              <a:lnSpc>
                <a:spcPct val="150000"/>
              </a:lnSpc>
              <a:buFont typeface="Arial"/>
              <a:buChar char="•"/>
              <a:defRPr/>
            </a:pPr>
            <a:endParaRPr kumimoji="0" lang="ko-KR" altLang="en-US" sz="2300" b="0" i="0" u="none" strike="noStrike" kern="1200" cap="none" spc="0" normalizeH="0" baseline="0">
              <a:solidFill>
                <a:srgbClr val="FFFFFF"/>
              </a:solidFill>
              <a:latin typeface="KoPubWorld돋움체 Bold"/>
              <a:ea typeface="KoPubWorld돋움체 Bold"/>
              <a:cs typeface="KoPubWorld돋움체 Bold"/>
            </a:endParaRPr>
          </a:p>
          <a:p>
            <a:pPr marL="814200" lvl="1" indent="-357000" defTabSz="914400">
              <a:lnSpc>
                <a:spcPct val="150000"/>
              </a:lnSpc>
              <a:buFont typeface="Arial"/>
              <a:buChar char="•"/>
              <a:defRPr/>
            </a:pPr>
            <a:endParaRPr kumimoji="0" lang="ko-KR" altLang="en-US" sz="2500" b="0" i="0" u="none" strike="noStrike" kern="1200" cap="none" spc="0" normalizeH="0" baseline="0">
              <a:solidFill>
                <a:srgbClr val="FFFFFF"/>
              </a:solidFill>
              <a:latin typeface="KoPubWorld돋움체 Bold"/>
              <a:ea typeface="KoPubWorld돋움체 Bold"/>
              <a:cs typeface="KoPubWorld돋움체 Bold"/>
            </a:endParaRPr>
          </a:p>
        </p:txBody>
      </p:sp>
      <p:pic>
        <p:nvPicPr>
          <p:cNvPr id="94" name="그림 9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196093" y="1902883"/>
            <a:ext cx="4899907" cy="3052233"/>
          </a:xfrm>
          <a:prstGeom prst="rect">
            <a:avLst/>
          </a:prstGeom>
        </p:spPr>
      </p:pic>
      <p:sp>
        <p:nvSpPr>
          <p:cNvPr id="95" name="타원 94"/>
          <p:cNvSpPr/>
          <p:nvPr/>
        </p:nvSpPr>
        <p:spPr>
          <a:xfrm>
            <a:off x="1259416" y="1952624"/>
            <a:ext cx="698500" cy="274108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DDE521C-1FA2-4B06-8B86-0C4E9A872890}"/>
              </a:ext>
            </a:extLst>
          </p:cNvPr>
          <p:cNvSpPr/>
          <p:nvPr/>
        </p:nvSpPr>
        <p:spPr>
          <a:xfrm>
            <a:off x="6119811" y="0"/>
            <a:ext cx="1328209" cy="838200"/>
          </a:xfrm>
          <a:prstGeom prst="rect">
            <a:avLst/>
          </a:prstGeom>
          <a:gradFill flip="none" rotWithShape="1">
            <a:gsLst>
              <a:gs pos="0">
                <a:srgbClr val="E0CFAE">
                  <a:alpha val="30000"/>
                </a:srgbClr>
              </a:gs>
              <a:gs pos="48000">
                <a:srgbClr val="E0CFAE">
                  <a:alpha val="10000"/>
                </a:srgbClr>
              </a:gs>
              <a:gs pos="100000">
                <a:srgbClr val="E0CFAE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0FE106E-309F-454F-B5EB-A25081A3A767}"/>
              </a:ext>
            </a:extLst>
          </p:cNvPr>
          <p:cNvSpPr txBox="1"/>
          <p:nvPr/>
        </p:nvSpPr>
        <p:spPr>
          <a:xfrm>
            <a:off x="3070753" y="257175"/>
            <a:ext cx="12858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DCCB9A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주제선정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5C91B09-66B7-4575-9EDA-0179499E9581}"/>
              </a:ext>
            </a:extLst>
          </p:cNvPr>
          <p:cNvSpPr txBox="1"/>
          <p:nvPr/>
        </p:nvSpPr>
        <p:spPr>
          <a:xfrm>
            <a:off x="3070753" y="257175"/>
            <a:ext cx="12858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DCCB9A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주제선정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9B0F92E-4A99-4247-81C5-8867A2403C60}"/>
              </a:ext>
            </a:extLst>
          </p:cNvPr>
          <p:cNvSpPr txBox="1"/>
          <p:nvPr/>
        </p:nvSpPr>
        <p:spPr>
          <a:xfrm>
            <a:off x="6141506" y="254289"/>
            <a:ext cx="12858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dirty="0">
                <a:solidFill>
                  <a:srgbClr val="E8E1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분석 결과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E8E1CF"/>
              </a:solidFill>
              <a:effectLst/>
              <a:uLnTx/>
              <a:uFillTx/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06CC0BC-364A-4540-9DB9-1B91B8C92D0D}"/>
              </a:ext>
            </a:extLst>
          </p:cNvPr>
          <p:cNvSpPr txBox="1"/>
          <p:nvPr/>
        </p:nvSpPr>
        <p:spPr>
          <a:xfrm>
            <a:off x="4410840" y="254289"/>
            <a:ext cx="17327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DCCB9A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데이터</a:t>
            </a:r>
            <a:r>
              <a:rPr lang="en-US" altLang="ko-KR" sz="2000" b="1" dirty="0">
                <a:solidFill>
                  <a:srgbClr val="DCCB9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kumimoji="0" lang="ko-KR" alt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DCCB9A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전처리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DCCB9A"/>
              </a:solidFill>
              <a:effectLst/>
              <a:uLnTx/>
              <a:uFillTx/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/>
          <p:cNvCxnSpPr/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12700">
            <a:solidFill>
              <a:srgbClr val="2D38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3" name="그림 62"/>
          <p:cNvPicPr>
            <a:picLocks noChangeAspect="1"/>
          </p:cNvPicPr>
          <p:nvPr/>
        </p:nvPicPr>
        <p:blipFill rotWithShape="1">
          <a:blip r:embed="rId3"/>
          <a:srcRect t="43700"/>
          <a:stretch>
            <a:fillRect/>
          </a:stretch>
        </p:blipFill>
        <p:spPr>
          <a:xfrm>
            <a:off x="0" y="3020811"/>
            <a:ext cx="12192000" cy="3860799"/>
          </a:xfrm>
          <a:prstGeom prst="rect">
            <a:avLst/>
          </a:prstGeom>
        </p:spPr>
      </p:pic>
      <p:grpSp>
        <p:nvGrpSpPr>
          <p:cNvPr id="84" name="그룹 83"/>
          <p:cNvGrpSpPr/>
          <p:nvPr/>
        </p:nvGrpSpPr>
        <p:grpSpPr>
          <a:xfrm>
            <a:off x="311289" y="199972"/>
            <a:ext cx="2082661" cy="438248"/>
            <a:chOff x="5010147" y="5981226"/>
            <a:chExt cx="2307565" cy="485575"/>
          </a:xfrm>
        </p:grpSpPr>
        <p:sp>
          <p:nvSpPr>
            <p:cNvPr id="85" name="자유형 84"/>
            <p:cNvSpPr/>
            <p:nvPr/>
          </p:nvSpPr>
          <p:spPr>
            <a:xfrm>
              <a:off x="5010147" y="5981226"/>
              <a:ext cx="2307565" cy="485575"/>
            </a:xfrm>
            <a:custGeom>
              <a:avLst/>
              <a:gdLst>
                <a:gd name="connsiteX0" fmla="*/ 242787 w 2307565"/>
                <a:gd name="connsiteY0" fmla="*/ 0 h 485574"/>
                <a:gd name="connsiteX1" fmla="*/ 247547 w 2307565"/>
                <a:gd name="connsiteY1" fmla="*/ 480 h 485574"/>
                <a:gd name="connsiteX2" fmla="*/ 247547 w 2307565"/>
                <a:gd name="connsiteY2" fmla="*/ 0 h 485574"/>
                <a:gd name="connsiteX3" fmla="*/ 2307565 w 2307565"/>
                <a:gd name="connsiteY3" fmla="*/ 0 h 485574"/>
                <a:gd name="connsiteX4" fmla="*/ 2307565 w 2307565"/>
                <a:gd name="connsiteY4" fmla="*/ 485573 h 485574"/>
                <a:gd name="connsiteX5" fmla="*/ 247547 w 2307565"/>
                <a:gd name="connsiteY5" fmla="*/ 485573 h 485574"/>
                <a:gd name="connsiteX6" fmla="*/ 247547 w 2307565"/>
                <a:gd name="connsiteY6" fmla="*/ 485094 h 485574"/>
                <a:gd name="connsiteX7" fmla="*/ 242787 w 2307565"/>
                <a:gd name="connsiteY7" fmla="*/ 485574 h 485574"/>
                <a:gd name="connsiteX8" fmla="*/ 0 w 2307565"/>
                <a:gd name="connsiteY8" fmla="*/ 242787 h 485574"/>
                <a:gd name="connsiteX9" fmla="*/ 242787 w 2307565"/>
                <a:gd name="connsiteY9" fmla="*/ 0 h 485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07565" h="485574">
                  <a:moveTo>
                    <a:pt x="242787" y="0"/>
                  </a:moveTo>
                  <a:lnTo>
                    <a:pt x="247547" y="480"/>
                  </a:lnTo>
                  <a:lnTo>
                    <a:pt x="247547" y="0"/>
                  </a:lnTo>
                  <a:lnTo>
                    <a:pt x="2307565" y="0"/>
                  </a:lnTo>
                  <a:lnTo>
                    <a:pt x="2307565" y="485573"/>
                  </a:lnTo>
                  <a:lnTo>
                    <a:pt x="247547" y="485573"/>
                  </a:lnTo>
                  <a:lnTo>
                    <a:pt x="247547" y="485094"/>
                  </a:lnTo>
                  <a:lnTo>
                    <a:pt x="242787" y="485574"/>
                  </a:lnTo>
                  <a:cubicBezTo>
                    <a:pt x="108699" y="485574"/>
                    <a:pt x="0" y="376875"/>
                    <a:pt x="0" y="242787"/>
                  </a:cubicBezTo>
                  <a:cubicBezTo>
                    <a:pt x="0" y="108699"/>
                    <a:pt x="108699" y="0"/>
                    <a:pt x="242787" y="0"/>
                  </a:cubicBezTo>
                  <a:close/>
                </a:path>
              </a:pathLst>
            </a:custGeom>
            <a:solidFill>
              <a:srgbClr val="010812">
                <a:alpha val="50200"/>
              </a:srgbClr>
            </a:solidFill>
            <a:ln w="9525">
              <a:solidFill>
                <a:srgbClr val="6C5427"/>
              </a:solidFill>
            </a:ln>
            <a:effectLst>
              <a:outerShdw blurRad="63500" sx="102000" sy="102000" algn="ctr" rotWithShape="0">
                <a:prstClr val="black">
                  <a:alpha val="8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grpSp>
          <p:nvGrpSpPr>
            <p:cNvPr id="86" name="그룹 85"/>
            <p:cNvGrpSpPr/>
            <p:nvPr/>
          </p:nvGrpSpPr>
          <p:grpSpPr>
            <a:xfrm>
              <a:off x="5072061" y="6038268"/>
              <a:ext cx="2145496" cy="371476"/>
              <a:chOff x="5060167" y="6133518"/>
              <a:chExt cx="2145495" cy="371475"/>
            </a:xfrm>
          </p:grpSpPr>
          <p:sp>
            <p:nvSpPr>
              <p:cNvPr id="87" name="타원 86"/>
              <p:cNvSpPr/>
              <p:nvPr/>
            </p:nvSpPr>
            <p:spPr>
              <a:xfrm>
                <a:off x="5060167" y="6133518"/>
                <a:ext cx="371475" cy="371475"/>
              </a:xfrm>
              <a:prstGeom prst="ellipse">
                <a:avLst/>
              </a:prstGeom>
              <a:solidFill>
                <a:srgbClr val="1E2328"/>
              </a:solidFill>
              <a:ln w="28575">
                <a:gradFill flip="none" rotWithShape="1">
                  <a:gsLst>
                    <a:gs pos="23000">
                      <a:srgbClr val="C4A25C"/>
                    </a:gs>
                    <a:gs pos="0">
                      <a:srgbClr val="E0CFAE"/>
                    </a:gs>
                    <a:gs pos="48000">
                      <a:srgbClr val="BC9033"/>
                    </a:gs>
                    <a:gs pos="100000">
                      <a:srgbClr val="6C5427"/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altLang="ko-KR" sz="1500">
                    <a:solidFill>
                      <a:srgbClr val="E0CFAE"/>
                    </a:solidFill>
                    <a:latin typeface="Arial"/>
                    <a:cs typeface="Arial"/>
                  </a:rPr>
                  <a:t>!</a:t>
                </a:r>
                <a:endParaRPr lang="ko-KR" altLang="en-US" sz="1500">
                  <a:solidFill>
                    <a:srgbClr val="E0CFAE"/>
                  </a:solidFill>
                  <a:latin typeface="Arial"/>
                  <a:cs typeface="Arial"/>
                </a:endParaRPr>
              </a:p>
            </p:txBody>
          </p:sp>
          <p:sp>
            <p:nvSpPr>
              <p:cNvPr id="88" name="자유형 87"/>
              <p:cNvSpPr/>
              <p:nvPr/>
            </p:nvSpPr>
            <p:spPr>
              <a:xfrm>
                <a:off x="5431641" y="6133518"/>
                <a:ext cx="1774021" cy="371475"/>
              </a:xfrm>
              <a:custGeom>
                <a:avLst/>
                <a:gdLst>
                  <a:gd name="connsiteX0" fmla="*/ 2 w 1774021"/>
                  <a:gd name="connsiteY0" fmla="*/ 0 h 371475"/>
                  <a:gd name="connsiteX1" fmla="*/ 1588284 w 1774021"/>
                  <a:gd name="connsiteY1" fmla="*/ 0 h 371475"/>
                  <a:gd name="connsiteX2" fmla="*/ 1774021 w 1774021"/>
                  <a:gd name="connsiteY2" fmla="*/ 185738 h 371475"/>
                  <a:gd name="connsiteX3" fmla="*/ 1588284 w 1774021"/>
                  <a:gd name="connsiteY3" fmla="*/ 371475 h 371475"/>
                  <a:gd name="connsiteX4" fmla="*/ 0 w 1774021"/>
                  <a:gd name="connsiteY4" fmla="*/ 371475 h 371475"/>
                  <a:gd name="connsiteX5" fmla="*/ 16957 w 1774021"/>
                  <a:gd name="connsiteY5" fmla="*/ 357485 h 371475"/>
                  <a:gd name="connsiteX6" fmla="*/ 88097 w 1774021"/>
                  <a:gd name="connsiteY6" fmla="*/ 185737 h 371475"/>
                  <a:gd name="connsiteX7" fmla="*/ 16957 w 1774021"/>
                  <a:gd name="connsiteY7" fmla="*/ 13990 h 371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74021" h="371475">
                    <a:moveTo>
                      <a:pt x="2" y="0"/>
                    </a:moveTo>
                    <a:lnTo>
                      <a:pt x="1588284" y="0"/>
                    </a:lnTo>
                    <a:lnTo>
                      <a:pt x="1774021" y="185738"/>
                    </a:lnTo>
                    <a:lnTo>
                      <a:pt x="1588284" y="371475"/>
                    </a:lnTo>
                    <a:lnTo>
                      <a:pt x="0" y="371475"/>
                    </a:lnTo>
                    <a:lnTo>
                      <a:pt x="16957" y="357485"/>
                    </a:lnTo>
                    <a:cubicBezTo>
                      <a:pt x="60911" y="313531"/>
                      <a:pt x="88097" y="252809"/>
                      <a:pt x="88097" y="185737"/>
                    </a:cubicBezTo>
                    <a:cubicBezTo>
                      <a:pt x="88097" y="118666"/>
                      <a:pt x="60911" y="57944"/>
                      <a:pt x="16957" y="13990"/>
                    </a:cubicBezTo>
                    <a:close/>
                  </a:path>
                </a:pathLst>
              </a:custGeom>
              <a:solidFill>
                <a:srgbClr val="1E2328"/>
              </a:solidFill>
              <a:ln w="28575">
                <a:gradFill flip="none" rotWithShape="1">
                  <a:gsLst>
                    <a:gs pos="0">
                      <a:srgbClr val="0496AB"/>
                    </a:gs>
                    <a:gs pos="100000">
                      <a:srgbClr val="007598"/>
                    </a:gs>
                  </a:gsLst>
                  <a:lin ang="54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89999" anchor="ctr"/>
              <a:lstStyle/>
              <a:p>
                <a:pPr algn="ctr">
                  <a:defRPr/>
                </a:pPr>
                <a:r>
                  <a:rPr lang="en-US" altLang="ko-KR" sz="1300">
                    <a:solidFill>
                      <a:srgbClr val="A3C7C7"/>
                    </a:solidFill>
                    <a:latin typeface="KoPubWorld돋움체 Bold"/>
                    <a:ea typeface="KoPubWorld돋움체 Bold"/>
                    <a:cs typeface="KoPubWorld돋움체 Bold"/>
                  </a:rPr>
                  <a:t>KNN</a:t>
                </a:r>
              </a:p>
            </p:txBody>
          </p:sp>
        </p:grpSp>
      </p:grpSp>
      <p:sp>
        <p:nvSpPr>
          <p:cNvPr id="91" name="TextBox 68"/>
          <p:cNvSpPr txBox="1"/>
          <p:nvPr/>
        </p:nvSpPr>
        <p:spPr>
          <a:xfrm>
            <a:off x="1811178" y="5145587"/>
            <a:ext cx="8569642" cy="9104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42840" lvl="2" indent="-328440" defTabSz="914400">
              <a:lnSpc>
                <a:spcPct val="150000"/>
              </a:lnSpc>
              <a:buFont typeface="Arial"/>
              <a:buChar char="•"/>
              <a:defRPr/>
            </a:pPr>
            <a:r>
              <a:rPr kumimoji="0" lang="en-US" altLang="ko-KR" b="0" i="0" u="none" strike="noStrike" kern="1200" cap="none" spc="0" normalizeH="0" baseline="0">
                <a:solidFill>
                  <a:srgbClr val="FFFFFF"/>
                </a:solidFill>
                <a:latin typeface="KoPubWorld돋움체 Bold"/>
                <a:ea typeface="KoPubWorld돋움체 Bold"/>
                <a:cs typeface="KoPubWorld돋움체 Bold"/>
              </a:rPr>
              <a:t>tqdm: </a:t>
            </a:r>
            <a:r>
              <a:rPr kumimoji="0" lang="ko-KR" altLang="en-US" b="0" i="0" u="none" strike="noStrike" kern="1200" cap="none" spc="0" normalizeH="0" baseline="0">
                <a:solidFill>
                  <a:srgbClr val="FFFFFF"/>
                </a:solidFill>
                <a:latin typeface="KoPubWorld돋움체 Bold"/>
                <a:ea typeface="KoPubWorld돋움체 Bold"/>
                <a:cs typeface="KoPubWorld돋움체 Bold"/>
              </a:rPr>
              <a:t>진행상황 표시</a:t>
            </a:r>
          </a:p>
          <a:p>
            <a:pPr marL="1242840" lvl="2" indent="-328440" defTabSz="914400">
              <a:lnSpc>
                <a:spcPct val="150000"/>
              </a:lnSpc>
              <a:buFont typeface="Arial"/>
              <a:buChar char="•"/>
              <a:defRPr/>
            </a:pPr>
            <a:r>
              <a:rPr kumimoji="0" lang="en-US" altLang="ko-KR" b="0" i="0" u="none" strike="noStrike" kern="1200" cap="none" spc="0" normalizeH="0" baseline="0">
                <a:solidFill>
                  <a:srgbClr val="FFFFFF"/>
                </a:solidFill>
                <a:latin typeface="KoPubWorld돋움체 Bold"/>
                <a:ea typeface="KoPubWorld돋움체 Bold"/>
                <a:cs typeface="KoPubWorld돋움체 Bold"/>
              </a:rPr>
              <a:t>RobustScaler: </a:t>
            </a:r>
            <a:r>
              <a:rPr kumimoji="0" lang="ko-KR" altLang="en-US" b="0" i="0" u="none" strike="noStrike" kern="1200" cap="none" spc="0" normalizeH="0" baseline="0">
                <a:solidFill>
                  <a:srgbClr val="FFFFFF"/>
                </a:solidFill>
                <a:latin typeface="KoPubWorld돋움체 Bold"/>
                <a:ea typeface="KoPubWorld돋움체 Bold"/>
                <a:cs typeface="KoPubWorld돋움체 Bold"/>
              </a:rPr>
              <a:t>전처리 </a:t>
            </a:r>
            <a:r>
              <a:rPr kumimoji="0" lang="en-US" altLang="ko-KR" b="0" i="0" u="none" strike="noStrike" kern="1200" cap="none" spc="0" normalizeH="0" baseline="0">
                <a:solidFill>
                  <a:srgbClr val="FFFFFF"/>
                </a:solidFill>
                <a:latin typeface="KoPubWorld돋움체 Bold"/>
                <a:ea typeface="KoPubWorld돋움체 Bold"/>
                <a:cs typeface="KoPubWorld돋움체 Bold"/>
              </a:rPr>
              <a:t>scaler</a:t>
            </a:r>
            <a:r>
              <a:rPr kumimoji="0" lang="ko-KR" altLang="en-US" b="0" i="0" u="none" strike="noStrike" kern="1200" cap="none" spc="0" normalizeH="0" baseline="0">
                <a:solidFill>
                  <a:srgbClr val="FFFFFF"/>
                </a:solidFill>
                <a:latin typeface="KoPubWorld돋움체 Bold"/>
                <a:ea typeface="KoPubWorld돋움체 Bold"/>
                <a:cs typeface="KoPubWorld돋움체 Bold"/>
              </a:rPr>
              <a:t> 중 </a:t>
            </a:r>
            <a:r>
              <a:rPr kumimoji="0" lang="en-US" altLang="ko-KR" b="0" i="0" u="none" strike="noStrike" kern="1200" cap="none" spc="0" normalizeH="0" baseline="0">
                <a:solidFill>
                  <a:srgbClr val="FFFFFF"/>
                </a:solidFill>
                <a:latin typeface="KoPubWorld돋움체 Bold"/>
                <a:ea typeface="KoPubWorld돋움체 Bold"/>
                <a:cs typeface="KoPubWorld돋움체 Bold"/>
              </a:rPr>
              <a:t>normalizer </a:t>
            </a:r>
            <a:r>
              <a:rPr kumimoji="0" lang="ko-KR" altLang="en-US" b="0" i="0" u="none" strike="noStrike" kern="1200" cap="none" spc="0" normalizeH="0" baseline="0">
                <a:solidFill>
                  <a:srgbClr val="FFFFFF"/>
                </a:solidFill>
                <a:latin typeface="KoPubWorld돋움체 Bold"/>
                <a:ea typeface="KoPubWorld돋움체 Bold"/>
                <a:cs typeface="KoPubWorld돋움체 Bold"/>
              </a:rPr>
              <a:t>대신 사용</a:t>
            </a:r>
            <a:endParaRPr kumimoji="0" lang="ko-KR" altLang="en-US" sz="2300" b="0" i="0" u="none" strike="noStrike" kern="1200" cap="none" spc="0" normalizeH="0" baseline="0">
              <a:solidFill>
                <a:srgbClr val="FFFFFF"/>
              </a:solidFill>
              <a:latin typeface="KoPubWorld돋움체 Bold"/>
              <a:ea typeface="KoPubWorld돋움체 Bold"/>
              <a:cs typeface="KoPubWorld돋움체 Bold"/>
            </a:endParaRPr>
          </a:p>
        </p:txBody>
      </p:sp>
      <p:pic>
        <p:nvPicPr>
          <p:cNvPr id="96" name="그림 9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956995" y="1123137"/>
            <a:ext cx="8278008" cy="3747829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592DAA98-BD2C-43A7-B724-FD65B07C38D5}"/>
              </a:ext>
            </a:extLst>
          </p:cNvPr>
          <p:cNvSpPr/>
          <p:nvPr/>
        </p:nvSpPr>
        <p:spPr>
          <a:xfrm>
            <a:off x="6119811" y="0"/>
            <a:ext cx="1328209" cy="838200"/>
          </a:xfrm>
          <a:prstGeom prst="rect">
            <a:avLst/>
          </a:prstGeom>
          <a:gradFill flip="none" rotWithShape="1">
            <a:gsLst>
              <a:gs pos="0">
                <a:srgbClr val="E0CFAE">
                  <a:alpha val="30000"/>
                </a:srgbClr>
              </a:gs>
              <a:gs pos="48000">
                <a:srgbClr val="E0CFAE">
                  <a:alpha val="10000"/>
                </a:srgbClr>
              </a:gs>
              <a:gs pos="100000">
                <a:srgbClr val="E0CFAE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021544F-7CD7-4CB1-86F2-61E46159FFB0}"/>
              </a:ext>
            </a:extLst>
          </p:cNvPr>
          <p:cNvSpPr txBox="1"/>
          <p:nvPr/>
        </p:nvSpPr>
        <p:spPr>
          <a:xfrm>
            <a:off x="3070753" y="257175"/>
            <a:ext cx="12858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DCCB9A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주제선정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E17D640-8900-4C69-BB1E-F9C548A989A4}"/>
              </a:ext>
            </a:extLst>
          </p:cNvPr>
          <p:cNvSpPr txBox="1"/>
          <p:nvPr/>
        </p:nvSpPr>
        <p:spPr>
          <a:xfrm>
            <a:off x="3070753" y="257175"/>
            <a:ext cx="12858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DCCB9A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주제선정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5AC6D1B-1E31-4452-B3B2-A0DE7D8AACCD}"/>
              </a:ext>
            </a:extLst>
          </p:cNvPr>
          <p:cNvSpPr txBox="1"/>
          <p:nvPr/>
        </p:nvSpPr>
        <p:spPr>
          <a:xfrm>
            <a:off x="6141506" y="254289"/>
            <a:ext cx="12858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dirty="0">
                <a:solidFill>
                  <a:srgbClr val="E8E1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분석 결과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E8E1CF"/>
              </a:solidFill>
              <a:effectLst/>
              <a:uLnTx/>
              <a:uFillTx/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0339C44-18C2-4259-B4D1-A8B39A37B3F0}"/>
              </a:ext>
            </a:extLst>
          </p:cNvPr>
          <p:cNvSpPr txBox="1"/>
          <p:nvPr/>
        </p:nvSpPr>
        <p:spPr>
          <a:xfrm>
            <a:off x="4410840" y="254289"/>
            <a:ext cx="17327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DCCB9A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데이터</a:t>
            </a:r>
            <a:r>
              <a:rPr lang="en-US" altLang="ko-KR" sz="2000" b="1" dirty="0">
                <a:solidFill>
                  <a:srgbClr val="DCCB9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kumimoji="0" lang="ko-KR" alt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DCCB9A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전처리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DCCB9A"/>
              </a:solidFill>
              <a:effectLst/>
              <a:uLnTx/>
              <a:uFillTx/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직사각형 73"/>
          <p:cNvSpPr/>
          <p:nvPr/>
        </p:nvSpPr>
        <p:spPr>
          <a:xfrm>
            <a:off x="6979324" y="0"/>
            <a:ext cx="1527324" cy="838200"/>
          </a:xfrm>
          <a:prstGeom prst="rect">
            <a:avLst/>
          </a:prstGeom>
          <a:gradFill flip="none" rotWithShape="1">
            <a:gsLst>
              <a:gs pos="0">
                <a:srgbClr val="E0CFAE">
                  <a:alpha val="30000"/>
                </a:srgbClr>
              </a:gs>
              <a:gs pos="48000">
                <a:srgbClr val="E0CFAE">
                  <a:alpha val="10000"/>
                </a:srgbClr>
              </a:gs>
              <a:gs pos="100000">
                <a:srgbClr val="E0CFAE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10" name="직선 연결선 9"/>
          <p:cNvCxnSpPr/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12700">
            <a:solidFill>
              <a:srgbClr val="2D38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3" name="그림 62"/>
          <p:cNvPicPr>
            <a:picLocks noChangeAspect="1"/>
          </p:cNvPicPr>
          <p:nvPr/>
        </p:nvPicPr>
        <p:blipFill rotWithShape="1">
          <a:blip r:embed="rId3"/>
          <a:srcRect t="43700"/>
          <a:stretch>
            <a:fillRect/>
          </a:stretch>
        </p:blipFill>
        <p:spPr>
          <a:xfrm>
            <a:off x="0" y="3020811"/>
            <a:ext cx="12192000" cy="3860799"/>
          </a:xfrm>
          <a:prstGeom prst="rect">
            <a:avLst/>
          </a:prstGeom>
        </p:spPr>
      </p:pic>
      <p:grpSp>
        <p:nvGrpSpPr>
          <p:cNvPr id="84" name="그룹 83"/>
          <p:cNvGrpSpPr/>
          <p:nvPr/>
        </p:nvGrpSpPr>
        <p:grpSpPr>
          <a:xfrm>
            <a:off x="311289" y="199972"/>
            <a:ext cx="2082661" cy="438248"/>
            <a:chOff x="5010147" y="5981226"/>
            <a:chExt cx="2307565" cy="485575"/>
          </a:xfrm>
        </p:grpSpPr>
        <p:sp>
          <p:nvSpPr>
            <p:cNvPr id="85" name="자유형 84"/>
            <p:cNvSpPr/>
            <p:nvPr/>
          </p:nvSpPr>
          <p:spPr>
            <a:xfrm>
              <a:off x="5010147" y="5981226"/>
              <a:ext cx="2307565" cy="485575"/>
            </a:xfrm>
            <a:custGeom>
              <a:avLst/>
              <a:gdLst>
                <a:gd name="connsiteX0" fmla="*/ 242787 w 2307565"/>
                <a:gd name="connsiteY0" fmla="*/ 0 h 485574"/>
                <a:gd name="connsiteX1" fmla="*/ 247547 w 2307565"/>
                <a:gd name="connsiteY1" fmla="*/ 480 h 485574"/>
                <a:gd name="connsiteX2" fmla="*/ 247547 w 2307565"/>
                <a:gd name="connsiteY2" fmla="*/ 0 h 485574"/>
                <a:gd name="connsiteX3" fmla="*/ 2307565 w 2307565"/>
                <a:gd name="connsiteY3" fmla="*/ 0 h 485574"/>
                <a:gd name="connsiteX4" fmla="*/ 2307565 w 2307565"/>
                <a:gd name="connsiteY4" fmla="*/ 485573 h 485574"/>
                <a:gd name="connsiteX5" fmla="*/ 247547 w 2307565"/>
                <a:gd name="connsiteY5" fmla="*/ 485573 h 485574"/>
                <a:gd name="connsiteX6" fmla="*/ 247547 w 2307565"/>
                <a:gd name="connsiteY6" fmla="*/ 485094 h 485574"/>
                <a:gd name="connsiteX7" fmla="*/ 242787 w 2307565"/>
                <a:gd name="connsiteY7" fmla="*/ 485574 h 485574"/>
                <a:gd name="connsiteX8" fmla="*/ 0 w 2307565"/>
                <a:gd name="connsiteY8" fmla="*/ 242787 h 485574"/>
                <a:gd name="connsiteX9" fmla="*/ 242787 w 2307565"/>
                <a:gd name="connsiteY9" fmla="*/ 0 h 485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07565" h="485574">
                  <a:moveTo>
                    <a:pt x="242787" y="0"/>
                  </a:moveTo>
                  <a:lnTo>
                    <a:pt x="247547" y="480"/>
                  </a:lnTo>
                  <a:lnTo>
                    <a:pt x="247547" y="0"/>
                  </a:lnTo>
                  <a:lnTo>
                    <a:pt x="2307565" y="0"/>
                  </a:lnTo>
                  <a:lnTo>
                    <a:pt x="2307565" y="485573"/>
                  </a:lnTo>
                  <a:lnTo>
                    <a:pt x="247547" y="485573"/>
                  </a:lnTo>
                  <a:lnTo>
                    <a:pt x="247547" y="485094"/>
                  </a:lnTo>
                  <a:lnTo>
                    <a:pt x="242787" y="485574"/>
                  </a:lnTo>
                  <a:cubicBezTo>
                    <a:pt x="108699" y="485574"/>
                    <a:pt x="0" y="376875"/>
                    <a:pt x="0" y="242787"/>
                  </a:cubicBezTo>
                  <a:cubicBezTo>
                    <a:pt x="0" y="108699"/>
                    <a:pt x="108699" y="0"/>
                    <a:pt x="242787" y="0"/>
                  </a:cubicBezTo>
                  <a:close/>
                </a:path>
              </a:pathLst>
            </a:custGeom>
            <a:solidFill>
              <a:srgbClr val="010812">
                <a:alpha val="50200"/>
              </a:srgbClr>
            </a:solidFill>
            <a:ln w="9525">
              <a:solidFill>
                <a:srgbClr val="6C5427"/>
              </a:solidFill>
            </a:ln>
            <a:effectLst>
              <a:outerShdw blurRad="63500" sx="102000" sy="102000" algn="ctr" rotWithShape="0">
                <a:prstClr val="black">
                  <a:alpha val="8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grpSp>
          <p:nvGrpSpPr>
            <p:cNvPr id="86" name="그룹 85"/>
            <p:cNvGrpSpPr/>
            <p:nvPr/>
          </p:nvGrpSpPr>
          <p:grpSpPr>
            <a:xfrm>
              <a:off x="5072061" y="6038268"/>
              <a:ext cx="2145496" cy="371476"/>
              <a:chOff x="5060167" y="6133518"/>
              <a:chExt cx="2145495" cy="371475"/>
            </a:xfrm>
          </p:grpSpPr>
          <p:sp>
            <p:nvSpPr>
              <p:cNvPr id="87" name="타원 86"/>
              <p:cNvSpPr/>
              <p:nvPr/>
            </p:nvSpPr>
            <p:spPr>
              <a:xfrm>
                <a:off x="5060167" y="6133518"/>
                <a:ext cx="371475" cy="371475"/>
              </a:xfrm>
              <a:prstGeom prst="ellipse">
                <a:avLst/>
              </a:prstGeom>
              <a:solidFill>
                <a:srgbClr val="1E2328"/>
              </a:solidFill>
              <a:ln w="28575">
                <a:gradFill flip="none" rotWithShape="1">
                  <a:gsLst>
                    <a:gs pos="23000">
                      <a:srgbClr val="C4A25C"/>
                    </a:gs>
                    <a:gs pos="0">
                      <a:srgbClr val="E0CFAE"/>
                    </a:gs>
                    <a:gs pos="48000">
                      <a:srgbClr val="BC9033"/>
                    </a:gs>
                    <a:gs pos="100000">
                      <a:srgbClr val="6C5427"/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altLang="ko-KR" sz="1500">
                    <a:solidFill>
                      <a:srgbClr val="E0CFAE"/>
                    </a:solidFill>
                    <a:latin typeface="Arial"/>
                    <a:cs typeface="Arial"/>
                  </a:rPr>
                  <a:t>!</a:t>
                </a:r>
                <a:endParaRPr lang="ko-KR" altLang="en-US" sz="1500">
                  <a:solidFill>
                    <a:srgbClr val="E0CFAE"/>
                  </a:solidFill>
                  <a:latin typeface="Arial"/>
                  <a:cs typeface="Arial"/>
                </a:endParaRPr>
              </a:p>
            </p:txBody>
          </p:sp>
          <p:sp>
            <p:nvSpPr>
              <p:cNvPr id="88" name="자유형 87"/>
              <p:cNvSpPr/>
              <p:nvPr/>
            </p:nvSpPr>
            <p:spPr>
              <a:xfrm>
                <a:off x="5431641" y="6133518"/>
                <a:ext cx="1774021" cy="371475"/>
              </a:xfrm>
              <a:custGeom>
                <a:avLst/>
                <a:gdLst>
                  <a:gd name="connsiteX0" fmla="*/ 2 w 1774021"/>
                  <a:gd name="connsiteY0" fmla="*/ 0 h 371475"/>
                  <a:gd name="connsiteX1" fmla="*/ 1588284 w 1774021"/>
                  <a:gd name="connsiteY1" fmla="*/ 0 h 371475"/>
                  <a:gd name="connsiteX2" fmla="*/ 1774021 w 1774021"/>
                  <a:gd name="connsiteY2" fmla="*/ 185738 h 371475"/>
                  <a:gd name="connsiteX3" fmla="*/ 1588284 w 1774021"/>
                  <a:gd name="connsiteY3" fmla="*/ 371475 h 371475"/>
                  <a:gd name="connsiteX4" fmla="*/ 0 w 1774021"/>
                  <a:gd name="connsiteY4" fmla="*/ 371475 h 371475"/>
                  <a:gd name="connsiteX5" fmla="*/ 16957 w 1774021"/>
                  <a:gd name="connsiteY5" fmla="*/ 357485 h 371475"/>
                  <a:gd name="connsiteX6" fmla="*/ 88097 w 1774021"/>
                  <a:gd name="connsiteY6" fmla="*/ 185737 h 371475"/>
                  <a:gd name="connsiteX7" fmla="*/ 16957 w 1774021"/>
                  <a:gd name="connsiteY7" fmla="*/ 13990 h 371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74021" h="371475">
                    <a:moveTo>
                      <a:pt x="2" y="0"/>
                    </a:moveTo>
                    <a:lnTo>
                      <a:pt x="1588284" y="0"/>
                    </a:lnTo>
                    <a:lnTo>
                      <a:pt x="1774021" y="185738"/>
                    </a:lnTo>
                    <a:lnTo>
                      <a:pt x="1588284" y="371475"/>
                    </a:lnTo>
                    <a:lnTo>
                      <a:pt x="0" y="371475"/>
                    </a:lnTo>
                    <a:lnTo>
                      <a:pt x="16957" y="357485"/>
                    </a:lnTo>
                    <a:cubicBezTo>
                      <a:pt x="60911" y="313531"/>
                      <a:pt x="88097" y="252809"/>
                      <a:pt x="88097" y="185737"/>
                    </a:cubicBezTo>
                    <a:cubicBezTo>
                      <a:pt x="88097" y="118666"/>
                      <a:pt x="60911" y="57944"/>
                      <a:pt x="16957" y="13990"/>
                    </a:cubicBezTo>
                    <a:close/>
                  </a:path>
                </a:pathLst>
              </a:custGeom>
              <a:solidFill>
                <a:srgbClr val="1E2328"/>
              </a:solidFill>
              <a:ln w="28575">
                <a:gradFill flip="none" rotWithShape="1">
                  <a:gsLst>
                    <a:gs pos="0">
                      <a:srgbClr val="0496AB"/>
                    </a:gs>
                    <a:gs pos="100000">
                      <a:srgbClr val="007598"/>
                    </a:gs>
                  </a:gsLst>
                  <a:lin ang="54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89999" anchor="ctr"/>
              <a:lstStyle/>
              <a:p>
                <a:pPr algn="ctr">
                  <a:defRPr/>
                </a:pPr>
                <a:r>
                  <a:rPr lang="en-US" altLang="ko-KR" sz="1300">
                    <a:solidFill>
                      <a:srgbClr val="A3C7C7"/>
                    </a:solidFill>
                    <a:latin typeface="KoPubWorld돋움체 Bold"/>
                    <a:ea typeface="KoPubWorld돋움체 Bold"/>
                    <a:cs typeface="KoPubWorld돋움체 Bold"/>
                  </a:rPr>
                  <a:t>KNN</a:t>
                </a:r>
              </a:p>
            </p:txBody>
          </p:sp>
        </p:grpSp>
      </p:grpSp>
      <p:pic>
        <p:nvPicPr>
          <p:cNvPr id="97" name="그림 9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331881" y="2373751"/>
            <a:ext cx="3528237" cy="2110497"/>
          </a:xfrm>
          <a:prstGeom prst="rect">
            <a:avLst/>
          </a:prstGeom>
        </p:spPr>
      </p:pic>
      <p:sp>
        <p:nvSpPr>
          <p:cNvPr id="98" name="TextBox 68"/>
          <p:cNvSpPr txBox="1"/>
          <p:nvPr/>
        </p:nvSpPr>
        <p:spPr>
          <a:xfrm>
            <a:off x="4418448" y="1466546"/>
            <a:ext cx="3355104" cy="6587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2500" b="0" i="0" u="none" strike="noStrike" kern="1200" cap="none" spc="0" normalizeH="0" baseline="0">
                <a:solidFill>
                  <a:srgbClr val="FFFFFF"/>
                </a:solidFill>
                <a:latin typeface="KoPubWorld돋움체 Bold"/>
                <a:ea typeface="KoPubWorld돋움체 Bold"/>
                <a:cs typeface="KoPubWorld돋움체 Bold"/>
              </a:rPr>
              <a:t>KNN </a:t>
            </a:r>
            <a:r>
              <a:rPr kumimoji="0" lang="ko-KR" altLang="en-US" sz="2500" b="0" i="0" u="none" strike="noStrike" kern="1200" cap="none" spc="0" normalizeH="0" baseline="0">
                <a:solidFill>
                  <a:srgbClr val="FFFFFF"/>
                </a:solidFill>
                <a:latin typeface="KoPubWorld돋움체 Bold"/>
                <a:ea typeface="KoPubWorld돋움체 Bold"/>
                <a:cs typeface="KoPubWorld돋움체 Bold"/>
              </a:rPr>
              <a:t>모델 분석 정확도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75D2566-B7D2-4DCA-A465-3F51B5F8ACD1}"/>
              </a:ext>
            </a:extLst>
          </p:cNvPr>
          <p:cNvSpPr/>
          <p:nvPr/>
        </p:nvSpPr>
        <p:spPr>
          <a:xfrm>
            <a:off x="6119811" y="0"/>
            <a:ext cx="1328209" cy="838200"/>
          </a:xfrm>
          <a:prstGeom prst="rect">
            <a:avLst/>
          </a:prstGeom>
          <a:gradFill flip="none" rotWithShape="1">
            <a:gsLst>
              <a:gs pos="0">
                <a:srgbClr val="E0CFAE">
                  <a:alpha val="30000"/>
                </a:srgbClr>
              </a:gs>
              <a:gs pos="48000">
                <a:srgbClr val="E0CFAE">
                  <a:alpha val="10000"/>
                </a:srgbClr>
              </a:gs>
              <a:gs pos="100000">
                <a:srgbClr val="E0CFAE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BB459F8-6E30-420A-9F73-6DCA58B741FC}"/>
              </a:ext>
            </a:extLst>
          </p:cNvPr>
          <p:cNvSpPr txBox="1"/>
          <p:nvPr/>
        </p:nvSpPr>
        <p:spPr>
          <a:xfrm>
            <a:off x="3070753" y="257175"/>
            <a:ext cx="12858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DCCB9A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주제선정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9602BE-CE75-4878-A79C-7BFC951AED69}"/>
              </a:ext>
            </a:extLst>
          </p:cNvPr>
          <p:cNvSpPr txBox="1"/>
          <p:nvPr/>
        </p:nvSpPr>
        <p:spPr>
          <a:xfrm>
            <a:off x="3070753" y="257175"/>
            <a:ext cx="12858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DCCB9A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주제선정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585DB96-5E43-4591-954C-C1E6924F8EF5}"/>
              </a:ext>
            </a:extLst>
          </p:cNvPr>
          <p:cNvSpPr txBox="1"/>
          <p:nvPr/>
        </p:nvSpPr>
        <p:spPr>
          <a:xfrm>
            <a:off x="6141506" y="254289"/>
            <a:ext cx="12858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dirty="0">
                <a:solidFill>
                  <a:srgbClr val="E8E1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분석 결과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E8E1CF"/>
              </a:solidFill>
              <a:effectLst/>
              <a:uLnTx/>
              <a:uFillTx/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9BDF024-00E3-4958-8B67-3CD7CC7DBDC0}"/>
              </a:ext>
            </a:extLst>
          </p:cNvPr>
          <p:cNvSpPr txBox="1"/>
          <p:nvPr/>
        </p:nvSpPr>
        <p:spPr>
          <a:xfrm>
            <a:off x="4410840" y="254289"/>
            <a:ext cx="17327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DCCB9A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데이터</a:t>
            </a:r>
            <a:r>
              <a:rPr lang="en-US" altLang="ko-KR" sz="2000" b="1" dirty="0">
                <a:solidFill>
                  <a:srgbClr val="DCCB9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kumimoji="0" lang="ko-KR" alt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DCCB9A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전처리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DCCB9A"/>
              </a:solidFill>
              <a:effectLst/>
              <a:uLnTx/>
              <a:uFillTx/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/>
          <p:cNvCxnSpPr/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12700">
            <a:solidFill>
              <a:srgbClr val="2D38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3" name="그림 62"/>
          <p:cNvPicPr>
            <a:picLocks noChangeAspect="1"/>
          </p:cNvPicPr>
          <p:nvPr/>
        </p:nvPicPr>
        <p:blipFill rotWithShape="1">
          <a:blip r:embed="rId3"/>
          <a:srcRect t="43700"/>
          <a:stretch>
            <a:fillRect/>
          </a:stretch>
        </p:blipFill>
        <p:spPr>
          <a:xfrm>
            <a:off x="0" y="3020811"/>
            <a:ext cx="12192000" cy="3860799"/>
          </a:xfrm>
          <a:prstGeom prst="rect">
            <a:avLst/>
          </a:prstGeom>
        </p:spPr>
      </p:pic>
      <p:grpSp>
        <p:nvGrpSpPr>
          <p:cNvPr id="84" name="그룹 83"/>
          <p:cNvGrpSpPr/>
          <p:nvPr/>
        </p:nvGrpSpPr>
        <p:grpSpPr>
          <a:xfrm>
            <a:off x="311289" y="199972"/>
            <a:ext cx="2082661" cy="438248"/>
            <a:chOff x="5010147" y="5981226"/>
            <a:chExt cx="2307565" cy="485575"/>
          </a:xfrm>
        </p:grpSpPr>
        <p:sp>
          <p:nvSpPr>
            <p:cNvPr id="85" name="자유형 84"/>
            <p:cNvSpPr/>
            <p:nvPr/>
          </p:nvSpPr>
          <p:spPr>
            <a:xfrm>
              <a:off x="5010147" y="5981226"/>
              <a:ext cx="2307565" cy="485575"/>
            </a:xfrm>
            <a:custGeom>
              <a:avLst/>
              <a:gdLst>
                <a:gd name="connsiteX0" fmla="*/ 242787 w 2307565"/>
                <a:gd name="connsiteY0" fmla="*/ 0 h 485574"/>
                <a:gd name="connsiteX1" fmla="*/ 247547 w 2307565"/>
                <a:gd name="connsiteY1" fmla="*/ 480 h 485574"/>
                <a:gd name="connsiteX2" fmla="*/ 247547 w 2307565"/>
                <a:gd name="connsiteY2" fmla="*/ 0 h 485574"/>
                <a:gd name="connsiteX3" fmla="*/ 2307565 w 2307565"/>
                <a:gd name="connsiteY3" fmla="*/ 0 h 485574"/>
                <a:gd name="connsiteX4" fmla="*/ 2307565 w 2307565"/>
                <a:gd name="connsiteY4" fmla="*/ 485573 h 485574"/>
                <a:gd name="connsiteX5" fmla="*/ 247547 w 2307565"/>
                <a:gd name="connsiteY5" fmla="*/ 485573 h 485574"/>
                <a:gd name="connsiteX6" fmla="*/ 247547 w 2307565"/>
                <a:gd name="connsiteY6" fmla="*/ 485094 h 485574"/>
                <a:gd name="connsiteX7" fmla="*/ 242787 w 2307565"/>
                <a:gd name="connsiteY7" fmla="*/ 485574 h 485574"/>
                <a:gd name="connsiteX8" fmla="*/ 0 w 2307565"/>
                <a:gd name="connsiteY8" fmla="*/ 242787 h 485574"/>
                <a:gd name="connsiteX9" fmla="*/ 242787 w 2307565"/>
                <a:gd name="connsiteY9" fmla="*/ 0 h 485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07565" h="485574">
                  <a:moveTo>
                    <a:pt x="242787" y="0"/>
                  </a:moveTo>
                  <a:lnTo>
                    <a:pt x="247547" y="480"/>
                  </a:lnTo>
                  <a:lnTo>
                    <a:pt x="247547" y="0"/>
                  </a:lnTo>
                  <a:lnTo>
                    <a:pt x="2307565" y="0"/>
                  </a:lnTo>
                  <a:lnTo>
                    <a:pt x="2307565" y="485573"/>
                  </a:lnTo>
                  <a:lnTo>
                    <a:pt x="247547" y="485573"/>
                  </a:lnTo>
                  <a:lnTo>
                    <a:pt x="247547" y="485094"/>
                  </a:lnTo>
                  <a:lnTo>
                    <a:pt x="242787" y="485574"/>
                  </a:lnTo>
                  <a:cubicBezTo>
                    <a:pt x="108699" y="485574"/>
                    <a:pt x="0" y="376875"/>
                    <a:pt x="0" y="242787"/>
                  </a:cubicBezTo>
                  <a:cubicBezTo>
                    <a:pt x="0" y="108699"/>
                    <a:pt x="108699" y="0"/>
                    <a:pt x="242787" y="0"/>
                  </a:cubicBezTo>
                  <a:close/>
                </a:path>
              </a:pathLst>
            </a:custGeom>
            <a:solidFill>
              <a:srgbClr val="010812">
                <a:alpha val="50200"/>
              </a:srgbClr>
            </a:solidFill>
            <a:ln w="9525">
              <a:solidFill>
                <a:srgbClr val="6C5427"/>
              </a:solidFill>
            </a:ln>
            <a:effectLst>
              <a:outerShdw blurRad="63500" sx="102000" sy="102000" algn="ctr" rotWithShape="0">
                <a:prstClr val="black">
                  <a:alpha val="8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grpSp>
          <p:nvGrpSpPr>
            <p:cNvPr id="86" name="그룹 85"/>
            <p:cNvGrpSpPr/>
            <p:nvPr/>
          </p:nvGrpSpPr>
          <p:grpSpPr>
            <a:xfrm>
              <a:off x="5072061" y="6038268"/>
              <a:ext cx="2145496" cy="371476"/>
              <a:chOff x="5060167" y="6133518"/>
              <a:chExt cx="2145495" cy="371475"/>
            </a:xfrm>
          </p:grpSpPr>
          <p:sp>
            <p:nvSpPr>
              <p:cNvPr id="87" name="타원 86"/>
              <p:cNvSpPr/>
              <p:nvPr/>
            </p:nvSpPr>
            <p:spPr>
              <a:xfrm>
                <a:off x="5060167" y="6133518"/>
                <a:ext cx="371475" cy="371475"/>
              </a:xfrm>
              <a:prstGeom prst="ellipse">
                <a:avLst/>
              </a:prstGeom>
              <a:solidFill>
                <a:srgbClr val="1E2328"/>
              </a:solidFill>
              <a:ln w="28575">
                <a:gradFill flip="none" rotWithShape="1">
                  <a:gsLst>
                    <a:gs pos="23000">
                      <a:srgbClr val="C4A25C"/>
                    </a:gs>
                    <a:gs pos="0">
                      <a:srgbClr val="E0CFAE"/>
                    </a:gs>
                    <a:gs pos="48000">
                      <a:srgbClr val="BC9033"/>
                    </a:gs>
                    <a:gs pos="100000">
                      <a:srgbClr val="6C5427"/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altLang="ko-KR" sz="1500">
                    <a:solidFill>
                      <a:srgbClr val="E0CFAE"/>
                    </a:solidFill>
                    <a:latin typeface="Arial"/>
                    <a:cs typeface="Arial"/>
                  </a:rPr>
                  <a:t>!</a:t>
                </a:r>
                <a:endParaRPr lang="ko-KR" altLang="en-US" sz="1500">
                  <a:solidFill>
                    <a:srgbClr val="E0CFAE"/>
                  </a:solidFill>
                  <a:latin typeface="Arial"/>
                  <a:cs typeface="Arial"/>
                </a:endParaRPr>
              </a:p>
            </p:txBody>
          </p:sp>
          <p:sp>
            <p:nvSpPr>
              <p:cNvPr id="88" name="자유형 87"/>
              <p:cNvSpPr/>
              <p:nvPr/>
            </p:nvSpPr>
            <p:spPr>
              <a:xfrm>
                <a:off x="5431641" y="6133518"/>
                <a:ext cx="1774021" cy="371475"/>
              </a:xfrm>
              <a:custGeom>
                <a:avLst/>
                <a:gdLst>
                  <a:gd name="connsiteX0" fmla="*/ 2 w 1774021"/>
                  <a:gd name="connsiteY0" fmla="*/ 0 h 371475"/>
                  <a:gd name="connsiteX1" fmla="*/ 1588284 w 1774021"/>
                  <a:gd name="connsiteY1" fmla="*/ 0 h 371475"/>
                  <a:gd name="connsiteX2" fmla="*/ 1774021 w 1774021"/>
                  <a:gd name="connsiteY2" fmla="*/ 185738 h 371475"/>
                  <a:gd name="connsiteX3" fmla="*/ 1588284 w 1774021"/>
                  <a:gd name="connsiteY3" fmla="*/ 371475 h 371475"/>
                  <a:gd name="connsiteX4" fmla="*/ 0 w 1774021"/>
                  <a:gd name="connsiteY4" fmla="*/ 371475 h 371475"/>
                  <a:gd name="connsiteX5" fmla="*/ 16957 w 1774021"/>
                  <a:gd name="connsiteY5" fmla="*/ 357485 h 371475"/>
                  <a:gd name="connsiteX6" fmla="*/ 88097 w 1774021"/>
                  <a:gd name="connsiteY6" fmla="*/ 185737 h 371475"/>
                  <a:gd name="connsiteX7" fmla="*/ 16957 w 1774021"/>
                  <a:gd name="connsiteY7" fmla="*/ 13990 h 371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74021" h="371475">
                    <a:moveTo>
                      <a:pt x="2" y="0"/>
                    </a:moveTo>
                    <a:lnTo>
                      <a:pt x="1588284" y="0"/>
                    </a:lnTo>
                    <a:lnTo>
                      <a:pt x="1774021" y="185738"/>
                    </a:lnTo>
                    <a:lnTo>
                      <a:pt x="1588284" y="371475"/>
                    </a:lnTo>
                    <a:lnTo>
                      <a:pt x="0" y="371475"/>
                    </a:lnTo>
                    <a:lnTo>
                      <a:pt x="16957" y="357485"/>
                    </a:lnTo>
                    <a:cubicBezTo>
                      <a:pt x="60911" y="313531"/>
                      <a:pt x="88097" y="252809"/>
                      <a:pt x="88097" y="185737"/>
                    </a:cubicBezTo>
                    <a:cubicBezTo>
                      <a:pt x="88097" y="118666"/>
                      <a:pt x="60911" y="57944"/>
                      <a:pt x="16957" y="13990"/>
                    </a:cubicBezTo>
                    <a:close/>
                  </a:path>
                </a:pathLst>
              </a:custGeom>
              <a:solidFill>
                <a:srgbClr val="1E2328"/>
              </a:solidFill>
              <a:ln w="28575">
                <a:gradFill flip="none" rotWithShape="1">
                  <a:gsLst>
                    <a:gs pos="0">
                      <a:srgbClr val="0496AB"/>
                    </a:gs>
                    <a:gs pos="100000">
                      <a:srgbClr val="007598"/>
                    </a:gs>
                  </a:gsLst>
                  <a:lin ang="54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89999" anchor="ctr"/>
              <a:lstStyle/>
              <a:p>
                <a:pPr algn="ctr">
                  <a:defRPr/>
                </a:pPr>
                <a:r>
                  <a:rPr lang="en-US" altLang="ko-KR" sz="1300">
                    <a:solidFill>
                      <a:srgbClr val="A3C7C7"/>
                    </a:solidFill>
                    <a:latin typeface="KoPubWorld돋움체 Bold"/>
                    <a:ea typeface="KoPubWorld돋움체 Bold"/>
                    <a:cs typeface="KoPubWorld돋움체 Bold"/>
                  </a:rPr>
                  <a:t>Boosting</a:t>
                </a:r>
              </a:p>
            </p:txBody>
          </p:sp>
        </p:grpSp>
      </p:grpSp>
      <p:sp>
        <p:nvSpPr>
          <p:cNvPr id="99" name="TextBox 68"/>
          <p:cNvSpPr txBox="1"/>
          <p:nvPr/>
        </p:nvSpPr>
        <p:spPr>
          <a:xfrm>
            <a:off x="903963" y="1140317"/>
            <a:ext cx="9585735" cy="50776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57000" indent="-35700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kumimoji="0" lang="en-US" altLang="ko-KR" sz="2300" b="0" i="0" u="none" strike="noStrike" kern="1200" cap="none" spc="0" normalizeH="0" baseline="0">
                <a:solidFill>
                  <a:srgbClr val="FFFFFF"/>
                </a:solidFill>
                <a:latin typeface="KoPubWorld돋움체 Bold"/>
                <a:ea typeface="KoPubWorld돋움체 Bold"/>
                <a:cs typeface="KoPubWorld돋움체 Bold"/>
              </a:rPr>
              <a:t>Gradient Boosting</a:t>
            </a:r>
          </a:p>
          <a:p>
            <a:pPr marL="814200" lvl="1" indent="-35700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kumimoji="0" lang="en-US" altLang="ko-KR" b="0" i="0" u="none" strike="noStrike" kern="1200" cap="none" spc="0" normalizeH="0" baseline="0">
                <a:solidFill>
                  <a:srgbClr val="FFFFFF"/>
                </a:solidFill>
                <a:latin typeface="KoPubWorld돋움체 Bold"/>
                <a:ea typeface="KoPubWorld돋움체 Bold"/>
                <a:cs typeface="KoPubWorld돋움체 Bold"/>
              </a:rPr>
              <a:t>from sklearn.ensemble import GradientBoostingClassifier</a:t>
            </a:r>
            <a:endParaRPr kumimoji="0" lang="en-US" altLang="ko-KR" sz="2300" b="0" i="0" u="none" strike="noStrike" kern="1200" cap="none" spc="0" normalizeH="0" baseline="0">
              <a:solidFill>
                <a:srgbClr val="FFFFFF"/>
              </a:solidFill>
              <a:latin typeface="KoPubWorld돋움체 Bold"/>
              <a:ea typeface="KoPubWorld돋움체 Bold"/>
              <a:cs typeface="KoPubWorld돋움체 Bold"/>
            </a:endParaRPr>
          </a:p>
          <a:p>
            <a:pPr marL="357000" indent="-35700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kumimoji="0" lang="en-US" altLang="ko-KR" sz="2300" b="0" i="0" u="none" strike="noStrike" kern="1200" cap="none" spc="0" normalizeH="0" baseline="0">
                <a:solidFill>
                  <a:srgbClr val="FFFFFF"/>
                </a:solidFill>
                <a:latin typeface="KoPubWorld돋움체 Bold"/>
                <a:ea typeface="KoPubWorld돋움체 Bold"/>
                <a:cs typeface="KoPubWorld돋움체 Bold"/>
              </a:rPr>
              <a:t>XGBoost</a:t>
            </a:r>
          </a:p>
          <a:p>
            <a:pPr marL="814200" lvl="1" indent="-35700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kumimoji="0" lang="en-US" altLang="ko-KR" b="0" i="0" u="none" strike="noStrike" kern="1200" cap="none" spc="0" normalizeH="0" baseline="0">
                <a:solidFill>
                  <a:srgbClr val="FFFFFF"/>
                </a:solidFill>
                <a:latin typeface="KoPubWorld돋움체 Bold"/>
                <a:ea typeface="KoPubWorld돋움체 Bold"/>
                <a:cs typeface="KoPubWorld돋움체 Bold"/>
              </a:rPr>
              <a:t>pip install xgboost</a:t>
            </a:r>
            <a:endParaRPr kumimoji="0" lang="en-US" altLang="ko-KR" sz="2300" b="0" i="0" u="none" strike="noStrike" kern="1200" cap="none" spc="0" normalizeH="0" baseline="0">
              <a:solidFill>
                <a:srgbClr val="FFFFFF"/>
              </a:solidFill>
              <a:latin typeface="KoPubWorld돋움체 Bold"/>
              <a:ea typeface="KoPubWorld돋움체 Bold"/>
              <a:cs typeface="KoPubWorld돋움체 Bold"/>
            </a:endParaRPr>
          </a:p>
          <a:p>
            <a:pPr marL="814200" lvl="1" indent="-35700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kumimoji="0" lang="en-US" altLang="ko-KR" sz="1800" b="0" i="0" u="none" strike="noStrike" kern="1200" cap="none" spc="0" normalizeH="0" baseline="0">
                <a:solidFill>
                  <a:srgbClr val="FFFFFF"/>
                </a:solidFill>
                <a:latin typeface="KoPubWorld돋움체 Bold"/>
                <a:ea typeface="KoPubWorld돋움체 Bold"/>
                <a:cs typeface="KoPubWorld돋움체 Bold"/>
              </a:rPr>
              <a:t>from xgboost import XGBClassifier </a:t>
            </a:r>
          </a:p>
          <a:p>
            <a:pPr marL="357000" lvl="0" indent="-35700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kumimoji="0" lang="en-US" altLang="ko-KR" sz="2300" b="0" i="0" u="none" strike="noStrike" kern="1200" cap="none" spc="0" normalizeH="0" baseline="0">
                <a:solidFill>
                  <a:srgbClr val="FFFFFF"/>
                </a:solidFill>
                <a:latin typeface="KoPubWorld돋움체 Bold"/>
                <a:ea typeface="KoPubWorld돋움체 Bold"/>
                <a:cs typeface="KoPubWorld돋움체 Bold"/>
              </a:rPr>
              <a:t>LightGBM</a:t>
            </a:r>
          </a:p>
          <a:p>
            <a:pPr marL="814200" lvl="1" indent="-35700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kumimoji="0" lang="en-US" altLang="ko-KR" sz="1800" b="0" i="0" u="none" strike="noStrike" kern="1200" cap="none" spc="0" normalizeH="0" baseline="0">
                <a:solidFill>
                  <a:srgbClr val="FFFFFF"/>
                </a:solidFill>
                <a:latin typeface="KoPubWorld돋움체 Bold"/>
                <a:ea typeface="KoPubWorld돋움체 Bold"/>
                <a:cs typeface="KoPubWorld돋움체 Bold"/>
              </a:rPr>
              <a:t>pip install lightgbm</a:t>
            </a:r>
          </a:p>
          <a:p>
            <a:pPr marL="814200" lvl="1" indent="-35700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kumimoji="0" lang="en-US" altLang="ko-KR" sz="1800" b="0" i="0" u="none" strike="noStrike" kern="1200" cap="none" spc="0" normalizeH="0" baseline="0">
                <a:solidFill>
                  <a:srgbClr val="FFFFFF"/>
                </a:solidFill>
                <a:latin typeface="KoPubWorld돋움체 Bold"/>
                <a:ea typeface="KoPubWorld돋움체 Bold"/>
                <a:cs typeface="KoPubWorld돋움체 Bold"/>
              </a:rPr>
              <a:t>from lightgbm import LGBMClassifier</a:t>
            </a:r>
          </a:p>
          <a:p>
            <a:pPr marL="357000" lvl="0" indent="-35700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kumimoji="0" lang="en-US" altLang="ko-KR" sz="2300" b="0" i="0" u="none" strike="noStrike" kern="1200" cap="none" spc="0" normalizeH="0" baseline="0">
                <a:solidFill>
                  <a:srgbClr val="FFFFFF"/>
                </a:solidFill>
                <a:latin typeface="KoPubWorld돋움체 Bold"/>
                <a:ea typeface="KoPubWorld돋움체 Bold"/>
                <a:cs typeface="KoPubWorld돋움체 Bold"/>
              </a:rPr>
              <a:t>CatBoost</a:t>
            </a:r>
          </a:p>
          <a:p>
            <a:pPr marL="814200" lvl="1" indent="-35700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kumimoji="0" lang="en-US" altLang="ko-KR" sz="1800" b="0" i="0" u="none" strike="noStrike" kern="1200" cap="none" spc="0" normalizeH="0" baseline="0">
                <a:solidFill>
                  <a:srgbClr val="FFFFFF"/>
                </a:solidFill>
                <a:latin typeface="KoPubWorld돋움체 Bold"/>
                <a:ea typeface="KoPubWorld돋움체 Bold"/>
                <a:cs typeface="KoPubWorld돋움체 Bold"/>
              </a:rPr>
              <a:t>pip install catboost</a:t>
            </a:r>
          </a:p>
          <a:p>
            <a:pPr marL="814200" lvl="1" indent="-35700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kumimoji="0" lang="en-US" altLang="ko-KR" sz="1800" b="0" i="0" u="none" strike="noStrike" kern="1200" cap="none" spc="0" normalizeH="0" baseline="0">
                <a:solidFill>
                  <a:srgbClr val="FFFFFF"/>
                </a:solidFill>
                <a:latin typeface="KoPubWorld돋움체 Bold"/>
                <a:ea typeface="KoPubWorld돋움체 Bold"/>
                <a:cs typeface="KoPubWorld돋움체 Bold"/>
              </a:rPr>
              <a:t>from catboost import CatBoostClassi</a:t>
            </a:r>
            <a:r>
              <a:rPr kumimoji="0" lang="en-US" altLang="ko-KR" b="0" i="0" u="none" strike="noStrike" kern="1200" cap="none" spc="0" normalizeH="0" baseline="0">
                <a:solidFill>
                  <a:srgbClr val="FFFFFF"/>
                </a:solidFill>
                <a:latin typeface="KoPubWorld돋움체 Bold"/>
                <a:ea typeface="KoPubWorld돋움체 Bold"/>
                <a:cs typeface="KoPubWorld돋움체 Bold"/>
              </a:rPr>
              <a:t>fier</a:t>
            </a:r>
            <a:endParaRPr kumimoji="0" lang="en-US" altLang="ko-KR" sz="2500" b="0" i="0" u="none" strike="noStrike" kern="1200" cap="none" spc="0" normalizeH="0" baseline="0">
              <a:solidFill>
                <a:srgbClr val="FFFFFF"/>
              </a:solidFill>
              <a:latin typeface="KoPubWorld돋움체 Bold"/>
              <a:ea typeface="KoPubWorld돋움체 Bold"/>
              <a:cs typeface="KoPubWorld돋움체 Bold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17E5622-FFE5-4A3B-BEA3-110015D005BC}"/>
              </a:ext>
            </a:extLst>
          </p:cNvPr>
          <p:cNvSpPr/>
          <p:nvPr/>
        </p:nvSpPr>
        <p:spPr>
          <a:xfrm>
            <a:off x="6119811" y="0"/>
            <a:ext cx="1328209" cy="838200"/>
          </a:xfrm>
          <a:prstGeom prst="rect">
            <a:avLst/>
          </a:prstGeom>
          <a:gradFill flip="none" rotWithShape="1">
            <a:gsLst>
              <a:gs pos="0">
                <a:srgbClr val="E0CFAE">
                  <a:alpha val="30000"/>
                </a:srgbClr>
              </a:gs>
              <a:gs pos="48000">
                <a:srgbClr val="E0CFAE">
                  <a:alpha val="10000"/>
                </a:srgbClr>
              </a:gs>
              <a:gs pos="100000">
                <a:srgbClr val="E0CFAE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FD159EF-7440-4AFC-A5AC-DD6EEBC2FDF1}"/>
              </a:ext>
            </a:extLst>
          </p:cNvPr>
          <p:cNvSpPr txBox="1"/>
          <p:nvPr/>
        </p:nvSpPr>
        <p:spPr>
          <a:xfrm>
            <a:off x="3070753" y="257175"/>
            <a:ext cx="12858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DCCB9A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주제선정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3A6B884-F1EB-4A0A-897B-420648F1573C}"/>
              </a:ext>
            </a:extLst>
          </p:cNvPr>
          <p:cNvSpPr txBox="1"/>
          <p:nvPr/>
        </p:nvSpPr>
        <p:spPr>
          <a:xfrm>
            <a:off x="3070753" y="257175"/>
            <a:ext cx="12858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DCCB9A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주제선정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E7702EF-DB3E-4657-AAC1-5210B671C600}"/>
              </a:ext>
            </a:extLst>
          </p:cNvPr>
          <p:cNvSpPr txBox="1"/>
          <p:nvPr/>
        </p:nvSpPr>
        <p:spPr>
          <a:xfrm>
            <a:off x="6141506" y="254289"/>
            <a:ext cx="12858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dirty="0">
                <a:solidFill>
                  <a:srgbClr val="E8E1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분석 결과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E8E1CF"/>
              </a:solidFill>
              <a:effectLst/>
              <a:uLnTx/>
              <a:uFillTx/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9F51E1-9C71-4692-9E76-6F45D59C4FA3}"/>
              </a:ext>
            </a:extLst>
          </p:cNvPr>
          <p:cNvSpPr txBox="1"/>
          <p:nvPr/>
        </p:nvSpPr>
        <p:spPr>
          <a:xfrm>
            <a:off x="4410840" y="254289"/>
            <a:ext cx="17327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DCCB9A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데이터</a:t>
            </a:r>
            <a:r>
              <a:rPr lang="en-US" altLang="ko-KR" sz="2000" b="1" dirty="0">
                <a:solidFill>
                  <a:srgbClr val="DCCB9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kumimoji="0" lang="ko-KR" alt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DCCB9A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전처리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DCCB9A"/>
              </a:solidFill>
              <a:effectLst/>
              <a:uLnTx/>
              <a:uFillTx/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/>
          <p:cNvCxnSpPr/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12700">
            <a:solidFill>
              <a:srgbClr val="2D38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3" name="그림 62"/>
          <p:cNvPicPr>
            <a:picLocks noChangeAspect="1"/>
          </p:cNvPicPr>
          <p:nvPr/>
        </p:nvPicPr>
        <p:blipFill rotWithShape="1">
          <a:blip r:embed="rId3"/>
          <a:srcRect t="43700"/>
          <a:stretch>
            <a:fillRect/>
          </a:stretch>
        </p:blipFill>
        <p:spPr>
          <a:xfrm>
            <a:off x="0" y="3020811"/>
            <a:ext cx="12192000" cy="3860799"/>
          </a:xfrm>
          <a:prstGeom prst="rect">
            <a:avLst/>
          </a:prstGeom>
        </p:spPr>
      </p:pic>
      <p:grpSp>
        <p:nvGrpSpPr>
          <p:cNvPr id="84" name="그룹 83"/>
          <p:cNvGrpSpPr/>
          <p:nvPr/>
        </p:nvGrpSpPr>
        <p:grpSpPr>
          <a:xfrm>
            <a:off x="311289" y="199972"/>
            <a:ext cx="2082661" cy="438248"/>
            <a:chOff x="5010147" y="5981226"/>
            <a:chExt cx="2307565" cy="485575"/>
          </a:xfrm>
        </p:grpSpPr>
        <p:sp>
          <p:nvSpPr>
            <p:cNvPr id="85" name="자유형 84"/>
            <p:cNvSpPr/>
            <p:nvPr/>
          </p:nvSpPr>
          <p:spPr>
            <a:xfrm>
              <a:off x="5010147" y="5981226"/>
              <a:ext cx="2307565" cy="485575"/>
            </a:xfrm>
            <a:custGeom>
              <a:avLst/>
              <a:gdLst>
                <a:gd name="connsiteX0" fmla="*/ 242787 w 2307565"/>
                <a:gd name="connsiteY0" fmla="*/ 0 h 485574"/>
                <a:gd name="connsiteX1" fmla="*/ 247547 w 2307565"/>
                <a:gd name="connsiteY1" fmla="*/ 480 h 485574"/>
                <a:gd name="connsiteX2" fmla="*/ 247547 w 2307565"/>
                <a:gd name="connsiteY2" fmla="*/ 0 h 485574"/>
                <a:gd name="connsiteX3" fmla="*/ 2307565 w 2307565"/>
                <a:gd name="connsiteY3" fmla="*/ 0 h 485574"/>
                <a:gd name="connsiteX4" fmla="*/ 2307565 w 2307565"/>
                <a:gd name="connsiteY4" fmla="*/ 485573 h 485574"/>
                <a:gd name="connsiteX5" fmla="*/ 247547 w 2307565"/>
                <a:gd name="connsiteY5" fmla="*/ 485573 h 485574"/>
                <a:gd name="connsiteX6" fmla="*/ 247547 w 2307565"/>
                <a:gd name="connsiteY6" fmla="*/ 485094 h 485574"/>
                <a:gd name="connsiteX7" fmla="*/ 242787 w 2307565"/>
                <a:gd name="connsiteY7" fmla="*/ 485574 h 485574"/>
                <a:gd name="connsiteX8" fmla="*/ 0 w 2307565"/>
                <a:gd name="connsiteY8" fmla="*/ 242787 h 485574"/>
                <a:gd name="connsiteX9" fmla="*/ 242787 w 2307565"/>
                <a:gd name="connsiteY9" fmla="*/ 0 h 485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07565" h="485574">
                  <a:moveTo>
                    <a:pt x="242787" y="0"/>
                  </a:moveTo>
                  <a:lnTo>
                    <a:pt x="247547" y="480"/>
                  </a:lnTo>
                  <a:lnTo>
                    <a:pt x="247547" y="0"/>
                  </a:lnTo>
                  <a:lnTo>
                    <a:pt x="2307565" y="0"/>
                  </a:lnTo>
                  <a:lnTo>
                    <a:pt x="2307565" y="485573"/>
                  </a:lnTo>
                  <a:lnTo>
                    <a:pt x="247547" y="485573"/>
                  </a:lnTo>
                  <a:lnTo>
                    <a:pt x="247547" y="485094"/>
                  </a:lnTo>
                  <a:lnTo>
                    <a:pt x="242787" y="485574"/>
                  </a:lnTo>
                  <a:cubicBezTo>
                    <a:pt x="108699" y="485574"/>
                    <a:pt x="0" y="376875"/>
                    <a:pt x="0" y="242787"/>
                  </a:cubicBezTo>
                  <a:cubicBezTo>
                    <a:pt x="0" y="108699"/>
                    <a:pt x="108699" y="0"/>
                    <a:pt x="242787" y="0"/>
                  </a:cubicBezTo>
                  <a:close/>
                </a:path>
              </a:pathLst>
            </a:custGeom>
            <a:solidFill>
              <a:srgbClr val="010812">
                <a:alpha val="50200"/>
              </a:srgbClr>
            </a:solidFill>
            <a:ln w="9525">
              <a:solidFill>
                <a:srgbClr val="6C5427"/>
              </a:solidFill>
            </a:ln>
            <a:effectLst>
              <a:outerShdw blurRad="63500" sx="102000" sy="102000" algn="ctr" rotWithShape="0">
                <a:prstClr val="black">
                  <a:alpha val="8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grpSp>
          <p:nvGrpSpPr>
            <p:cNvPr id="86" name="그룹 85"/>
            <p:cNvGrpSpPr/>
            <p:nvPr/>
          </p:nvGrpSpPr>
          <p:grpSpPr>
            <a:xfrm>
              <a:off x="5072061" y="6038268"/>
              <a:ext cx="2145496" cy="371476"/>
              <a:chOff x="5060167" y="6133518"/>
              <a:chExt cx="2145495" cy="371475"/>
            </a:xfrm>
          </p:grpSpPr>
          <p:sp>
            <p:nvSpPr>
              <p:cNvPr id="87" name="타원 86"/>
              <p:cNvSpPr/>
              <p:nvPr/>
            </p:nvSpPr>
            <p:spPr>
              <a:xfrm>
                <a:off x="5060167" y="6133518"/>
                <a:ext cx="371475" cy="371475"/>
              </a:xfrm>
              <a:prstGeom prst="ellipse">
                <a:avLst/>
              </a:prstGeom>
              <a:solidFill>
                <a:srgbClr val="1E2328"/>
              </a:solidFill>
              <a:ln w="28575">
                <a:gradFill flip="none" rotWithShape="1">
                  <a:gsLst>
                    <a:gs pos="23000">
                      <a:srgbClr val="C4A25C"/>
                    </a:gs>
                    <a:gs pos="0">
                      <a:srgbClr val="E0CFAE"/>
                    </a:gs>
                    <a:gs pos="48000">
                      <a:srgbClr val="BC9033"/>
                    </a:gs>
                    <a:gs pos="100000">
                      <a:srgbClr val="6C5427"/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altLang="ko-KR" sz="1500">
                    <a:solidFill>
                      <a:srgbClr val="E0CFAE"/>
                    </a:solidFill>
                    <a:latin typeface="Arial"/>
                    <a:cs typeface="Arial"/>
                  </a:rPr>
                  <a:t>!</a:t>
                </a:r>
                <a:endParaRPr lang="ko-KR" altLang="en-US" sz="1500">
                  <a:solidFill>
                    <a:srgbClr val="E0CFAE"/>
                  </a:solidFill>
                  <a:latin typeface="Arial"/>
                  <a:cs typeface="Arial"/>
                </a:endParaRPr>
              </a:p>
            </p:txBody>
          </p:sp>
          <p:sp>
            <p:nvSpPr>
              <p:cNvPr id="88" name="자유형 87"/>
              <p:cNvSpPr/>
              <p:nvPr/>
            </p:nvSpPr>
            <p:spPr>
              <a:xfrm>
                <a:off x="5431641" y="6133518"/>
                <a:ext cx="1774021" cy="371475"/>
              </a:xfrm>
              <a:custGeom>
                <a:avLst/>
                <a:gdLst>
                  <a:gd name="connsiteX0" fmla="*/ 2 w 1774021"/>
                  <a:gd name="connsiteY0" fmla="*/ 0 h 371475"/>
                  <a:gd name="connsiteX1" fmla="*/ 1588284 w 1774021"/>
                  <a:gd name="connsiteY1" fmla="*/ 0 h 371475"/>
                  <a:gd name="connsiteX2" fmla="*/ 1774021 w 1774021"/>
                  <a:gd name="connsiteY2" fmla="*/ 185738 h 371475"/>
                  <a:gd name="connsiteX3" fmla="*/ 1588284 w 1774021"/>
                  <a:gd name="connsiteY3" fmla="*/ 371475 h 371475"/>
                  <a:gd name="connsiteX4" fmla="*/ 0 w 1774021"/>
                  <a:gd name="connsiteY4" fmla="*/ 371475 h 371475"/>
                  <a:gd name="connsiteX5" fmla="*/ 16957 w 1774021"/>
                  <a:gd name="connsiteY5" fmla="*/ 357485 h 371475"/>
                  <a:gd name="connsiteX6" fmla="*/ 88097 w 1774021"/>
                  <a:gd name="connsiteY6" fmla="*/ 185737 h 371475"/>
                  <a:gd name="connsiteX7" fmla="*/ 16957 w 1774021"/>
                  <a:gd name="connsiteY7" fmla="*/ 13990 h 371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74021" h="371475">
                    <a:moveTo>
                      <a:pt x="2" y="0"/>
                    </a:moveTo>
                    <a:lnTo>
                      <a:pt x="1588284" y="0"/>
                    </a:lnTo>
                    <a:lnTo>
                      <a:pt x="1774021" y="185738"/>
                    </a:lnTo>
                    <a:lnTo>
                      <a:pt x="1588284" y="371475"/>
                    </a:lnTo>
                    <a:lnTo>
                      <a:pt x="0" y="371475"/>
                    </a:lnTo>
                    <a:lnTo>
                      <a:pt x="16957" y="357485"/>
                    </a:lnTo>
                    <a:cubicBezTo>
                      <a:pt x="60911" y="313531"/>
                      <a:pt x="88097" y="252809"/>
                      <a:pt x="88097" y="185737"/>
                    </a:cubicBezTo>
                    <a:cubicBezTo>
                      <a:pt x="88097" y="118666"/>
                      <a:pt x="60911" y="57944"/>
                      <a:pt x="16957" y="13990"/>
                    </a:cubicBezTo>
                    <a:close/>
                  </a:path>
                </a:pathLst>
              </a:custGeom>
              <a:solidFill>
                <a:srgbClr val="1E2328"/>
              </a:solidFill>
              <a:ln w="28575">
                <a:gradFill flip="none" rotWithShape="1">
                  <a:gsLst>
                    <a:gs pos="0">
                      <a:srgbClr val="0496AB"/>
                    </a:gs>
                    <a:gs pos="100000">
                      <a:srgbClr val="007598"/>
                    </a:gs>
                  </a:gsLst>
                  <a:lin ang="54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89999" anchor="ctr"/>
              <a:lstStyle/>
              <a:p>
                <a:pPr algn="ctr">
                  <a:defRPr/>
                </a:pPr>
                <a:r>
                  <a:rPr lang="ko-KR" altLang="en-US" sz="1300">
                    <a:solidFill>
                      <a:srgbClr val="A3C7C7"/>
                    </a:solidFill>
                    <a:latin typeface="KoPubWorld돋움체 Bold"/>
                    <a:ea typeface="KoPubWorld돋움체 Bold"/>
                    <a:cs typeface="KoPubWorld돋움체 Bold"/>
                  </a:rPr>
                  <a:t>정확도</a:t>
                </a:r>
              </a:p>
            </p:txBody>
          </p:sp>
        </p:grpSp>
      </p:grpSp>
      <p:sp>
        <p:nvSpPr>
          <p:cNvPr id="103" name="TextBox 68"/>
          <p:cNvSpPr txBox="1"/>
          <p:nvPr/>
        </p:nvSpPr>
        <p:spPr>
          <a:xfrm>
            <a:off x="4716258" y="1158193"/>
            <a:ext cx="2759484" cy="6602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2500" b="0" i="0" u="none" strike="noStrike" kern="1200" cap="none" spc="0" normalizeH="0" baseline="0">
                <a:solidFill>
                  <a:srgbClr val="FFFFFF"/>
                </a:solidFill>
                <a:latin typeface="KoPubWorld돋움체 Bold"/>
                <a:ea typeface="KoPubWorld돋움체 Bold"/>
                <a:cs typeface="KoPubWorld돋움체 Bold"/>
              </a:rPr>
              <a:t>Gradient Boosting</a:t>
            </a:r>
            <a:endParaRPr kumimoji="0" lang="ko-KR" altLang="en-US" sz="2500" b="0" i="0" u="none" strike="noStrike" kern="1200" cap="none" spc="0" normalizeH="0" baseline="0">
              <a:solidFill>
                <a:srgbClr val="FFFFFF"/>
              </a:solidFill>
              <a:latin typeface="KoPubWorld돋움체 Bold"/>
              <a:ea typeface="KoPubWorld돋움체 Bold"/>
              <a:cs typeface="KoPubWorld돋움체 Bold"/>
            </a:endParaRPr>
          </a:p>
        </p:txBody>
      </p:sp>
      <p:pic>
        <p:nvPicPr>
          <p:cNvPr id="120" name="그림 119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895096" y="1911494"/>
            <a:ext cx="2401808" cy="1517505"/>
          </a:xfrm>
          <a:prstGeom prst="rect">
            <a:avLst/>
          </a:prstGeom>
        </p:spPr>
      </p:pic>
      <p:pic>
        <p:nvPicPr>
          <p:cNvPr id="122" name="그림 121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463797" y="1919915"/>
            <a:ext cx="2522820" cy="1509084"/>
          </a:xfrm>
          <a:prstGeom prst="rect">
            <a:avLst/>
          </a:prstGeom>
        </p:spPr>
      </p:pic>
      <p:sp>
        <p:nvSpPr>
          <p:cNvPr id="123" name="TextBox 68"/>
          <p:cNvSpPr txBox="1"/>
          <p:nvPr/>
        </p:nvSpPr>
        <p:spPr>
          <a:xfrm>
            <a:off x="2217113" y="1127879"/>
            <a:ext cx="864442" cy="660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2500" b="0" i="0" u="none" strike="noStrike" kern="1200" cap="none" spc="0" normalizeH="0" baseline="0">
                <a:solidFill>
                  <a:srgbClr val="FFFFFF"/>
                </a:solidFill>
                <a:latin typeface="KoPubWorld돋움체 Bold"/>
                <a:ea typeface="KoPubWorld돋움체 Bold"/>
                <a:cs typeface="KoPubWorld돋움체 Bold"/>
              </a:rPr>
              <a:t>KNN</a:t>
            </a:r>
          </a:p>
        </p:txBody>
      </p:sp>
      <p:pic>
        <p:nvPicPr>
          <p:cNvPr id="124" name="그림 123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8322733" y="1850346"/>
            <a:ext cx="2468035" cy="1578653"/>
          </a:xfrm>
          <a:prstGeom prst="rect">
            <a:avLst/>
          </a:prstGeom>
        </p:spPr>
      </p:pic>
      <p:sp>
        <p:nvSpPr>
          <p:cNvPr id="125" name="TextBox 68"/>
          <p:cNvSpPr txBox="1"/>
          <p:nvPr/>
        </p:nvSpPr>
        <p:spPr>
          <a:xfrm>
            <a:off x="8826825" y="1130675"/>
            <a:ext cx="1468317" cy="6602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2500" b="0" i="0" u="none" strike="noStrike" kern="1200" cap="none" spc="0" normalizeH="0" baseline="0">
                <a:solidFill>
                  <a:srgbClr val="FFFFFF"/>
                </a:solidFill>
                <a:latin typeface="KoPubWorld돋움체 Bold"/>
                <a:ea typeface="KoPubWorld돋움체 Bold"/>
                <a:cs typeface="KoPubWorld돋움체 Bold"/>
              </a:rPr>
              <a:t>XGBoost</a:t>
            </a:r>
          </a:p>
        </p:txBody>
      </p:sp>
      <p:pic>
        <p:nvPicPr>
          <p:cNvPr id="126" name="그림 125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2943224" y="4286249"/>
            <a:ext cx="2686050" cy="1765478"/>
          </a:xfrm>
          <a:prstGeom prst="rect">
            <a:avLst/>
          </a:prstGeom>
        </p:spPr>
      </p:pic>
      <p:sp>
        <p:nvSpPr>
          <p:cNvPr id="127" name="TextBox 68"/>
          <p:cNvSpPr txBox="1"/>
          <p:nvPr/>
        </p:nvSpPr>
        <p:spPr>
          <a:xfrm>
            <a:off x="3681846" y="3598333"/>
            <a:ext cx="1573526" cy="6627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2500" b="0" i="0" u="none" strike="noStrike" kern="1200" cap="none" spc="0" normalizeH="0" baseline="0">
                <a:solidFill>
                  <a:srgbClr val="FFFFFF"/>
                </a:solidFill>
                <a:latin typeface="KoPubWorld돋움체 Bold"/>
                <a:ea typeface="KoPubWorld돋움체 Bold"/>
                <a:cs typeface="KoPubWorld돋움체 Bold"/>
              </a:rPr>
              <a:t>CatBoost</a:t>
            </a:r>
          </a:p>
        </p:txBody>
      </p:sp>
      <p:pic>
        <p:nvPicPr>
          <p:cNvPr id="128" name="그림 127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6985000" y="4310592"/>
            <a:ext cx="2692583" cy="1782233"/>
          </a:xfrm>
          <a:prstGeom prst="rect">
            <a:avLst/>
          </a:prstGeom>
        </p:spPr>
      </p:pic>
      <p:sp>
        <p:nvSpPr>
          <p:cNvPr id="129" name="TextBox 68"/>
          <p:cNvSpPr txBox="1"/>
          <p:nvPr/>
        </p:nvSpPr>
        <p:spPr>
          <a:xfrm>
            <a:off x="7675992" y="3623731"/>
            <a:ext cx="1764030" cy="6606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2500" b="0" i="0" u="none" strike="noStrike" kern="1200" cap="none" spc="0" normalizeH="0" baseline="0">
                <a:solidFill>
                  <a:srgbClr val="FFFFFF"/>
                </a:solidFill>
                <a:latin typeface="KoPubWorld돋움체 Bold"/>
                <a:ea typeface="KoPubWorld돋움체 Bold"/>
                <a:cs typeface="KoPubWorld돋움체 Bold"/>
              </a:rPr>
              <a:t>LightGBM</a:t>
            </a:r>
          </a:p>
        </p:txBody>
      </p:sp>
      <p:pic>
        <p:nvPicPr>
          <p:cNvPr id="130" name="그림 129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2878666" y="3566583"/>
            <a:ext cx="903299" cy="675216"/>
          </a:xfrm>
          <a:prstGeom prst="rect">
            <a:avLst/>
          </a:prstGeom>
        </p:spPr>
      </p:pic>
      <p:pic>
        <p:nvPicPr>
          <p:cNvPr id="132" name="그림 131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6862233" y="3623733"/>
            <a:ext cx="903299" cy="675216"/>
          </a:xfrm>
          <a:prstGeom prst="rect">
            <a:avLst/>
          </a:prstGeom>
        </p:spPr>
      </p:pic>
      <p:cxnSp>
        <p:nvCxnSpPr>
          <p:cNvPr id="133" name="직선 화살표 연결선 132"/>
          <p:cNvCxnSpPr/>
          <p:nvPr/>
        </p:nvCxnSpPr>
        <p:spPr>
          <a:xfrm rot="5400000">
            <a:off x="3619501" y="2688164"/>
            <a:ext cx="1227667" cy="3"/>
          </a:xfrm>
          <a:prstGeom prst="straightConnector1">
            <a:avLst/>
          </a:prstGeom>
          <a:ln w="25400">
            <a:solidFill>
              <a:schemeClr val="l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직선 화살표 연결선 133"/>
          <p:cNvCxnSpPr/>
          <p:nvPr/>
        </p:nvCxnSpPr>
        <p:spPr>
          <a:xfrm rot="5400000">
            <a:off x="6946901" y="2681815"/>
            <a:ext cx="1227667" cy="3"/>
          </a:xfrm>
          <a:prstGeom prst="straightConnector1">
            <a:avLst/>
          </a:prstGeom>
          <a:noFill/>
          <a:ln w="25400" cap="flat" cmpd="sng" algn="ctr">
            <a:solidFill>
              <a:srgbClr val="FFFFFF">
                <a:alpha val="100000"/>
              </a:srgbClr>
            </a:solidFill>
            <a:prstDash val="solid"/>
            <a:miter/>
            <a:tailEnd type="arrow"/>
          </a:ln>
        </p:spPr>
      </p:cxnSp>
      <p:cxnSp>
        <p:nvCxnSpPr>
          <p:cNvPr id="135" name="직선 화살표 연결선 134"/>
          <p:cNvCxnSpPr/>
          <p:nvPr/>
        </p:nvCxnSpPr>
        <p:spPr>
          <a:xfrm rot="5400000">
            <a:off x="10418234" y="2681815"/>
            <a:ext cx="1227667" cy="3"/>
          </a:xfrm>
          <a:prstGeom prst="straightConnector1">
            <a:avLst/>
          </a:prstGeom>
          <a:noFill/>
          <a:ln w="25400" cap="flat" cmpd="sng" algn="ctr">
            <a:solidFill>
              <a:srgbClr val="FFFFFF">
                <a:alpha val="100000"/>
              </a:srgbClr>
            </a:solidFill>
            <a:prstDash val="solid"/>
            <a:miter/>
            <a:tailEnd type="arrow"/>
          </a:ln>
        </p:spPr>
      </p:cxnSp>
      <p:cxnSp>
        <p:nvCxnSpPr>
          <p:cNvPr id="136" name="직선 화살표 연결선 135"/>
          <p:cNvCxnSpPr/>
          <p:nvPr/>
        </p:nvCxnSpPr>
        <p:spPr>
          <a:xfrm rot="5400000">
            <a:off x="5327650" y="5306481"/>
            <a:ext cx="1227667" cy="3"/>
          </a:xfrm>
          <a:prstGeom prst="straightConnector1">
            <a:avLst/>
          </a:prstGeom>
          <a:noFill/>
          <a:ln w="25400" cap="flat" cmpd="sng" algn="ctr">
            <a:solidFill>
              <a:srgbClr val="FFFFFF">
                <a:alpha val="100000"/>
              </a:srgbClr>
            </a:solidFill>
            <a:prstDash val="solid"/>
            <a:miter/>
            <a:tailEnd type="arrow"/>
          </a:ln>
        </p:spPr>
      </p:cxnSp>
      <p:cxnSp>
        <p:nvCxnSpPr>
          <p:cNvPr id="137" name="직선 화살표 연결선 136"/>
          <p:cNvCxnSpPr/>
          <p:nvPr/>
        </p:nvCxnSpPr>
        <p:spPr>
          <a:xfrm rot="5400000">
            <a:off x="9359902" y="5295897"/>
            <a:ext cx="1227667" cy="3"/>
          </a:xfrm>
          <a:prstGeom prst="straightConnector1">
            <a:avLst/>
          </a:prstGeom>
          <a:noFill/>
          <a:ln w="25400" cap="flat" cmpd="sng" algn="ctr">
            <a:solidFill>
              <a:srgbClr val="FFFFFF">
                <a:alpha val="100000"/>
              </a:srgbClr>
            </a:solidFill>
            <a:prstDash val="solid"/>
            <a:miter/>
            <a:tailEnd type="arrow"/>
          </a:ln>
        </p:spPr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830E8F0-C9D9-4756-A4F1-4D23CA501CA3}"/>
              </a:ext>
            </a:extLst>
          </p:cNvPr>
          <p:cNvSpPr/>
          <p:nvPr/>
        </p:nvSpPr>
        <p:spPr>
          <a:xfrm>
            <a:off x="6119811" y="0"/>
            <a:ext cx="1328209" cy="838200"/>
          </a:xfrm>
          <a:prstGeom prst="rect">
            <a:avLst/>
          </a:prstGeom>
          <a:gradFill flip="none" rotWithShape="1">
            <a:gsLst>
              <a:gs pos="0">
                <a:srgbClr val="E0CFAE">
                  <a:alpha val="30000"/>
                </a:srgbClr>
              </a:gs>
              <a:gs pos="48000">
                <a:srgbClr val="E0CFAE">
                  <a:alpha val="10000"/>
                </a:srgbClr>
              </a:gs>
              <a:gs pos="100000">
                <a:srgbClr val="E0CFAE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BFE79C0-6938-4765-B6B8-FD6608623B2F}"/>
              </a:ext>
            </a:extLst>
          </p:cNvPr>
          <p:cNvSpPr txBox="1"/>
          <p:nvPr/>
        </p:nvSpPr>
        <p:spPr>
          <a:xfrm>
            <a:off x="3070753" y="257175"/>
            <a:ext cx="12858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DCCB9A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주제선정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ABED712-8267-4809-8832-3AAA1E47A075}"/>
              </a:ext>
            </a:extLst>
          </p:cNvPr>
          <p:cNvSpPr txBox="1"/>
          <p:nvPr/>
        </p:nvSpPr>
        <p:spPr>
          <a:xfrm>
            <a:off x="3070753" y="257175"/>
            <a:ext cx="12858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DCCB9A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주제선정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8E16478-323C-4EB9-89A1-5F28F1627106}"/>
              </a:ext>
            </a:extLst>
          </p:cNvPr>
          <p:cNvSpPr txBox="1"/>
          <p:nvPr/>
        </p:nvSpPr>
        <p:spPr>
          <a:xfrm>
            <a:off x="6141506" y="254289"/>
            <a:ext cx="12858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dirty="0">
                <a:solidFill>
                  <a:srgbClr val="E8E1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분석 결과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E8E1CF"/>
              </a:solidFill>
              <a:effectLst/>
              <a:uLnTx/>
              <a:uFillTx/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D426A96-1D10-40B2-837D-47FA18C563E8}"/>
              </a:ext>
            </a:extLst>
          </p:cNvPr>
          <p:cNvSpPr txBox="1"/>
          <p:nvPr/>
        </p:nvSpPr>
        <p:spPr>
          <a:xfrm>
            <a:off x="4410840" y="254289"/>
            <a:ext cx="17327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DCCB9A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데이터</a:t>
            </a:r>
            <a:r>
              <a:rPr lang="en-US" altLang="ko-KR" sz="2000" b="1" dirty="0">
                <a:solidFill>
                  <a:srgbClr val="DCCB9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kumimoji="0" lang="ko-KR" alt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DCCB9A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전처리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DCCB9A"/>
              </a:solidFill>
              <a:effectLst/>
              <a:uLnTx/>
              <a:uFillTx/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/>
          <p:cNvCxnSpPr/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12700">
            <a:solidFill>
              <a:srgbClr val="2D38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3" name="그림 62"/>
          <p:cNvPicPr>
            <a:picLocks noChangeAspect="1"/>
          </p:cNvPicPr>
          <p:nvPr/>
        </p:nvPicPr>
        <p:blipFill rotWithShape="1">
          <a:blip r:embed="rId3"/>
          <a:srcRect t="43700"/>
          <a:stretch>
            <a:fillRect/>
          </a:stretch>
        </p:blipFill>
        <p:spPr>
          <a:xfrm>
            <a:off x="0" y="3020811"/>
            <a:ext cx="12192000" cy="3860799"/>
          </a:xfrm>
          <a:prstGeom prst="rect">
            <a:avLst/>
          </a:prstGeom>
        </p:spPr>
      </p:pic>
      <p:grpSp>
        <p:nvGrpSpPr>
          <p:cNvPr id="84" name="그룹 83"/>
          <p:cNvGrpSpPr/>
          <p:nvPr/>
        </p:nvGrpSpPr>
        <p:grpSpPr>
          <a:xfrm>
            <a:off x="311289" y="199972"/>
            <a:ext cx="2082661" cy="438248"/>
            <a:chOff x="5010147" y="5981226"/>
            <a:chExt cx="2307565" cy="485575"/>
          </a:xfrm>
        </p:grpSpPr>
        <p:sp>
          <p:nvSpPr>
            <p:cNvPr id="85" name="자유형 84"/>
            <p:cNvSpPr/>
            <p:nvPr/>
          </p:nvSpPr>
          <p:spPr>
            <a:xfrm>
              <a:off x="5010147" y="5981226"/>
              <a:ext cx="2307565" cy="485575"/>
            </a:xfrm>
            <a:custGeom>
              <a:avLst/>
              <a:gdLst>
                <a:gd name="connsiteX0" fmla="*/ 242787 w 2307565"/>
                <a:gd name="connsiteY0" fmla="*/ 0 h 485574"/>
                <a:gd name="connsiteX1" fmla="*/ 247547 w 2307565"/>
                <a:gd name="connsiteY1" fmla="*/ 480 h 485574"/>
                <a:gd name="connsiteX2" fmla="*/ 247547 w 2307565"/>
                <a:gd name="connsiteY2" fmla="*/ 0 h 485574"/>
                <a:gd name="connsiteX3" fmla="*/ 2307565 w 2307565"/>
                <a:gd name="connsiteY3" fmla="*/ 0 h 485574"/>
                <a:gd name="connsiteX4" fmla="*/ 2307565 w 2307565"/>
                <a:gd name="connsiteY4" fmla="*/ 485573 h 485574"/>
                <a:gd name="connsiteX5" fmla="*/ 247547 w 2307565"/>
                <a:gd name="connsiteY5" fmla="*/ 485573 h 485574"/>
                <a:gd name="connsiteX6" fmla="*/ 247547 w 2307565"/>
                <a:gd name="connsiteY6" fmla="*/ 485094 h 485574"/>
                <a:gd name="connsiteX7" fmla="*/ 242787 w 2307565"/>
                <a:gd name="connsiteY7" fmla="*/ 485574 h 485574"/>
                <a:gd name="connsiteX8" fmla="*/ 0 w 2307565"/>
                <a:gd name="connsiteY8" fmla="*/ 242787 h 485574"/>
                <a:gd name="connsiteX9" fmla="*/ 242787 w 2307565"/>
                <a:gd name="connsiteY9" fmla="*/ 0 h 485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07565" h="485574">
                  <a:moveTo>
                    <a:pt x="242787" y="0"/>
                  </a:moveTo>
                  <a:lnTo>
                    <a:pt x="247547" y="480"/>
                  </a:lnTo>
                  <a:lnTo>
                    <a:pt x="247547" y="0"/>
                  </a:lnTo>
                  <a:lnTo>
                    <a:pt x="2307565" y="0"/>
                  </a:lnTo>
                  <a:lnTo>
                    <a:pt x="2307565" y="485573"/>
                  </a:lnTo>
                  <a:lnTo>
                    <a:pt x="247547" y="485573"/>
                  </a:lnTo>
                  <a:lnTo>
                    <a:pt x="247547" y="485094"/>
                  </a:lnTo>
                  <a:lnTo>
                    <a:pt x="242787" y="485574"/>
                  </a:lnTo>
                  <a:cubicBezTo>
                    <a:pt x="108699" y="485574"/>
                    <a:pt x="0" y="376875"/>
                    <a:pt x="0" y="242787"/>
                  </a:cubicBezTo>
                  <a:cubicBezTo>
                    <a:pt x="0" y="108699"/>
                    <a:pt x="108699" y="0"/>
                    <a:pt x="242787" y="0"/>
                  </a:cubicBezTo>
                  <a:close/>
                </a:path>
              </a:pathLst>
            </a:custGeom>
            <a:solidFill>
              <a:srgbClr val="010812">
                <a:alpha val="50200"/>
              </a:srgbClr>
            </a:solidFill>
            <a:ln w="9525">
              <a:solidFill>
                <a:srgbClr val="6C5427"/>
              </a:solidFill>
            </a:ln>
            <a:effectLst>
              <a:outerShdw blurRad="63500" sx="102000" sy="102000" algn="ctr" rotWithShape="0">
                <a:prstClr val="black">
                  <a:alpha val="8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grpSp>
          <p:nvGrpSpPr>
            <p:cNvPr id="86" name="그룹 85"/>
            <p:cNvGrpSpPr/>
            <p:nvPr/>
          </p:nvGrpSpPr>
          <p:grpSpPr>
            <a:xfrm>
              <a:off x="5072061" y="6038268"/>
              <a:ext cx="2145496" cy="371476"/>
              <a:chOff x="5060167" y="6133518"/>
              <a:chExt cx="2145495" cy="371475"/>
            </a:xfrm>
          </p:grpSpPr>
          <p:sp>
            <p:nvSpPr>
              <p:cNvPr id="87" name="타원 86"/>
              <p:cNvSpPr/>
              <p:nvPr/>
            </p:nvSpPr>
            <p:spPr>
              <a:xfrm>
                <a:off x="5060167" y="6133518"/>
                <a:ext cx="371475" cy="371475"/>
              </a:xfrm>
              <a:prstGeom prst="ellipse">
                <a:avLst/>
              </a:prstGeom>
              <a:solidFill>
                <a:srgbClr val="1E2328"/>
              </a:solidFill>
              <a:ln w="28575">
                <a:gradFill flip="none" rotWithShape="1">
                  <a:gsLst>
                    <a:gs pos="23000">
                      <a:srgbClr val="C4A25C"/>
                    </a:gs>
                    <a:gs pos="0">
                      <a:srgbClr val="E0CFAE"/>
                    </a:gs>
                    <a:gs pos="48000">
                      <a:srgbClr val="BC9033"/>
                    </a:gs>
                    <a:gs pos="100000">
                      <a:srgbClr val="6C5427"/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altLang="ko-KR" sz="1500">
                    <a:solidFill>
                      <a:srgbClr val="E0CFAE"/>
                    </a:solidFill>
                    <a:latin typeface="Arial"/>
                    <a:cs typeface="Arial"/>
                  </a:rPr>
                  <a:t>!</a:t>
                </a:r>
                <a:endParaRPr lang="ko-KR" altLang="en-US" sz="1500">
                  <a:solidFill>
                    <a:srgbClr val="E0CFAE"/>
                  </a:solidFill>
                  <a:latin typeface="Arial"/>
                  <a:cs typeface="Arial"/>
                </a:endParaRPr>
              </a:p>
            </p:txBody>
          </p:sp>
          <p:sp>
            <p:nvSpPr>
              <p:cNvPr id="88" name="자유형 87"/>
              <p:cNvSpPr/>
              <p:nvPr/>
            </p:nvSpPr>
            <p:spPr>
              <a:xfrm>
                <a:off x="5431641" y="6133518"/>
                <a:ext cx="1774021" cy="371475"/>
              </a:xfrm>
              <a:custGeom>
                <a:avLst/>
                <a:gdLst>
                  <a:gd name="connsiteX0" fmla="*/ 2 w 1774021"/>
                  <a:gd name="connsiteY0" fmla="*/ 0 h 371475"/>
                  <a:gd name="connsiteX1" fmla="*/ 1588284 w 1774021"/>
                  <a:gd name="connsiteY1" fmla="*/ 0 h 371475"/>
                  <a:gd name="connsiteX2" fmla="*/ 1774021 w 1774021"/>
                  <a:gd name="connsiteY2" fmla="*/ 185738 h 371475"/>
                  <a:gd name="connsiteX3" fmla="*/ 1588284 w 1774021"/>
                  <a:gd name="connsiteY3" fmla="*/ 371475 h 371475"/>
                  <a:gd name="connsiteX4" fmla="*/ 0 w 1774021"/>
                  <a:gd name="connsiteY4" fmla="*/ 371475 h 371475"/>
                  <a:gd name="connsiteX5" fmla="*/ 16957 w 1774021"/>
                  <a:gd name="connsiteY5" fmla="*/ 357485 h 371475"/>
                  <a:gd name="connsiteX6" fmla="*/ 88097 w 1774021"/>
                  <a:gd name="connsiteY6" fmla="*/ 185737 h 371475"/>
                  <a:gd name="connsiteX7" fmla="*/ 16957 w 1774021"/>
                  <a:gd name="connsiteY7" fmla="*/ 13990 h 371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74021" h="371475">
                    <a:moveTo>
                      <a:pt x="2" y="0"/>
                    </a:moveTo>
                    <a:lnTo>
                      <a:pt x="1588284" y="0"/>
                    </a:lnTo>
                    <a:lnTo>
                      <a:pt x="1774021" y="185738"/>
                    </a:lnTo>
                    <a:lnTo>
                      <a:pt x="1588284" y="371475"/>
                    </a:lnTo>
                    <a:lnTo>
                      <a:pt x="0" y="371475"/>
                    </a:lnTo>
                    <a:lnTo>
                      <a:pt x="16957" y="357485"/>
                    </a:lnTo>
                    <a:cubicBezTo>
                      <a:pt x="60911" y="313531"/>
                      <a:pt x="88097" y="252809"/>
                      <a:pt x="88097" y="185737"/>
                    </a:cubicBezTo>
                    <a:cubicBezTo>
                      <a:pt x="88097" y="118666"/>
                      <a:pt x="60911" y="57944"/>
                      <a:pt x="16957" y="13990"/>
                    </a:cubicBezTo>
                    <a:close/>
                  </a:path>
                </a:pathLst>
              </a:custGeom>
              <a:solidFill>
                <a:srgbClr val="1E2328"/>
              </a:solidFill>
              <a:ln w="28575">
                <a:gradFill flip="none" rotWithShape="1">
                  <a:gsLst>
                    <a:gs pos="0">
                      <a:srgbClr val="0496AB"/>
                    </a:gs>
                    <a:gs pos="100000">
                      <a:srgbClr val="007598"/>
                    </a:gs>
                  </a:gsLst>
                  <a:lin ang="54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89999" anchor="ctr"/>
              <a:lstStyle/>
              <a:p>
                <a:pPr algn="ctr">
                  <a:defRPr/>
                </a:pPr>
                <a:r>
                  <a:rPr lang="ko-KR" altLang="en-US" sz="1300">
                    <a:solidFill>
                      <a:srgbClr val="A3C7C7"/>
                    </a:solidFill>
                    <a:latin typeface="KoPubWorld돋움체 Bold"/>
                    <a:ea typeface="KoPubWorld돋움체 Bold"/>
                    <a:cs typeface="KoPubWorld돋움체 Bold"/>
                  </a:rPr>
                  <a:t>속도</a:t>
                </a:r>
              </a:p>
            </p:txBody>
          </p:sp>
        </p:grpSp>
      </p:grpSp>
      <p:sp>
        <p:nvSpPr>
          <p:cNvPr id="99" name="TextBox 68"/>
          <p:cNvSpPr txBox="1"/>
          <p:nvPr/>
        </p:nvSpPr>
        <p:spPr>
          <a:xfrm>
            <a:off x="903963" y="1140317"/>
            <a:ext cx="9585735" cy="4296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85640" lvl="1" indent="-328440" algn="l" defTabSz="914400">
              <a:lnSpc>
                <a:spcPct val="150000"/>
              </a:lnSpc>
              <a:buFont typeface="Arial"/>
              <a:buChar char="•"/>
              <a:defRPr/>
            </a:pPr>
            <a:r>
              <a:rPr kumimoji="0" lang="ko-KR" altLang="en-US" sz="2300" b="0" i="0" u="none" strike="noStrike" kern="1200" cap="none" spc="0" normalizeH="0" baseline="0" dirty="0">
                <a:solidFill>
                  <a:srgbClr val="FFFFFF"/>
                </a:solidFill>
                <a:latin typeface="KoPubWorld돋움체 Bold"/>
                <a:ea typeface="KoPubWorld돋움체 Bold"/>
                <a:cs typeface="KoPubWorld돋움체 Bold"/>
              </a:rPr>
              <a:t>속도</a:t>
            </a:r>
            <a:endParaRPr kumimoji="0" lang="en-US" altLang="ko-KR" sz="2300" b="0" i="0" u="none" strike="noStrike" kern="1200" cap="none" spc="0" normalizeH="0" baseline="0" dirty="0">
              <a:solidFill>
                <a:srgbClr val="FFFFFF"/>
              </a:solidFill>
              <a:latin typeface="KoPubWorld돋움체 Bold"/>
              <a:ea typeface="KoPubWorld돋움체 Bold"/>
              <a:cs typeface="KoPubWorld돋움체 Bold"/>
            </a:endParaRPr>
          </a:p>
          <a:p>
            <a:pPr marL="1339900" lvl="2" indent="-425500" algn="l" defTabSz="914400">
              <a:lnSpc>
                <a:spcPct val="150000"/>
              </a:lnSpc>
              <a:buAutoNum type="arabicPeriod"/>
              <a:defRPr/>
            </a:pPr>
            <a:r>
              <a:rPr kumimoji="0" lang="ko-KR" altLang="en-US" sz="2300" b="0" i="0" u="none" strike="noStrike" kern="1200" cap="none" spc="0" normalizeH="0" baseline="0" dirty="0">
                <a:solidFill>
                  <a:srgbClr val="FFFFFF"/>
                </a:solidFill>
                <a:latin typeface="KoPubWorld돋움체 Bold"/>
                <a:ea typeface="KoPubWorld돋움체 Bold"/>
                <a:cs typeface="KoPubWorld돋움체 Bold"/>
              </a:rPr>
              <a:t> </a:t>
            </a:r>
            <a:r>
              <a:rPr kumimoji="0" lang="en-US" altLang="ko-KR" sz="2300" b="0" i="0" u="none" strike="noStrike" kern="1200" cap="none" spc="0" normalizeH="0" baseline="0" dirty="0" err="1">
                <a:solidFill>
                  <a:srgbClr val="FFFFFF"/>
                </a:solidFill>
                <a:latin typeface="KoPubWorld돋움체 Bold"/>
                <a:ea typeface="KoPubWorld돋움체 Bold"/>
                <a:cs typeface="KoPubWorld돋움체 Bold"/>
              </a:rPr>
              <a:t>LightGBM</a:t>
            </a:r>
            <a:r>
              <a:rPr kumimoji="0" lang="en-US" altLang="ko-KR" sz="2300" b="0" i="0" u="none" strike="noStrike" kern="1200" cap="none" spc="0" normalizeH="0" baseline="0" dirty="0">
                <a:solidFill>
                  <a:srgbClr val="FFFFFF"/>
                </a:solidFill>
                <a:latin typeface="KoPubWorld돋움체 Bold"/>
                <a:ea typeface="KoPubWorld돋움체 Bold"/>
                <a:cs typeface="KoPubWorld돋움체 Bold"/>
              </a:rPr>
              <a:t> 00:17</a:t>
            </a:r>
          </a:p>
          <a:p>
            <a:pPr marL="1339900" lvl="2" indent="-425500" algn="l" defTabSz="914400">
              <a:lnSpc>
                <a:spcPct val="150000"/>
              </a:lnSpc>
              <a:buAutoNum type="arabicPeriod"/>
              <a:defRPr/>
            </a:pPr>
            <a:r>
              <a:rPr kumimoji="0" lang="en-US" altLang="ko-KR" sz="2300" b="0" i="0" u="none" strike="noStrike" kern="1200" cap="none" spc="0" normalizeH="0" baseline="0" dirty="0">
                <a:solidFill>
                  <a:srgbClr val="FFFFFF"/>
                </a:solidFill>
                <a:latin typeface="KoPubWorld돋움체 Bold"/>
                <a:ea typeface="KoPubWorld돋움체 Bold"/>
                <a:cs typeface="KoPubWorld돋움체 Bold"/>
              </a:rPr>
              <a:t> </a:t>
            </a:r>
            <a:r>
              <a:rPr kumimoji="0" lang="en-US" altLang="ko-KR" sz="2300" b="0" i="0" u="none" strike="noStrike" kern="1200" cap="none" spc="0" normalizeH="0" baseline="0" dirty="0" err="1">
                <a:solidFill>
                  <a:srgbClr val="FFFFFF"/>
                </a:solidFill>
                <a:latin typeface="KoPubWorld돋움체 Bold"/>
                <a:ea typeface="KoPubWorld돋움체 Bold"/>
                <a:cs typeface="KoPubWorld돋움체 Bold"/>
              </a:rPr>
              <a:t>CatBoost</a:t>
            </a:r>
            <a:r>
              <a:rPr kumimoji="0" lang="en-US" altLang="ko-KR" sz="2300" b="0" i="0" u="none" strike="noStrike" kern="1200" cap="none" spc="0" normalizeH="0" baseline="0" dirty="0">
                <a:solidFill>
                  <a:srgbClr val="FFFFFF"/>
                </a:solidFill>
                <a:latin typeface="KoPubWorld돋움체 Bold"/>
                <a:ea typeface="KoPubWorld돋움체 Bold"/>
                <a:cs typeface="KoPubWorld돋움체 Bold"/>
              </a:rPr>
              <a:t> 00:44</a:t>
            </a:r>
          </a:p>
          <a:p>
            <a:pPr marL="1339900" lvl="2" indent="-425500" algn="l" defTabSz="914400">
              <a:lnSpc>
                <a:spcPct val="150000"/>
              </a:lnSpc>
              <a:buAutoNum type="arabicPeriod"/>
              <a:defRPr/>
            </a:pPr>
            <a:r>
              <a:rPr kumimoji="0" lang="en-US" altLang="ko-KR" sz="2300" b="0" i="0" u="none" strike="noStrike" kern="1200" cap="none" spc="0" normalizeH="0" baseline="0" dirty="0">
                <a:solidFill>
                  <a:srgbClr val="FFFFFF"/>
                </a:solidFill>
                <a:latin typeface="KoPubWorld돋움체 Bold"/>
                <a:ea typeface="KoPubWorld돋움체 Bold"/>
                <a:cs typeface="KoPubWorld돋움체 Bold"/>
              </a:rPr>
              <a:t> KNN 00:57</a:t>
            </a:r>
          </a:p>
          <a:p>
            <a:pPr marL="1339900" lvl="2" indent="-425500" algn="l" defTabSz="914400">
              <a:lnSpc>
                <a:spcPct val="150000"/>
              </a:lnSpc>
              <a:buAutoNum type="arabicPeriod"/>
              <a:defRPr/>
            </a:pPr>
            <a:r>
              <a:rPr kumimoji="0" lang="en-US" altLang="ko-KR" sz="2300" b="0" i="0" u="none" strike="noStrike" kern="1200" cap="none" spc="0" normalizeH="0" baseline="0" dirty="0">
                <a:solidFill>
                  <a:srgbClr val="FFFFFF"/>
                </a:solidFill>
                <a:latin typeface="KoPubWorld돋움체 Bold"/>
                <a:ea typeface="KoPubWorld돋움체 Bold"/>
                <a:cs typeface="KoPubWorld돋움체 Bold"/>
              </a:rPr>
              <a:t> Gradient Boosting 01:40</a:t>
            </a:r>
          </a:p>
          <a:p>
            <a:pPr marL="1339900" lvl="2" indent="-425500" algn="l" defTabSz="914400">
              <a:lnSpc>
                <a:spcPct val="150000"/>
              </a:lnSpc>
              <a:buAutoNum type="arabicPeriod"/>
              <a:defRPr/>
            </a:pPr>
            <a:r>
              <a:rPr kumimoji="0" lang="en-US" altLang="ko-KR" sz="2300" b="0" i="0" u="none" strike="noStrike" kern="1200" cap="none" spc="0" normalizeH="0" baseline="0" dirty="0">
                <a:solidFill>
                  <a:srgbClr val="FFFFFF"/>
                </a:solidFill>
                <a:latin typeface="KoPubWorld돋움체 Bold"/>
                <a:ea typeface="KoPubWorld돋움체 Bold"/>
                <a:cs typeface="KoPubWorld돋움체 Bold"/>
              </a:rPr>
              <a:t> </a:t>
            </a:r>
            <a:r>
              <a:rPr kumimoji="0" lang="en-US" altLang="ko-KR" sz="2300" b="0" i="0" u="none" strike="noStrike" kern="1200" cap="none" spc="0" normalizeH="0" baseline="0" dirty="0" err="1">
                <a:solidFill>
                  <a:srgbClr val="FFFFFF"/>
                </a:solidFill>
                <a:latin typeface="KoPubWorld돋움체 Bold"/>
                <a:ea typeface="KoPubWorld돋움체 Bold"/>
                <a:cs typeface="KoPubWorld돋움체 Bold"/>
              </a:rPr>
              <a:t>XGBoost</a:t>
            </a:r>
            <a:r>
              <a:rPr kumimoji="0" lang="en-US" altLang="ko-KR" sz="2300" b="0" i="0" u="none" strike="noStrike" kern="1200" cap="none" spc="0" normalizeH="0" baseline="0" dirty="0">
                <a:solidFill>
                  <a:srgbClr val="FFFFFF"/>
                </a:solidFill>
                <a:latin typeface="KoPubWorld돋움체 Bold"/>
                <a:ea typeface="KoPubWorld돋움체 Bold"/>
                <a:cs typeface="KoPubWorld돋움체 Bold"/>
              </a:rPr>
              <a:t> 02:11</a:t>
            </a:r>
          </a:p>
          <a:p>
            <a:pPr marL="785640" lvl="1" indent="-328440" algn="l" defTabSz="914400">
              <a:lnSpc>
                <a:spcPct val="150000"/>
              </a:lnSpc>
              <a:buFont typeface="Arial"/>
              <a:buChar char="•"/>
              <a:defRPr/>
            </a:pPr>
            <a:endParaRPr kumimoji="0" lang="en-US" altLang="ko-KR" sz="2300" b="0" i="0" u="none" strike="noStrike" kern="1200" cap="none" spc="0" normalizeH="0" baseline="0" dirty="0">
              <a:solidFill>
                <a:srgbClr val="FFFFFF"/>
              </a:solidFill>
              <a:latin typeface="KoPubWorld돋움체 Bold"/>
              <a:ea typeface="KoPubWorld돋움체 Bold"/>
              <a:cs typeface="KoPubWorld돋움체 Bold"/>
            </a:endParaRPr>
          </a:p>
          <a:p>
            <a:pPr marL="814200" lvl="1" indent="-35700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Font typeface="Arial"/>
              <a:buChar char="•"/>
              <a:defRPr/>
            </a:pPr>
            <a:endParaRPr kumimoji="0" lang="en-US" altLang="ko-KR" sz="2300" b="0" i="0" u="none" strike="noStrike" kern="1200" cap="none" spc="0" normalizeH="0" baseline="0" dirty="0">
              <a:solidFill>
                <a:srgbClr val="FFFFFF"/>
              </a:solidFill>
              <a:latin typeface="KoPubWorld돋움체 Bold"/>
              <a:ea typeface="KoPubWorld돋움체 Bold"/>
              <a:cs typeface="KoPubWorld돋움체 Bold"/>
            </a:endParaRPr>
          </a:p>
        </p:txBody>
      </p:sp>
      <p:pic>
        <p:nvPicPr>
          <p:cNvPr id="100" name="그림 99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688414" y="1566332"/>
            <a:ext cx="903299" cy="675216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EE55FD4A-0923-44E7-836E-C36A8E482CE7}"/>
              </a:ext>
            </a:extLst>
          </p:cNvPr>
          <p:cNvSpPr/>
          <p:nvPr/>
        </p:nvSpPr>
        <p:spPr>
          <a:xfrm>
            <a:off x="6119811" y="0"/>
            <a:ext cx="1328209" cy="838200"/>
          </a:xfrm>
          <a:prstGeom prst="rect">
            <a:avLst/>
          </a:prstGeom>
          <a:gradFill flip="none" rotWithShape="1">
            <a:gsLst>
              <a:gs pos="0">
                <a:srgbClr val="E0CFAE">
                  <a:alpha val="30000"/>
                </a:srgbClr>
              </a:gs>
              <a:gs pos="48000">
                <a:srgbClr val="E0CFAE">
                  <a:alpha val="10000"/>
                </a:srgbClr>
              </a:gs>
              <a:gs pos="100000">
                <a:srgbClr val="E0CFAE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3397D74-A008-46F1-9A92-947C9C6C6918}"/>
              </a:ext>
            </a:extLst>
          </p:cNvPr>
          <p:cNvSpPr txBox="1"/>
          <p:nvPr/>
        </p:nvSpPr>
        <p:spPr>
          <a:xfrm>
            <a:off x="3070753" y="257175"/>
            <a:ext cx="12858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DCCB9A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주제선정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9B5D376-1553-4F43-BA2F-4865E8711A37}"/>
              </a:ext>
            </a:extLst>
          </p:cNvPr>
          <p:cNvSpPr txBox="1"/>
          <p:nvPr/>
        </p:nvSpPr>
        <p:spPr>
          <a:xfrm>
            <a:off x="3070753" y="257175"/>
            <a:ext cx="12858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DCCB9A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주제선정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F50E718-196D-4DB2-A903-6C28FA2A198E}"/>
              </a:ext>
            </a:extLst>
          </p:cNvPr>
          <p:cNvSpPr txBox="1"/>
          <p:nvPr/>
        </p:nvSpPr>
        <p:spPr>
          <a:xfrm>
            <a:off x="6141506" y="254289"/>
            <a:ext cx="12858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dirty="0">
                <a:solidFill>
                  <a:srgbClr val="E8E1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분석 결과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E8E1CF"/>
              </a:solidFill>
              <a:effectLst/>
              <a:uLnTx/>
              <a:uFillTx/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D25A884-E212-43D0-A001-1AE34B2880F4}"/>
              </a:ext>
            </a:extLst>
          </p:cNvPr>
          <p:cNvSpPr txBox="1"/>
          <p:nvPr/>
        </p:nvSpPr>
        <p:spPr>
          <a:xfrm>
            <a:off x="4410840" y="254289"/>
            <a:ext cx="17327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DCCB9A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데이터</a:t>
            </a:r>
            <a:r>
              <a:rPr lang="en-US" altLang="ko-KR" sz="2000" b="1" dirty="0">
                <a:solidFill>
                  <a:srgbClr val="DCCB9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kumimoji="0" lang="ko-KR" alt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DCCB9A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전처리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DCCB9A"/>
              </a:solidFill>
              <a:effectLst/>
              <a:uLnTx/>
              <a:uFillTx/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3"/>
          <a:srcRect l="28140" t="16110" r="17200" b="8560"/>
          <a:stretch>
            <a:fillRect/>
          </a:stretch>
        </p:blipFill>
        <p:spPr>
          <a:xfrm>
            <a:off x="6646963" y="1203325"/>
            <a:ext cx="937261" cy="982980"/>
          </a:xfrm>
          <a:prstGeom prst="rect">
            <a:avLst/>
          </a:prstGeom>
          <a:effectLst>
            <a:outerShdw blurRad="25400" sx="105000" sy="105000" algn="ctr" rotWithShape="0">
              <a:prstClr val="black"/>
            </a:outerShdw>
          </a:effectLst>
        </p:spPr>
      </p:pic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4"/>
          <a:srcRect l="9850" t="9510" r="9850" b="9510"/>
          <a:stretch>
            <a:fillRect/>
          </a:stretch>
        </p:blipFill>
        <p:spPr>
          <a:xfrm>
            <a:off x="2393950" y="1172578"/>
            <a:ext cx="907382" cy="908108"/>
          </a:xfrm>
          <a:prstGeom prst="rect">
            <a:avLst/>
          </a:prstGeom>
          <a:effectLst>
            <a:outerShdw blurRad="25400" sx="105000" sy="105000" algn="ctr" rotWithShape="0">
              <a:prstClr val="black"/>
            </a:outerShdw>
          </a:effectLst>
        </p:spPr>
      </p:pic>
      <p:cxnSp>
        <p:nvCxnSpPr>
          <p:cNvPr id="10" name="직선 연결선 9"/>
          <p:cNvCxnSpPr/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12700">
            <a:solidFill>
              <a:srgbClr val="2D38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그림 57"/>
          <p:cNvPicPr>
            <a:picLocks noChangeAspect="1"/>
          </p:cNvPicPr>
          <p:nvPr/>
        </p:nvPicPr>
        <p:blipFill rotWithShape="1">
          <a:blip r:embed="rId5"/>
          <a:srcRect l="15590" t="16410" r="17740" b="9780"/>
          <a:stretch>
            <a:fillRect/>
          </a:stretch>
        </p:blipFill>
        <p:spPr>
          <a:xfrm>
            <a:off x="8801099" y="1238250"/>
            <a:ext cx="996951" cy="885826"/>
          </a:xfrm>
          <a:prstGeom prst="rect">
            <a:avLst/>
          </a:prstGeom>
          <a:effectLst>
            <a:outerShdw blurRad="25400" sx="105000" sy="105000" algn="ctr" rotWithShape="0">
              <a:prstClr val="black"/>
            </a:outerShdw>
          </a:effectLst>
        </p:spPr>
      </p:pic>
      <p:sp>
        <p:nvSpPr>
          <p:cNvPr id="67" name="모서리가 둥근 직사각형 66"/>
          <p:cNvSpPr/>
          <p:nvPr/>
        </p:nvSpPr>
        <p:spPr>
          <a:xfrm>
            <a:off x="5570007" y="2232379"/>
            <a:ext cx="3159126" cy="1739937"/>
          </a:xfrm>
          <a:prstGeom prst="roundRect">
            <a:avLst>
              <a:gd name="adj" fmla="val 50000"/>
            </a:avLst>
          </a:prstGeom>
          <a:solidFill>
            <a:srgbClr val="FFFFFF">
              <a:alpha val="30000"/>
            </a:srgbClr>
          </a:solidFill>
          <a:effectLst>
            <a:softEdge rad="635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8" name="TextBox 67"/>
          <p:cNvSpPr txBox="1"/>
          <p:nvPr/>
        </p:nvSpPr>
        <p:spPr>
          <a:xfrm>
            <a:off x="2110234" y="2090360"/>
            <a:ext cx="1478656" cy="727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  <a:defRPr/>
            </a:pPr>
            <a:r>
              <a:rPr lang="en-US" altLang="ko-KR" sz="1200">
                <a:solidFill>
                  <a:srgbClr val="E8E1CF"/>
                </a:solidFill>
                <a:latin typeface="KoPubWorld돋움체 Bold"/>
                <a:ea typeface="KoPubWorld돋움체 Bold"/>
                <a:cs typeface="KoPubWorld돋움체 Bold"/>
              </a:rPr>
              <a:t>1</a:t>
            </a:r>
            <a:r>
              <a:rPr lang="ko-KR" altLang="en-US" sz="1200">
                <a:solidFill>
                  <a:srgbClr val="E8E1CF"/>
                </a:solidFill>
                <a:latin typeface="KoPubWorld돋움체 Bold"/>
                <a:ea typeface="KoPubWorld돋움체 Bold"/>
                <a:cs typeface="KoPubWorld돋움체 Bold"/>
              </a:rPr>
              <a:t>번</a:t>
            </a:r>
          </a:p>
          <a:p>
            <a:pPr algn="ctr">
              <a:lnSpc>
                <a:spcPct val="130000"/>
              </a:lnSpc>
              <a:defRPr/>
            </a:pPr>
            <a:r>
              <a:rPr lang="ko-KR" altLang="en-US" sz="2000">
                <a:solidFill>
                  <a:srgbClr val="E8E1CF"/>
                </a:solidFill>
                <a:latin typeface="KoPubWorld돋움체 Bold"/>
                <a:ea typeface="KoPubWorld돋움체 Bold"/>
                <a:cs typeface="KoPubWorld돋움체 Bold"/>
              </a:rPr>
              <a:t>모델 설명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4154404" y="2090360"/>
            <a:ext cx="1690323" cy="727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  <a:defRPr/>
            </a:pPr>
            <a:r>
              <a:rPr lang="en-US" altLang="ko-KR" sz="1200">
                <a:solidFill>
                  <a:srgbClr val="E8E1CF"/>
                </a:solidFill>
                <a:latin typeface="KoPubWorld돋움체 Bold"/>
                <a:ea typeface="KoPubWorld돋움체 Bold"/>
                <a:cs typeface="KoPubWorld돋움체 Bold"/>
              </a:rPr>
              <a:t>2</a:t>
            </a:r>
            <a:r>
              <a:rPr lang="ko-KR" altLang="en-US" sz="1200">
                <a:solidFill>
                  <a:srgbClr val="E8E1CF"/>
                </a:solidFill>
                <a:latin typeface="KoPubWorld돋움체 Bold"/>
                <a:ea typeface="KoPubWorld돋움체 Bold"/>
                <a:cs typeface="KoPubWorld돋움체 Bold"/>
              </a:rPr>
              <a:t>번</a:t>
            </a:r>
          </a:p>
          <a:p>
            <a:pPr algn="ctr">
              <a:lnSpc>
                <a:spcPct val="130000"/>
              </a:lnSpc>
              <a:defRPr/>
            </a:pPr>
            <a:r>
              <a:rPr lang="ko-KR" altLang="en-US" sz="2000">
                <a:solidFill>
                  <a:srgbClr val="E8E1CF"/>
                </a:solidFill>
                <a:latin typeface="KoPubWorld돋움체 Bold"/>
                <a:ea typeface="KoPubWorld돋움체 Bold"/>
                <a:cs typeface="KoPubWorld돋움체 Bold"/>
              </a:rPr>
              <a:t>모델별 분석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6096000" y="2090360"/>
            <a:ext cx="2152731" cy="727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  <a:defRPr/>
            </a:pPr>
            <a:r>
              <a:rPr lang="en-US" altLang="ko-KR" sz="1200">
                <a:solidFill>
                  <a:srgbClr val="E8E1CF"/>
                </a:solidFill>
                <a:latin typeface="KoPubWorld돋움체 Bold"/>
                <a:ea typeface="KoPubWorld돋움체 Bold"/>
                <a:cs typeface="KoPubWorld돋움체 Bold"/>
              </a:rPr>
              <a:t>3</a:t>
            </a:r>
            <a:r>
              <a:rPr lang="ko-KR" altLang="en-US" sz="1200">
                <a:solidFill>
                  <a:srgbClr val="E8E1CF"/>
                </a:solidFill>
                <a:latin typeface="KoPubWorld돋움체 Bold"/>
                <a:ea typeface="KoPubWorld돋움체 Bold"/>
                <a:cs typeface="KoPubWorld돋움체 Bold"/>
              </a:rPr>
              <a:t>번</a:t>
            </a:r>
          </a:p>
          <a:p>
            <a:pPr algn="ctr">
              <a:lnSpc>
                <a:spcPct val="130000"/>
              </a:lnSpc>
              <a:defRPr/>
            </a:pPr>
            <a:r>
              <a:rPr lang="ko-KR" altLang="en-US" sz="2000">
                <a:solidFill>
                  <a:srgbClr val="E8E1CF"/>
                </a:solidFill>
                <a:latin typeface="KoPubWorld돋움체 Bold"/>
                <a:ea typeface="KoPubWorld돋움체 Bold"/>
                <a:cs typeface="KoPubWorld돋움체 Bold"/>
              </a:rPr>
              <a:t>변수 중요도 분석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8560246" y="2090360"/>
            <a:ext cx="1478656" cy="727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  <a:defRPr/>
            </a:pPr>
            <a:r>
              <a:rPr lang="en-US" altLang="ko-KR" sz="1200">
                <a:solidFill>
                  <a:srgbClr val="E8E1CF"/>
                </a:solidFill>
                <a:latin typeface="KoPubWorld돋움체 Bold"/>
                <a:ea typeface="KoPubWorld돋움체 Bold"/>
                <a:cs typeface="KoPubWorld돋움체 Bold"/>
              </a:rPr>
              <a:t>4</a:t>
            </a:r>
            <a:r>
              <a:rPr lang="ko-KR" altLang="en-US" sz="1200">
                <a:solidFill>
                  <a:srgbClr val="E8E1CF"/>
                </a:solidFill>
                <a:latin typeface="KoPubWorld돋움체 Bold"/>
                <a:ea typeface="KoPubWorld돋움체 Bold"/>
                <a:cs typeface="KoPubWorld돋움체 Bold"/>
              </a:rPr>
              <a:t>번</a:t>
            </a:r>
          </a:p>
          <a:p>
            <a:pPr algn="ctr">
              <a:lnSpc>
                <a:spcPct val="130000"/>
              </a:lnSpc>
              <a:defRPr/>
            </a:pPr>
            <a:r>
              <a:rPr lang="ko-KR" altLang="en-US" sz="2000">
                <a:solidFill>
                  <a:srgbClr val="E8E1CF"/>
                </a:solidFill>
                <a:latin typeface="KoPubWorld돋움체 Bold"/>
                <a:ea typeface="KoPubWorld돋움체 Bold"/>
                <a:cs typeface="KoPubWorld돋움체 Bold"/>
              </a:rPr>
              <a:t>변화</a:t>
            </a:r>
          </a:p>
        </p:txBody>
      </p:sp>
      <p:pic>
        <p:nvPicPr>
          <p:cNvPr id="63" name="그림 62"/>
          <p:cNvPicPr>
            <a:picLocks noChangeAspect="1"/>
          </p:cNvPicPr>
          <p:nvPr/>
        </p:nvPicPr>
        <p:blipFill rotWithShape="1">
          <a:blip r:embed="rId6"/>
          <a:srcRect t="43700"/>
          <a:stretch>
            <a:fillRect/>
          </a:stretch>
        </p:blipFill>
        <p:spPr>
          <a:xfrm>
            <a:off x="0" y="3020811"/>
            <a:ext cx="12192000" cy="3860799"/>
          </a:xfrm>
          <a:prstGeom prst="rect">
            <a:avLst/>
          </a:prstGeom>
        </p:spPr>
      </p:pic>
      <p:cxnSp>
        <p:nvCxnSpPr>
          <p:cNvPr id="65" name="직선 연결선 64"/>
          <p:cNvCxnSpPr/>
          <p:nvPr/>
        </p:nvCxnSpPr>
        <p:spPr>
          <a:xfrm>
            <a:off x="1041400" y="3020811"/>
            <a:ext cx="10109200" cy="0"/>
          </a:xfrm>
          <a:prstGeom prst="line">
            <a:avLst/>
          </a:prstGeom>
          <a:ln w="12700">
            <a:solidFill>
              <a:srgbClr val="50676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그룹 39"/>
          <p:cNvGrpSpPr/>
          <p:nvPr/>
        </p:nvGrpSpPr>
        <p:grpSpPr>
          <a:xfrm>
            <a:off x="5145252" y="6207016"/>
            <a:ext cx="1901496" cy="400126"/>
            <a:chOff x="5010147" y="5981218"/>
            <a:chExt cx="2307565" cy="485574"/>
          </a:xfrm>
        </p:grpSpPr>
        <p:sp>
          <p:nvSpPr>
            <p:cNvPr id="39" name="자유형 38"/>
            <p:cNvSpPr/>
            <p:nvPr/>
          </p:nvSpPr>
          <p:spPr>
            <a:xfrm>
              <a:off x="5010147" y="5981218"/>
              <a:ext cx="2307565" cy="485574"/>
            </a:xfrm>
            <a:custGeom>
              <a:avLst/>
              <a:gdLst>
                <a:gd name="connsiteX0" fmla="*/ 242787 w 2307565"/>
                <a:gd name="connsiteY0" fmla="*/ 0 h 485574"/>
                <a:gd name="connsiteX1" fmla="*/ 247547 w 2307565"/>
                <a:gd name="connsiteY1" fmla="*/ 480 h 485574"/>
                <a:gd name="connsiteX2" fmla="*/ 247547 w 2307565"/>
                <a:gd name="connsiteY2" fmla="*/ 0 h 485574"/>
                <a:gd name="connsiteX3" fmla="*/ 2307565 w 2307565"/>
                <a:gd name="connsiteY3" fmla="*/ 0 h 485574"/>
                <a:gd name="connsiteX4" fmla="*/ 2307565 w 2307565"/>
                <a:gd name="connsiteY4" fmla="*/ 485573 h 485574"/>
                <a:gd name="connsiteX5" fmla="*/ 247547 w 2307565"/>
                <a:gd name="connsiteY5" fmla="*/ 485573 h 485574"/>
                <a:gd name="connsiteX6" fmla="*/ 247547 w 2307565"/>
                <a:gd name="connsiteY6" fmla="*/ 485094 h 485574"/>
                <a:gd name="connsiteX7" fmla="*/ 242787 w 2307565"/>
                <a:gd name="connsiteY7" fmla="*/ 485574 h 485574"/>
                <a:gd name="connsiteX8" fmla="*/ 0 w 2307565"/>
                <a:gd name="connsiteY8" fmla="*/ 242787 h 485574"/>
                <a:gd name="connsiteX9" fmla="*/ 242787 w 2307565"/>
                <a:gd name="connsiteY9" fmla="*/ 0 h 485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07565" h="485574">
                  <a:moveTo>
                    <a:pt x="242787" y="0"/>
                  </a:moveTo>
                  <a:lnTo>
                    <a:pt x="247547" y="480"/>
                  </a:lnTo>
                  <a:lnTo>
                    <a:pt x="247547" y="0"/>
                  </a:lnTo>
                  <a:lnTo>
                    <a:pt x="2307565" y="0"/>
                  </a:lnTo>
                  <a:lnTo>
                    <a:pt x="2307565" y="485573"/>
                  </a:lnTo>
                  <a:lnTo>
                    <a:pt x="247547" y="485573"/>
                  </a:lnTo>
                  <a:lnTo>
                    <a:pt x="247547" y="485094"/>
                  </a:lnTo>
                  <a:lnTo>
                    <a:pt x="242787" y="485574"/>
                  </a:lnTo>
                  <a:cubicBezTo>
                    <a:pt x="108699" y="485574"/>
                    <a:pt x="0" y="376875"/>
                    <a:pt x="0" y="242787"/>
                  </a:cubicBezTo>
                  <a:cubicBezTo>
                    <a:pt x="0" y="108699"/>
                    <a:pt x="108699" y="0"/>
                    <a:pt x="242787" y="0"/>
                  </a:cubicBezTo>
                  <a:close/>
                </a:path>
              </a:pathLst>
            </a:custGeom>
            <a:solidFill>
              <a:srgbClr val="010812">
                <a:alpha val="50200"/>
              </a:srgbClr>
            </a:solidFill>
            <a:ln w="9525">
              <a:solidFill>
                <a:srgbClr val="6C5427"/>
              </a:solidFill>
            </a:ln>
            <a:effectLst>
              <a:outerShdw blurRad="63500" sx="102000" sy="102000" algn="ctr" rotWithShape="0">
                <a:prstClr val="black">
                  <a:alpha val="8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grpSp>
          <p:nvGrpSpPr>
            <p:cNvPr id="23" name="그룹 22"/>
            <p:cNvGrpSpPr/>
            <p:nvPr/>
          </p:nvGrpSpPr>
          <p:grpSpPr>
            <a:xfrm>
              <a:off x="5072061" y="6038268"/>
              <a:ext cx="2145496" cy="371475"/>
              <a:chOff x="5060166" y="6133518"/>
              <a:chExt cx="2145496" cy="371475"/>
            </a:xfrm>
          </p:grpSpPr>
          <p:sp>
            <p:nvSpPr>
              <p:cNvPr id="19" name="타원 18"/>
              <p:cNvSpPr/>
              <p:nvPr/>
            </p:nvSpPr>
            <p:spPr>
              <a:xfrm>
                <a:off x="5060166" y="6133518"/>
                <a:ext cx="371475" cy="371475"/>
              </a:xfrm>
              <a:prstGeom prst="ellipse">
                <a:avLst/>
              </a:prstGeom>
              <a:solidFill>
                <a:srgbClr val="1E2328"/>
              </a:solidFill>
              <a:ln w="28575">
                <a:gradFill flip="none" rotWithShape="1">
                  <a:gsLst>
                    <a:gs pos="23000">
                      <a:srgbClr val="C4A25C"/>
                    </a:gs>
                    <a:gs pos="0">
                      <a:srgbClr val="E0CFAE"/>
                    </a:gs>
                    <a:gs pos="48000">
                      <a:srgbClr val="BC9033"/>
                    </a:gs>
                    <a:gs pos="100000">
                      <a:srgbClr val="6C5427"/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altLang="ko-KR" sz="1000">
                    <a:solidFill>
                      <a:srgbClr val="E0CFAE"/>
                    </a:solidFill>
                    <a:latin typeface="Arial"/>
                    <a:cs typeface="Arial"/>
                  </a:rPr>
                  <a:t>X</a:t>
                </a:r>
                <a:endParaRPr lang="ko-KR" altLang="en-US" sz="1000">
                  <a:solidFill>
                    <a:srgbClr val="E0CFAE"/>
                  </a:solidFill>
                  <a:latin typeface="Arial"/>
                  <a:cs typeface="Arial"/>
                </a:endParaRPr>
              </a:p>
            </p:txBody>
          </p:sp>
          <p:sp>
            <p:nvSpPr>
              <p:cNvPr id="22" name="자유형 21"/>
              <p:cNvSpPr/>
              <p:nvPr/>
            </p:nvSpPr>
            <p:spPr>
              <a:xfrm>
                <a:off x="5431641" y="6133518"/>
                <a:ext cx="1774021" cy="371475"/>
              </a:xfrm>
              <a:custGeom>
                <a:avLst/>
                <a:gdLst>
                  <a:gd name="connsiteX0" fmla="*/ 2 w 1774021"/>
                  <a:gd name="connsiteY0" fmla="*/ 0 h 371475"/>
                  <a:gd name="connsiteX1" fmla="*/ 1588284 w 1774021"/>
                  <a:gd name="connsiteY1" fmla="*/ 0 h 371475"/>
                  <a:gd name="connsiteX2" fmla="*/ 1774021 w 1774021"/>
                  <a:gd name="connsiteY2" fmla="*/ 185738 h 371475"/>
                  <a:gd name="connsiteX3" fmla="*/ 1588284 w 1774021"/>
                  <a:gd name="connsiteY3" fmla="*/ 371475 h 371475"/>
                  <a:gd name="connsiteX4" fmla="*/ 0 w 1774021"/>
                  <a:gd name="connsiteY4" fmla="*/ 371475 h 371475"/>
                  <a:gd name="connsiteX5" fmla="*/ 16957 w 1774021"/>
                  <a:gd name="connsiteY5" fmla="*/ 357485 h 371475"/>
                  <a:gd name="connsiteX6" fmla="*/ 88097 w 1774021"/>
                  <a:gd name="connsiteY6" fmla="*/ 185737 h 371475"/>
                  <a:gd name="connsiteX7" fmla="*/ 16957 w 1774021"/>
                  <a:gd name="connsiteY7" fmla="*/ 13990 h 371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74021" h="371475">
                    <a:moveTo>
                      <a:pt x="2" y="0"/>
                    </a:moveTo>
                    <a:lnTo>
                      <a:pt x="1588284" y="0"/>
                    </a:lnTo>
                    <a:lnTo>
                      <a:pt x="1774021" y="185738"/>
                    </a:lnTo>
                    <a:lnTo>
                      <a:pt x="1588284" y="371475"/>
                    </a:lnTo>
                    <a:lnTo>
                      <a:pt x="0" y="371475"/>
                    </a:lnTo>
                    <a:lnTo>
                      <a:pt x="16957" y="357485"/>
                    </a:lnTo>
                    <a:cubicBezTo>
                      <a:pt x="60911" y="313531"/>
                      <a:pt x="88097" y="252809"/>
                      <a:pt x="88097" y="185737"/>
                    </a:cubicBezTo>
                    <a:cubicBezTo>
                      <a:pt x="88097" y="118666"/>
                      <a:pt x="60911" y="57944"/>
                      <a:pt x="16957" y="13990"/>
                    </a:cubicBezTo>
                    <a:close/>
                  </a:path>
                </a:pathLst>
              </a:custGeom>
              <a:solidFill>
                <a:srgbClr val="1E2328"/>
              </a:solidFill>
              <a:ln w="28575">
                <a:gradFill flip="none" rotWithShape="1">
                  <a:gsLst>
                    <a:gs pos="0">
                      <a:srgbClr val="0496AB"/>
                    </a:gs>
                    <a:gs pos="100000">
                      <a:srgbClr val="007598"/>
                    </a:gs>
                  </a:gsLst>
                  <a:lin ang="54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89999" anchor="ctr"/>
              <a:lstStyle/>
              <a:p>
                <a:pPr algn="ctr">
                  <a:defRPr/>
                </a:pPr>
                <a:r>
                  <a:rPr lang="ko-KR" altLang="en-US" sz="1300">
                    <a:solidFill>
                      <a:srgbClr val="A3C7C7"/>
                    </a:solidFill>
                    <a:latin typeface="KoPubWorld돋움체 Bold"/>
                    <a:ea typeface="KoPubWorld돋움체 Bold"/>
                    <a:cs typeface="KoPubWorld돋움체 Bold"/>
                  </a:rPr>
                  <a:t>확인</a:t>
                </a:r>
              </a:p>
            </p:txBody>
          </p:sp>
        </p:grpSp>
      </p:grpSp>
      <p:sp>
        <p:nvSpPr>
          <p:cNvPr id="69" name="TextBox 68"/>
          <p:cNvSpPr txBox="1"/>
          <p:nvPr/>
        </p:nvSpPr>
        <p:spPr>
          <a:xfrm>
            <a:off x="2546675" y="3947478"/>
            <a:ext cx="7098650" cy="6607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endParaRPr lang="ko-KR" altLang="en-US" sz="2500">
              <a:solidFill>
                <a:schemeClr val="bg1"/>
              </a:solidFill>
              <a:latin typeface="KoPubWorld돋움체 Bold"/>
              <a:ea typeface="KoPubWorld돋움체 Bold"/>
              <a:cs typeface="KoPubWorld돋움체 Bold"/>
            </a:endParaRPr>
          </a:p>
        </p:txBody>
      </p:sp>
      <p:grpSp>
        <p:nvGrpSpPr>
          <p:cNvPr id="84" name="그룹 83"/>
          <p:cNvGrpSpPr/>
          <p:nvPr/>
        </p:nvGrpSpPr>
        <p:grpSpPr>
          <a:xfrm>
            <a:off x="311289" y="199972"/>
            <a:ext cx="2082661" cy="438248"/>
            <a:chOff x="5010147" y="5981226"/>
            <a:chExt cx="2307565" cy="485575"/>
          </a:xfrm>
        </p:grpSpPr>
        <p:sp>
          <p:nvSpPr>
            <p:cNvPr id="85" name="자유형 84"/>
            <p:cNvSpPr/>
            <p:nvPr/>
          </p:nvSpPr>
          <p:spPr>
            <a:xfrm>
              <a:off x="5010147" y="5981226"/>
              <a:ext cx="2307565" cy="485575"/>
            </a:xfrm>
            <a:custGeom>
              <a:avLst/>
              <a:gdLst>
                <a:gd name="connsiteX0" fmla="*/ 242787 w 2307565"/>
                <a:gd name="connsiteY0" fmla="*/ 0 h 485574"/>
                <a:gd name="connsiteX1" fmla="*/ 247547 w 2307565"/>
                <a:gd name="connsiteY1" fmla="*/ 480 h 485574"/>
                <a:gd name="connsiteX2" fmla="*/ 247547 w 2307565"/>
                <a:gd name="connsiteY2" fmla="*/ 0 h 485574"/>
                <a:gd name="connsiteX3" fmla="*/ 2307565 w 2307565"/>
                <a:gd name="connsiteY3" fmla="*/ 0 h 485574"/>
                <a:gd name="connsiteX4" fmla="*/ 2307565 w 2307565"/>
                <a:gd name="connsiteY4" fmla="*/ 485573 h 485574"/>
                <a:gd name="connsiteX5" fmla="*/ 247547 w 2307565"/>
                <a:gd name="connsiteY5" fmla="*/ 485573 h 485574"/>
                <a:gd name="connsiteX6" fmla="*/ 247547 w 2307565"/>
                <a:gd name="connsiteY6" fmla="*/ 485094 h 485574"/>
                <a:gd name="connsiteX7" fmla="*/ 242787 w 2307565"/>
                <a:gd name="connsiteY7" fmla="*/ 485574 h 485574"/>
                <a:gd name="connsiteX8" fmla="*/ 0 w 2307565"/>
                <a:gd name="connsiteY8" fmla="*/ 242787 h 485574"/>
                <a:gd name="connsiteX9" fmla="*/ 242787 w 2307565"/>
                <a:gd name="connsiteY9" fmla="*/ 0 h 485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07565" h="485574">
                  <a:moveTo>
                    <a:pt x="242787" y="0"/>
                  </a:moveTo>
                  <a:lnTo>
                    <a:pt x="247547" y="480"/>
                  </a:lnTo>
                  <a:lnTo>
                    <a:pt x="247547" y="0"/>
                  </a:lnTo>
                  <a:lnTo>
                    <a:pt x="2307565" y="0"/>
                  </a:lnTo>
                  <a:lnTo>
                    <a:pt x="2307565" y="485573"/>
                  </a:lnTo>
                  <a:lnTo>
                    <a:pt x="247547" y="485573"/>
                  </a:lnTo>
                  <a:lnTo>
                    <a:pt x="247547" y="485094"/>
                  </a:lnTo>
                  <a:lnTo>
                    <a:pt x="242787" y="485574"/>
                  </a:lnTo>
                  <a:cubicBezTo>
                    <a:pt x="108699" y="485574"/>
                    <a:pt x="0" y="376875"/>
                    <a:pt x="0" y="242787"/>
                  </a:cubicBezTo>
                  <a:cubicBezTo>
                    <a:pt x="0" y="108699"/>
                    <a:pt x="108699" y="0"/>
                    <a:pt x="242787" y="0"/>
                  </a:cubicBezTo>
                  <a:close/>
                </a:path>
              </a:pathLst>
            </a:custGeom>
            <a:solidFill>
              <a:srgbClr val="010812">
                <a:alpha val="50200"/>
              </a:srgbClr>
            </a:solidFill>
            <a:ln w="9525">
              <a:solidFill>
                <a:srgbClr val="6C5427"/>
              </a:solidFill>
            </a:ln>
            <a:effectLst>
              <a:outerShdw blurRad="63500" sx="102000" sy="102000" algn="ctr" rotWithShape="0">
                <a:prstClr val="black">
                  <a:alpha val="8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grpSp>
          <p:nvGrpSpPr>
            <p:cNvPr id="86" name="그룹 85"/>
            <p:cNvGrpSpPr/>
            <p:nvPr/>
          </p:nvGrpSpPr>
          <p:grpSpPr>
            <a:xfrm>
              <a:off x="5072061" y="6038268"/>
              <a:ext cx="2145496" cy="371476"/>
              <a:chOff x="5060167" y="6133518"/>
              <a:chExt cx="2145495" cy="371475"/>
            </a:xfrm>
          </p:grpSpPr>
          <p:sp>
            <p:nvSpPr>
              <p:cNvPr id="87" name="타원 86"/>
              <p:cNvSpPr/>
              <p:nvPr/>
            </p:nvSpPr>
            <p:spPr>
              <a:xfrm>
                <a:off x="5060167" y="6133518"/>
                <a:ext cx="371475" cy="371475"/>
              </a:xfrm>
              <a:prstGeom prst="ellipse">
                <a:avLst/>
              </a:prstGeom>
              <a:solidFill>
                <a:srgbClr val="1E2328"/>
              </a:solidFill>
              <a:ln w="28575">
                <a:gradFill flip="none" rotWithShape="1">
                  <a:gsLst>
                    <a:gs pos="23000">
                      <a:srgbClr val="C4A25C"/>
                    </a:gs>
                    <a:gs pos="0">
                      <a:srgbClr val="E0CFAE"/>
                    </a:gs>
                    <a:gs pos="48000">
                      <a:srgbClr val="BC9033"/>
                    </a:gs>
                    <a:gs pos="100000">
                      <a:srgbClr val="6C5427"/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altLang="ko-KR" sz="1500">
                    <a:solidFill>
                      <a:srgbClr val="E0CFAE"/>
                    </a:solidFill>
                    <a:latin typeface="Arial"/>
                    <a:cs typeface="Arial"/>
                  </a:rPr>
                  <a:t>!</a:t>
                </a:r>
                <a:endParaRPr lang="ko-KR" altLang="en-US" sz="1500">
                  <a:solidFill>
                    <a:srgbClr val="E0CFAE"/>
                  </a:solidFill>
                  <a:latin typeface="Arial"/>
                  <a:cs typeface="Arial"/>
                </a:endParaRPr>
              </a:p>
            </p:txBody>
          </p:sp>
          <p:sp>
            <p:nvSpPr>
              <p:cNvPr id="88" name="자유형 87"/>
              <p:cNvSpPr/>
              <p:nvPr/>
            </p:nvSpPr>
            <p:spPr>
              <a:xfrm>
                <a:off x="5431641" y="6133518"/>
                <a:ext cx="1774021" cy="371475"/>
              </a:xfrm>
              <a:custGeom>
                <a:avLst/>
                <a:gdLst>
                  <a:gd name="connsiteX0" fmla="*/ 2 w 1774021"/>
                  <a:gd name="connsiteY0" fmla="*/ 0 h 371475"/>
                  <a:gd name="connsiteX1" fmla="*/ 1588284 w 1774021"/>
                  <a:gd name="connsiteY1" fmla="*/ 0 h 371475"/>
                  <a:gd name="connsiteX2" fmla="*/ 1774021 w 1774021"/>
                  <a:gd name="connsiteY2" fmla="*/ 185738 h 371475"/>
                  <a:gd name="connsiteX3" fmla="*/ 1588284 w 1774021"/>
                  <a:gd name="connsiteY3" fmla="*/ 371475 h 371475"/>
                  <a:gd name="connsiteX4" fmla="*/ 0 w 1774021"/>
                  <a:gd name="connsiteY4" fmla="*/ 371475 h 371475"/>
                  <a:gd name="connsiteX5" fmla="*/ 16957 w 1774021"/>
                  <a:gd name="connsiteY5" fmla="*/ 357485 h 371475"/>
                  <a:gd name="connsiteX6" fmla="*/ 88097 w 1774021"/>
                  <a:gd name="connsiteY6" fmla="*/ 185737 h 371475"/>
                  <a:gd name="connsiteX7" fmla="*/ 16957 w 1774021"/>
                  <a:gd name="connsiteY7" fmla="*/ 13990 h 371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74021" h="371475">
                    <a:moveTo>
                      <a:pt x="2" y="0"/>
                    </a:moveTo>
                    <a:lnTo>
                      <a:pt x="1588284" y="0"/>
                    </a:lnTo>
                    <a:lnTo>
                      <a:pt x="1774021" y="185738"/>
                    </a:lnTo>
                    <a:lnTo>
                      <a:pt x="1588284" y="371475"/>
                    </a:lnTo>
                    <a:lnTo>
                      <a:pt x="0" y="371475"/>
                    </a:lnTo>
                    <a:lnTo>
                      <a:pt x="16957" y="357485"/>
                    </a:lnTo>
                    <a:cubicBezTo>
                      <a:pt x="60911" y="313531"/>
                      <a:pt x="88097" y="252809"/>
                      <a:pt x="88097" y="185737"/>
                    </a:cubicBezTo>
                    <a:cubicBezTo>
                      <a:pt x="88097" y="118666"/>
                      <a:pt x="60911" y="57944"/>
                      <a:pt x="16957" y="13990"/>
                    </a:cubicBezTo>
                    <a:close/>
                  </a:path>
                </a:pathLst>
              </a:custGeom>
              <a:solidFill>
                <a:srgbClr val="1E2328"/>
              </a:solidFill>
              <a:ln w="28575">
                <a:gradFill flip="none" rotWithShape="1">
                  <a:gsLst>
                    <a:gs pos="0">
                      <a:srgbClr val="0496AB"/>
                    </a:gs>
                    <a:gs pos="100000">
                      <a:srgbClr val="007598"/>
                    </a:gs>
                  </a:gsLst>
                  <a:lin ang="54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89999" anchor="ctr"/>
              <a:lstStyle/>
              <a:p>
                <a:pPr algn="ctr">
                  <a:defRPr/>
                </a:pPr>
                <a:r>
                  <a:rPr lang="ko-KR" altLang="en-US" sz="1300">
                    <a:solidFill>
                      <a:srgbClr val="A3C7C7"/>
                    </a:solidFill>
                    <a:latin typeface="KoPubWorld돋움체 Bold"/>
                    <a:ea typeface="KoPubWorld돋움체 Bold"/>
                    <a:cs typeface="KoPubWorld돋움체 Bold"/>
                  </a:rPr>
                  <a:t>변수 중요도 분석</a:t>
                </a:r>
              </a:p>
            </p:txBody>
          </p:sp>
        </p:grpSp>
      </p:grpSp>
      <p:pic>
        <p:nvPicPr>
          <p:cNvPr id="31" name="그림 30"/>
          <p:cNvPicPr>
            <a:picLocks noChangeAspect="1"/>
          </p:cNvPicPr>
          <p:nvPr/>
        </p:nvPicPr>
        <p:blipFill rotWithShape="1">
          <a:blip r:embed="rId7"/>
          <a:srcRect l="24390" r="16540"/>
          <a:stretch>
            <a:fillRect/>
          </a:stretch>
        </p:blipFill>
        <p:spPr>
          <a:xfrm>
            <a:off x="4555066" y="1031816"/>
            <a:ext cx="889000" cy="1143000"/>
          </a:xfrm>
          <a:prstGeom prst="rect">
            <a:avLst/>
          </a:prstGeom>
          <a:effectLst>
            <a:outerShdw blurRad="25400" sx="105000" sy="105000" algn="ctr" rotWithShape="0">
              <a:prstClr val="black"/>
            </a:outerShdw>
          </a:effectLst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67819199-28AC-4140-B693-0CA414182DEB}"/>
              </a:ext>
            </a:extLst>
          </p:cNvPr>
          <p:cNvSpPr/>
          <p:nvPr/>
        </p:nvSpPr>
        <p:spPr>
          <a:xfrm>
            <a:off x="6119811" y="0"/>
            <a:ext cx="1328209" cy="838200"/>
          </a:xfrm>
          <a:prstGeom prst="rect">
            <a:avLst/>
          </a:prstGeom>
          <a:gradFill flip="none" rotWithShape="1">
            <a:gsLst>
              <a:gs pos="0">
                <a:srgbClr val="E0CFAE">
                  <a:alpha val="30000"/>
                </a:srgbClr>
              </a:gs>
              <a:gs pos="48000">
                <a:srgbClr val="E0CFAE">
                  <a:alpha val="10000"/>
                </a:srgbClr>
              </a:gs>
              <a:gs pos="100000">
                <a:srgbClr val="E0CFAE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F874CD2-4B58-413B-967A-C8D2F6CE76AC}"/>
              </a:ext>
            </a:extLst>
          </p:cNvPr>
          <p:cNvSpPr txBox="1"/>
          <p:nvPr/>
        </p:nvSpPr>
        <p:spPr>
          <a:xfrm>
            <a:off x="3070753" y="257175"/>
            <a:ext cx="12858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DCCB9A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주제선정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74E4BA3-3808-4148-8DB0-BE4205869F57}"/>
              </a:ext>
            </a:extLst>
          </p:cNvPr>
          <p:cNvSpPr txBox="1"/>
          <p:nvPr/>
        </p:nvSpPr>
        <p:spPr>
          <a:xfrm>
            <a:off x="3070753" y="257175"/>
            <a:ext cx="12858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DCCB9A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주제선정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00C2707-BF90-4ECA-9F35-B2B016851B56}"/>
              </a:ext>
            </a:extLst>
          </p:cNvPr>
          <p:cNvSpPr txBox="1"/>
          <p:nvPr/>
        </p:nvSpPr>
        <p:spPr>
          <a:xfrm>
            <a:off x="6141506" y="254289"/>
            <a:ext cx="12858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dirty="0">
                <a:solidFill>
                  <a:srgbClr val="E8E1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분석 결과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E8E1CF"/>
              </a:solidFill>
              <a:effectLst/>
              <a:uLnTx/>
              <a:uFillTx/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903E56B-A3A0-472B-BA3B-09169BB13D35}"/>
              </a:ext>
            </a:extLst>
          </p:cNvPr>
          <p:cNvSpPr txBox="1"/>
          <p:nvPr/>
        </p:nvSpPr>
        <p:spPr>
          <a:xfrm>
            <a:off x="4410840" y="254289"/>
            <a:ext cx="17327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DCCB9A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데이터</a:t>
            </a:r>
            <a:r>
              <a:rPr lang="en-US" altLang="ko-KR" sz="2000" b="1" dirty="0">
                <a:solidFill>
                  <a:srgbClr val="DCCB9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kumimoji="0" lang="ko-KR" alt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DCCB9A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전처리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DCCB9A"/>
              </a:solidFill>
              <a:effectLst/>
              <a:uLnTx/>
              <a:uFillTx/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/>
          <p:cNvCxnSpPr/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12700">
            <a:solidFill>
              <a:srgbClr val="2D38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3" name="그림 62"/>
          <p:cNvPicPr>
            <a:picLocks noChangeAspect="1"/>
          </p:cNvPicPr>
          <p:nvPr/>
        </p:nvPicPr>
        <p:blipFill rotWithShape="1">
          <a:blip r:embed="rId3"/>
          <a:srcRect t="43700"/>
          <a:stretch>
            <a:fillRect/>
          </a:stretch>
        </p:blipFill>
        <p:spPr>
          <a:xfrm>
            <a:off x="0" y="3020811"/>
            <a:ext cx="12192000" cy="3860799"/>
          </a:xfrm>
          <a:prstGeom prst="rect">
            <a:avLst/>
          </a:prstGeom>
        </p:spPr>
      </p:pic>
      <p:grpSp>
        <p:nvGrpSpPr>
          <p:cNvPr id="84" name="그룹 83"/>
          <p:cNvGrpSpPr/>
          <p:nvPr/>
        </p:nvGrpSpPr>
        <p:grpSpPr>
          <a:xfrm>
            <a:off x="311289" y="199972"/>
            <a:ext cx="2082661" cy="438248"/>
            <a:chOff x="5010147" y="5981226"/>
            <a:chExt cx="2307565" cy="485575"/>
          </a:xfrm>
        </p:grpSpPr>
        <p:sp>
          <p:nvSpPr>
            <p:cNvPr id="85" name="자유형 84"/>
            <p:cNvSpPr/>
            <p:nvPr/>
          </p:nvSpPr>
          <p:spPr>
            <a:xfrm>
              <a:off x="5010147" y="5981226"/>
              <a:ext cx="2307565" cy="485575"/>
            </a:xfrm>
            <a:custGeom>
              <a:avLst/>
              <a:gdLst>
                <a:gd name="connsiteX0" fmla="*/ 242787 w 2307565"/>
                <a:gd name="connsiteY0" fmla="*/ 0 h 485574"/>
                <a:gd name="connsiteX1" fmla="*/ 247547 w 2307565"/>
                <a:gd name="connsiteY1" fmla="*/ 480 h 485574"/>
                <a:gd name="connsiteX2" fmla="*/ 247547 w 2307565"/>
                <a:gd name="connsiteY2" fmla="*/ 0 h 485574"/>
                <a:gd name="connsiteX3" fmla="*/ 2307565 w 2307565"/>
                <a:gd name="connsiteY3" fmla="*/ 0 h 485574"/>
                <a:gd name="connsiteX4" fmla="*/ 2307565 w 2307565"/>
                <a:gd name="connsiteY4" fmla="*/ 485573 h 485574"/>
                <a:gd name="connsiteX5" fmla="*/ 247547 w 2307565"/>
                <a:gd name="connsiteY5" fmla="*/ 485573 h 485574"/>
                <a:gd name="connsiteX6" fmla="*/ 247547 w 2307565"/>
                <a:gd name="connsiteY6" fmla="*/ 485094 h 485574"/>
                <a:gd name="connsiteX7" fmla="*/ 242787 w 2307565"/>
                <a:gd name="connsiteY7" fmla="*/ 485574 h 485574"/>
                <a:gd name="connsiteX8" fmla="*/ 0 w 2307565"/>
                <a:gd name="connsiteY8" fmla="*/ 242787 h 485574"/>
                <a:gd name="connsiteX9" fmla="*/ 242787 w 2307565"/>
                <a:gd name="connsiteY9" fmla="*/ 0 h 485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07565" h="485574">
                  <a:moveTo>
                    <a:pt x="242787" y="0"/>
                  </a:moveTo>
                  <a:lnTo>
                    <a:pt x="247547" y="480"/>
                  </a:lnTo>
                  <a:lnTo>
                    <a:pt x="247547" y="0"/>
                  </a:lnTo>
                  <a:lnTo>
                    <a:pt x="2307565" y="0"/>
                  </a:lnTo>
                  <a:lnTo>
                    <a:pt x="2307565" y="485573"/>
                  </a:lnTo>
                  <a:lnTo>
                    <a:pt x="247547" y="485573"/>
                  </a:lnTo>
                  <a:lnTo>
                    <a:pt x="247547" y="485094"/>
                  </a:lnTo>
                  <a:lnTo>
                    <a:pt x="242787" y="485574"/>
                  </a:lnTo>
                  <a:cubicBezTo>
                    <a:pt x="108699" y="485574"/>
                    <a:pt x="0" y="376875"/>
                    <a:pt x="0" y="242787"/>
                  </a:cubicBezTo>
                  <a:cubicBezTo>
                    <a:pt x="0" y="108699"/>
                    <a:pt x="108699" y="0"/>
                    <a:pt x="242787" y="0"/>
                  </a:cubicBezTo>
                  <a:close/>
                </a:path>
              </a:pathLst>
            </a:custGeom>
            <a:solidFill>
              <a:srgbClr val="010812">
                <a:alpha val="50200"/>
              </a:srgbClr>
            </a:solidFill>
            <a:ln w="9525">
              <a:solidFill>
                <a:srgbClr val="6C5427"/>
              </a:solidFill>
            </a:ln>
            <a:effectLst>
              <a:outerShdw blurRad="63500" sx="102000" sy="102000" algn="ctr" rotWithShape="0">
                <a:prstClr val="black">
                  <a:alpha val="8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grpSp>
          <p:nvGrpSpPr>
            <p:cNvPr id="86" name="그룹 85"/>
            <p:cNvGrpSpPr/>
            <p:nvPr/>
          </p:nvGrpSpPr>
          <p:grpSpPr>
            <a:xfrm>
              <a:off x="5072061" y="6038268"/>
              <a:ext cx="2145496" cy="371476"/>
              <a:chOff x="5060167" y="6133518"/>
              <a:chExt cx="2145495" cy="371475"/>
            </a:xfrm>
          </p:grpSpPr>
          <p:sp>
            <p:nvSpPr>
              <p:cNvPr id="87" name="타원 86"/>
              <p:cNvSpPr/>
              <p:nvPr/>
            </p:nvSpPr>
            <p:spPr>
              <a:xfrm>
                <a:off x="5060167" y="6133518"/>
                <a:ext cx="371475" cy="371475"/>
              </a:xfrm>
              <a:prstGeom prst="ellipse">
                <a:avLst/>
              </a:prstGeom>
              <a:solidFill>
                <a:srgbClr val="1E2328"/>
              </a:solidFill>
              <a:ln w="28575">
                <a:gradFill flip="none" rotWithShape="1">
                  <a:gsLst>
                    <a:gs pos="23000">
                      <a:srgbClr val="C4A25C"/>
                    </a:gs>
                    <a:gs pos="0">
                      <a:srgbClr val="E0CFAE"/>
                    </a:gs>
                    <a:gs pos="48000">
                      <a:srgbClr val="BC9033"/>
                    </a:gs>
                    <a:gs pos="100000">
                      <a:srgbClr val="6C5427"/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altLang="ko-KR" sz="1500">
                    <a:solidFill>
                      <a:srgbClr val="E0CFAE"/>
                    </a:solidFill>
                    <a:latin typeface="Arial"/>
                    <a:cs typeface="Arial"/>
                  </a:rPr>
                  <a:t>!</a:t>
                </a:r>
                <a:endParaRPr lang="ko-KR" altLang="en-US" sz="1500">
                  <a:solidFill>
                    <a:srgbClr val="E0CFAE"/>
                  </a:solidFill>
                  <a:latin typeface="Arial"/>
                  <a:cs typeface="Arial"/>
                </a:endParaRPr>
              </a:p>
            </p:txBody>
          </p:sp>
          <p:sp>
            <p:nvSpPr>
              <p:cNvPr id="88" name="자유형 87"/>
              <p:cNvSpPr/>
              <p:nvPr/>
            </p:nvSpPr>
            <p:spPr>
              <a:xfrm>
                <a:off x="5431641" y="6133518"/>
                <a:ext cx="1774021" cy="371475"/>
              </a:xfrm>
              <a:custGeom>
                <a:avLst/>
                <a:gdLst>
                  <a:gd name="connsiteX0" fmla="*/ 2 w 1774021"/>
                  <a:gd name="connsiteY0" fmla="*/ 0 h 371475"/>
                  <a:gd name="connsiteX1" fmla="*/ 1588284 w 1774021"/>
                  <a:gd name="connsiteY1" fmla="*/ 0 h 371475"/>
                  <a:gd name="connsiteX2" fmla="*/ 1774021 w 1774021"/>
                  <a:gd name="connsiteY2" fmla="*/ 185738 h 371475"/>
                  <a:gd name="connsiteX3" fmla="*/ 1588284 w 1774021"/>
                  <a:gd name="connsiteY3" fmla="*/ 371475 h 371475"/>
                  <a:gd name="connsiteX4" fmla="*/ 0 w 1774021"/>
                  <a:gd name="connsiteY4" fmla="*/ 371475 h 371475"/>
                  <a:gd name="connsiteX5" fmla="*/ 16957 w 1774021"/>
                  <a:gd name="connsiteY5" fmla="*/ 357485 h 371475"/>
                  <a:gd name="connsiteX6" fmla="*/ 88097 w 1774021"/>
                  <a:gd name="connsiteY6" fmla="*/ 185737 h 371475"/>
                  <a:gd name="connsiteX7" fmla="*/ 16957 w 1774021"/>
                  <a:gd name="connsiteY7" fmla="*/ 13990 h 371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74021" h="371475">
                    <a:moveTo>
                      <a:pt x="2" y="0"/>
                    </a:moveTo>
                    <a:lnTo>
                      <a:pt x="1588284" y="0"/>
                    </a:lnTo>
                    <a:lnTo>
                      <a:pt x="1774021" y="185738"/>
                    </a:lnTo>
                    <a:lnTo>
                      <a:pt x="1588284" y="371475"/>
                    </a:lnTo>
                    <a:lnTo>
                      <a:pt x="0" y="371475"/>
                    </a:lnTo>
                    <a:lnTo>
                      <a:pt x="16957" y="357485"/>
                    </a:lnTo>
                    <a:cubicBezTo>
                      <a:pt x="60911" y="313531"/>
                      <a:pt x="88097" y="252809"/>
                      <a:pt x="88097" y="185737"/>
                    </a:cubicBezTo>
                    <a:cubicBezTo>
                      <a:pt x="88097" y="118666"/>
                      <a:pt x="60911" y="57944"/>
                      <a:pt x="16957" y="13990"/>
                    </a:cubicBezTo>
                    <a:close/>
                  </a:path>
                </a:pathLst>
              </a:custGeom>
              <a:solidFill>
                <a:srgbClr val="1E2328"/>
              </a:solidFill>
              <a:ln w="28575">
                <a:gradFill flip="none" rotWithShape="1">
                  <a:gsLst>
                    <a:gs pos="0">
                      <a:srgbClr val="0496AB"/>
                    </a:gs>
                    <a:gs pos="100000">
                      <a:srgbClr val="007598"/>
                    </a:gs>
                  </a:gsLst>
                  <a:lin ang="54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89999" anchor="ctr"/>
              <a:lstStyle/>
              <a:p>
                <a:pPr algn="ctr">
                  <a:defRPr/>
                </a:pPr>
                <a:r>
                  <a:rPr lang="ko-KR" altLang="en-US" sz="1300">
                    <a:solidFill>
                      <a:srgbClr val="A3C7C7"/>
                    </a:solidFill>
                    <a:latin typeface="KoPubWorld돋움체 Bold"/>
                    <a:ea typeface="KoPubWorld돋움체 Bold"/>
                    <a:cs typeface="KoPubWorld돋움체 Bold"/>
                  </a:rPr>
                  <a:t>변수 중요도 분석</a:t>
                </a:r>
              </a:p>
            </p:txBody>
          </p:sp>
        </p:grpSp>
      </p:grpSp>
      <p:sp>
        <p:nvSpPr>
          <p:cNvPr id="103" name="TextBox 68"/>
          <p:cNvSpPr txBox="1"/>
          <p:nvPr/>
        </p:nvSpPr>
        <p:spPr>
          <a:xfrm>
            <a:off x="2599591" y="1560361"/>
            <a:ext cx="2759484" cy="6570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2500" b="0" i="0" u="none" strike="noStrike" kern="1200" cap="none" spc="0" normalizeH="0" baseline="0">
                <a:solidFill>
                  <a:srgbClr val="FFFFFF"/>
                </a:solidFill>
                <a:latin typeface="KoPubWorld돋움체 Bold"/>
                <a:ea typeface="KoPubWorld돋움체 Bold"/>
                <a:cs typeface="KoPubWorld돋움체 Bold"/>
              </a:rPr>
              <a:t>Gradient Boosting</a:t>
            </a:r>
            <a:endParaRPr kumimoji="0" lang="ko-KR" altLang="en-US" sz="2500" b="0" i="0" u="none" strike="noStrike" kern="1200" cap="none" spc="0" normalizeH="0" baseline="0">
              <a:solidFill>
                <a:srgbClr val="FFFFFF"/>
              </a:solidFill>
              <a:latin typeface="KoPubWorld돋움체 Bold"/>
              <a:ea typeface="KoPubWorld돋움체 Bold"/>
              <a:cs typeface="KoPubWorld돋움체 Bold"/>
            </a:endParaRPr>
          </a:p>
        </p:txBody>
      </p:sp>
      <p:sp>
        <p:nvSpPr>
          <p:cNvPr id="105" name="TextBox 68"/>
          <p:cNvSpPr txBox="1"/>
          <p:nvPr/>
        </p:nvSpPr>
        <p:spPr>
          <a:xfrm>
            <a:off x="7715570" y="1556362"/>
            <a:ext cx="1552984" cy="6621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2500" b="0" i="0" u="none" strike="noStrike" kern="1200" cap="none" spc="0" normalizeH="0" baseline="0">
                <a:solidFill>
                  <a:srgbClr val="FFFFFF"/>
                </a:solidFill>
                <a:latin typeface="KoPubWorld돋움체 Bold"/>
                <a:ea typeface="KoPubWorld돋움체 Bold"/>
                <a:cs typeface="KoPubWorld돋움체 Bold"/>
              </a:rPr>
              <a:t>XGBoost</a:t>
            </a:r>
          </a:p>
        </p:txBody>
      </p:sp>
      <p:pic>
        <p:nvPicPr>
          <p:cNvPr id="113" name="그림 11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254750" y="2275417"/>
            <a:ext cx="4566781" cy="2749549"/>
          </a:xfrm>
          <a:prstGeom prst="rect">
            <a:avLst/>
          </a:prstGeom>
        </p:spPr>
      </p:pic>
      <p:sp>
        <p:nvSpPr>
          <p:cNvPr id="115" name="TextBox 68"/>
          <p:cNvSpPr txBox="1"/>
          <p:nvPr/>
        </p:nvSpPr>
        <p:spPr>
          <a:xfrm>
            <a:off x="1481665" y="859742"/>
            <a:ext cx="6209651" cy="6623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57000" indent="-357000" algn="l" defTabSz="914400">
              <a:lnSpc>
                <a:spcPct val="150000"/>
              </a:lnSpc>
              <a:buFont typeface="Arial"/>
              <a:buChar char="•"/>
              <a:defRPr/>
            </a:pPr>
            <a:r>
              <a:rPr kumimoji="0" lang="ko-KR" altLang="en-US" sz="2500" b="0" i="0" u="none" strike="noStrike" kern="1200" cap="none" spc="0" normalizeH="0" baseline="0">
                <a:solidFill>
                  <a:srgbClr val="FFFFFF"/>
                </a:solidFill>
                <a:latin typeface="KoPubWorld돋움체 Bold"/>
                <a:ea typeface="KoPubWorld돋움체 Bold"/>
                <a:cs typeface="KoPubWorld돋움체 Bold"/>
              </a:rPr>
              <a:t>그룹별 변수 중요도 체크 방식</a:t>
            </a:r>
          </a:p>
        </p:txBody>
      </p:sp>
      <p:pic>
        <p:nvPicPr>
          <p:cNvPr id="116" name="그림 11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2781299" y="2336798"/>
            <a:ext cx="2300816" cy="2603555"/>
          </a:xfrm>
          <a:prstGeom prst="rect">
            <a:avLst/>
          </a:prstGeom>
        </p:spPr>
      </p:pic>
      <p:sp>
        <p:nvSpPr>
          <p:cNvPr id="118" name="TextBox 68"/>
          <p:cNvSpPr txBox="1"/>
          <p:nvPr/>
        </p:nvSpPr>
        <p:spPr>
          <a:xfrm>
            <a:off x="2519155" y="5099427"/>
            <a:ext cx="3246319" cy="11184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14200" indent="-214200" algn="l" defTabSz="914400">
              <a:lnSpc>
                <a:spcPct val="150000"/>
              </a:lnSpc>
              <a:buFont typeface="Arial"/>
              <a:buChar char="•"/>
              <a:defRPr/>
            </a:pPr>
            <a:r>
              <a:rPr kumimoji="0" lang="en-US" altLang="ko-KR" sz="1500" b="0" i="0" u="none" strike="noStrike" kern="1200" cap="none" spc="0" normalizeH="0" baseline="0">
                <a:solidFill>
                  <a:srgbClr val="FFFFFF"/>
                </a:solidFill>
                <a:latin typeface="KoPubWorld돋움체 Bold"/>
                <a:ea typeface="KoPubWorld돋움체 Bold"/>
                <a:cs typeface="KoPubWorld돋움체 Bold"/>
              </a:rPr>
              <a:t>import eli5</a:t>
            </a:r>
          </a:p>
          <a:p>
            <a:pPr marL="214200" indent="-214200" algn="l" defTabSz="914400">
              <a:lnSpc>
                <a:spcPct val="150000"/>
              </a:lnSpc>
              <a:buFont typeface="Arial"/>
              <a:buChar char="•"/>
              <a:defRPr/>
            </a:pPr>
            <a:r>
              <a:rPr kumimoji="0" lang="en-US" altLang="ko-KR" sz="1500" b="0" i="0" u="none" strike="noStrike" kern="1200" cap="none" spc="0" normalizeH="0" baseline="0">
                <a:solidFill>
                  <a:srgbClr val="FFFFFF"/>
                </a:solidFill>
                <a:latin typeface="KoPubWorld돋움체 Bold"/>
                <a:ea typeface="KoPubWorld돋움체 Bold"/>
                <a:cs typeface="KoPubWorld돋움체 Bold"/>
              </a:rPr>
              <a:t>from eli5.sklearn</a:t>
            </a:r>
            <a:r>
              <a:rPr kumimoji="0" lang="ko-KR" altLang="en-US" sz="1500" b="0" i="0" u="none" strike="noStrike" kern="1200" cap="none" spc="0" normalizeH="0" baseline="0">
                <a:solidFill>
                  <a:srgbClr val="FFFFFF"/>
                </a:solidFill>
                <a:latin typeface="KoPubWorld돋움체 Bold"/>
                <a:ea typeface="KoPubWorld돋움체 Bold"/>
                <a:cs typeface="KoPubWorld돋움체 Bold"/>
              </a:rPr>
              <a:t> </a:t>
            </a:r>
            <a:r>
              <a:rPr kumimoji="0" lang="en-US" altLang="ko-KR" sz="1500" b="0" i="0" u="none" strike="noStrike" kern="1200" cap="none" spc="0" normalizeH="0" baseline="0">
                <a:solidFill>
                  <a:srgbClr val="FFFFFF"/>
                </a:solidFill>
                <a:latin typeface="KoPubWorld돋움체 Bold"/>
                <a:ea typeface="KoPubWorld돋움체 Bold"/>
                <a:cs typeface="KoPubWorld돋움체 Bold"/>
              </a:rPr>
              <a:t>import PermutationImportance</a:t>
            </a:r>
            <a:r>
              <a:rPr kumimoji="0" lang="ko-KR" altLang="en-US" sz="1500" b="0" i="0" u="none" strike="noStrike" kern="1200" cap="none" spc="0" normalizeH="0" baseline="0">
                <a:solidFill>
                  <a:srgbClr val="FFFFFF"/>
                </a:solidFill>
                <a:latin typeface="KoPubWorld돋움체 Bold"/>
                <a:ea typeface="KoPubWorld돋움체 Bold"/>
                <a:cs typeface="KoPubWorld돋움체 Bold"/>
              </a:rPr>
              <a:t> 사용</a:t>
            </a:r>
          </a:p>
        </p:txBody>
      </p:sp>
      <p:sp>
        <p:nvSpPr>
          <p:cNvPr id="119" name="TextBox 68"/>
          <p:cNvSpPr txBox="1"/>
          <p:nvPr/>
        </p:nvSpPr>
        <p:spPr>
          <a:xfrm>
            <a:off x="7285888" y="5124827"/>
            <a:ext cx="3246320" cy="11174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14200" indent="-21420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kumimoji="0" lang="en-US" altLang="ko-KR" sz="1500" b="0" i="0" u="none" strike="noStrike" kern="1200" cap="none" spc="0" normalizeH="0" baseline="0">
                <a:solidFill>
                  <a:srgbClr val="FFFFFF"/>
                </a:solidFill>
                <a:latin typeface="KoPubWorld돋움체 Bold"/>
                <a:ea typeface="KoPubWorld돋움체 Bold"/>
                <a:cs typeface="KoPubWorld돋움체 Bold"/>
              </a:rPr>
              <a:t>from xgboost import plot_importance</a:t>
            </a:r>
          </a:p>
          <a:p>
            <a:pPr marL="214200" indent="-21420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kumimoji="0" lang="ko-KR" altLang="en-US" sz="1500" b="0" i="0" u="none" strike="noStrike" kern="1200" cap="none" spc="0" normalizeH="0" baseline="0">
                <a:solidFill>
                  <a:srgbClr val="FFFFFF"/>
                </a:solidFill>
                <a:latin typeface="KoPubWorld돋움체 Bold"/>
                <a:ea typeface="KoPubWorld돋움체 Bold"/>
                <a:cs typeface="KoPubWorld돋움체 Bold"/>
              </a:rPr>
              <a:t>모델 내장 함수 사용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1ABB2DE-3399-465D-AC4B-314E1A9DE59F}"/>
              </a:ext>
            </a:extLst>
          </p:cNvPr>
          <p:cNvSpPr/>
          <p:nvPr/>
        </p:nvSpPr>
        <p:spPr>
          <a:xfrm>
            <a:off x="6119811" y="0"/>
            <a:ext cx="1328209" cy="838200"/>
          </a:xfrm>
          <a:prstGeom prst="rect">
            <a:avLst/>
          </a:prstGeom>
          <a:gradFill flip="none" rotWithShape="1">
            <a:gsLst>
              <a:gs pos="0">
                <a:srgbClr val="E0CFAE">
                  <a:alpha val="30000"/>
                </a:srgbClr>
              </a:gs>
              <a:gs pos="48000">
                <a:srgbClr val="E0CFAE">
                  <a:alpha val="10000"/>
                </a:srgbClr>
              </a:gs>
              <a:gs pos="100000">
                <a:srgbClr val="E0CFAE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50C9D23-5434-4D49-A132-5486D33A8C9A}"/>
              </a:ext>
            </a:extLst>
          </p:cNvPr>
          <p:cNvSpPr txBox="1"/>
          <p:nvPr/>
        </p:nvSpPr>
        <p:spPr>
          <a:xfrm>
            <a:off x="3070753" y="257175"/>
            <a:ext cx="12858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DCCB9A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주제선정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BED7217-7D48-48AC-B6E2-2EC46B8E9BA1}"/>
              </a:ext>
            </a:extLst>
          </p:cNvPr>
          <p:cNvSpPr txBox="1"/>
          <p:nvPr/>
        </p:nvSpPr>
        <p:spPr>
          <a:xfrm>
            <a:off x="3070753" y="257175"/>
            <a:ext cx="12858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DCCB9A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주제선정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FB828D7-7FD7-4BBB-860A-4AC8DB23DB2F}"/>
              </a:ext>
            </a:extLst>
          </p:cNvPr>
          <p:cNvSpPr txBox="1"/>
          <p:nvPr/>
        </p:nvSpPr>
        <p:spPr>
          <a:xfrm>
            <a:off x="6141506" y="254289"/>
            <a:ext cx="12858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dirty="0">
                <a:solidFill>
                  <a:srgbClr val="E8E1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분석 결과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E8E1CF"/>
              </a:solidFill>
              <a:effectLst/>
              <a:uLnTx/>
              <a:uFillTx/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648612A-EF77-402B-AF79-6E90AEA217F0}"/>
              </a:ext>
            </a:extLst>
          </p:cNvPr>
          <p:cNvSpPr txBox="1"/>
          <p:nvPr/>
        </p:nvSpPr>
        <p:spPr>
          <a:xfrm>
            <a:off x="4410840" y="254289"/>
            <a:ext cx="17327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DCCB9A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데이터</a:t>
            </a:r>
            <a:r>
              <a:rPr lang="en-US" altLang="ko-KR" sz="2000" b="1" dirty="0">
                <a:solidFill>
                  <a:srgbClr val="DCCB9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kumimoji="0" lang="ko-KR" alt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DCCB9A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전처리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DCCB9A"/>
              </a:solidFill>
              <a:effectLst/>
              <a:uLnTx/>
              <a:uFillTx/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/>
          <p:cNvCxnSpPr/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12700">
            <a:solidFill>
              <a:srgbClr val="2D38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3" name="그림 62"/>
          <p:cNvPicPr>
            <a:picLocks noChangeAspect="1"/>
          </p:cNvPicPr>
          <p:nvPr/>
        </p:nvPicPr>
        <p:blipFill rotWithShape="1">
          <a:blip r:embed="rId3"/>
          <a:srcRect t="43700"/>
          <a:stretch>
            <a:fillRect/>
          </a:stretch>
        </p:blipFill>
        <p:spPr>
          <a:xfrm>
            <a:off x="0" y="3020811"/>
            <a:ext cx="12192000" cy="3860799"/>
          </a:xfrm>
          <a:prstGeom prst="rect">
            <a:avLst/>
          </a:prstGeom>
        </p:spPr>
      </p:pic>
      <p:grpSp>
        <p:nvGrpSpPr>
          <p:cNvPr id="84" name="그룹 83"/>
          <p:cNvGrpSpPr/>
          <p:nvPr/>
        </p:nvGrpSpPr>
        <p:grpSpPr>
          <a:xfrm>
            <a:off x="311289" y="199972"/>
            <a:ext cx="2082661" cy="438248"/>
            <a:chOff x="5010147" y="5981226"/>
            <a:chExt cx="2307565" cy="485575"/>
          </a:xfrm>
        </p:grpSpPr>
        <p:sp>
          <p:nvSpPr>
            <p:cNvPr id="85" name="자유형 84"/>
            <p:cNvSpPr/>
            <p:nvPr/>
          </p:nvSpPr>
          <p:spPr>
            <a:xfrm>
              <a:off x="5010147" y="5981226"/>
              <a:ext cx="2307565" cy="485575"/>
            </a:xfrm>
            <a:custGeom>
              <a:avLst/>
              <a:gdLst>
                <a:gd name="connsiteX0" fmla="*/ 242787 w 2307565"/>
                <a:gd name="connsiteY0" fmla="*/ 0 h 485574"/>
                <a:gd name="connsiteX1" fmla="*/ 247547 w 2307565"/>
                <a:gd name="connsiteY1" fmla="*/ 480 h 485574"/>
                <a:gd name="connsiteX2" fmla="*/ 247547 w 2307565"/>
                <a:gd name="connsiteY2" fmla="*/ 0 h 485574"/>
                <a:gd name="connsiteX3" fmla="*/ 2307565 w 2307565"/>
                <a:gd name="connsiteY3" fmla="*/ 0 h 485574"/>
                <a:gd name="connsiteX4" fmla="*/ 2307565 w 2307565"/>
                <a:gd name="connsiteY4" fmla="*/ 485573 h 485574"/>
                <a:gd name="connsiteX5" fmla="*/ 247547 w 2307565"/>
                <a:gd name="connsiteY5" fmla="*/ 485573 h 485574"/>
                <a:gd name="connsiteX6" fmla="*/ 247547 w 2307565"/>
                <a:gd name="connsiteY6" fmla="*/ 485094 h 485574"/>
                <a:gd name="connsiteX7" fmla="*/ 242787 w 2307565"/>
                <a:gd name="connsiteY7" fmla="*/ 485574 h 485574"/>
                <a:gd name="connsiteX8" fmla="*/ 0 w 2307565"/>
                <a:gd name="connsiteY8" fmla="*/ 242787 h 485574"/>
                <a:gd name="connsiteX9" fmla="*/ 242787 w 2307565"/>
                <a:gd name="connsiteY9" fmla="*/ 0 h 485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07565" h="485574">
                  <a:moveTo>
                    <a:pt x="242787" y="0"/>
                  </a:moveTo>
                  <a:lnTo>
                    <a:pt x="247547" y="480"/>
                  </a:lnTo>
                  <a:lnTo>
                    <a:pt x="247547" y="0"/>
                  </a:lnTo>
                  <a:lnTo>
                    <a:pt x="2307565" y="0"/>
                  </a:lnTo>
                  <a:lnTo>
                    <a:pt x="2307565" y="485573"/>
                  </a:lnTo>
                  <a:lnTo>
                    <a:pt x="247547" y="485573"/>
                  </a:lnTo>
                  <a:lnTo>
                    <a:pt x="247547" y="485094"/>
                  </a:lnTo>
                  <a:lnTo>
                    <a:pt x="242787" y="485574"/>
                  </a:lnTo>
                  <a:cubicBezTo>
                    <a:pt x="108699" y="485574"/>
                    <a:pt x="0" y="376875"/>
                    <a:pt x="0" y="242787"/>
                  </a:cubicBezTo>
                  <a:cubicBezTo>
                    <a:pt x="0" y="108699"/>
                    <a:pt x="108699" y="0"/>
                    <a:pt x="242787" y="0"/>
                  </a:cubicBezTo>
                  <a:close/>
                </a:path>
              </a:pathLst>
            </a:custGeom>
            <a:solidFill>
              <a:srgbClr val="010812">
                <a:alpha val="50200"/>
              </a:srgbClr>
            </a:solidFill>
            <a:ln w="9525">
              <a:solidFill>
                <a:srgbClr val="6C5427"/>
              </a:solidFill>
            </a:ln>
            <a:effectLst>
              <a:outerShdw blurRad="63500" sx="102000" sy="102000" algn="ctr" rotWithShape="0">
                <a:prstClr val="black">
                  <a:alpha val="8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grpSp>
          <p:nvGrpSpPr>
            <p:cNvPr id="86" name="그룹 85"/>
            <p:cNvGrpSpPr/>
            <p:nvPr/>
          </p:nvGrpSpPr>
          <p:grpSpPr>
            <a:xfrm>
              <a:off x="5072061" y="6038268"/>
              <a:ext cx="2145496" cy="371476"/>
              <a:chOff x="5060167" y="6133518"/>
              <a:chExt cx="2145495" cy="371475"/>
            </a:xfrm>
          </p:grpSpPr>
          <p:sp>
            <p:nvSpPr>
              <p:cNvPr id="87" name="타원 86"/>
              <p:cNvSpPr/>
              <p:nvPr/>
            </p:nvSpPr>
            <p:spPr>
              <a:xfrm>
                <a:off x="5060167" y="6133518"/>
                <a:ext cx="371475" cy="371475"/>
              </a:xfrm>
              <a:prstGeom prst="ellipse">
                <a:avLst/>
              </a:prstGeom>
              <a:solidFill>
                <a:srgbClr val="1E2328"/>
              </a:solidFill>
              <a:ln w="28575">
                <a:gradFill flip="none" rotWithShape="1">
                  <a:gsLst>
                    <a:gs pos="23000">
                      <a:srgbClr val="C4A25C"/>
                    </a:gs>
                    <a:gs pos="0">
                      <a:srgbClr val="E0CFAE"/>
                    </a:gs>
                    <a:gs pos="48000">
                      <a:srgbClr val="BC9033"/>
                    </a:gs>
                    <a:gs pos="100000">
                      <a:srgbClr val="6C5427"/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altLang="ko-KR" sz="1500">
                    <a:solidFill>
                      <a:srgbClr val="E0CFAE"/>
                    </a:solidFill>
                    <a:latin typeface="Arial"/>
                    <a:cs typeface="Arial"/>
                  </a:rPr>
                  <a:t>!</a:t>
                </a:r>
                <a:endParaRPr lang="ko-KR" altLang="en-US" sz="1500">
                  <a:solidFill>
                    <a:srgbClr val="E0CFAE"/>
                  </a:solidFill>
                  <a:latin typeface="Arial"/>
                  <a:cs typeface="Arial"/>
                </a:endParaRPr>
              </a:p>
            </p:txBody>
          </p:sp>
          <p:sp>
            <p:nvSpPr>
              <p:cNvPr id="88" name="자유형 87"/>
              <p:cNvSpPr/>
              <p:nvPr/>
            </p:nvSpPr>
            <p:spPr>
              <a:xfrm>
                <a:off x="5431641" y="6133518"/>
                <a:ext cx="1774021" cy="371475"/>
              </a:xfrm>
              <a:custGeom>
                <a:avLst/>
                <a:gdLst>
                  <a:gd name="connsiteX0" fmla="*/ 2 w 1774021"/>
                  <a:gd name="connsiteY0" fmla="*/ 0 h 371475"/>
                  <a:gd name="connsiteX1" fmla="*/ 1588284 w 1774021"/>
                  <a:gd name="connsiteY1" fmla="*/ 0 h 371475"/>
                  <a:gd name="connsiteX2" fmla="*/ 1774021 w 1774021"/>
                  <a:gd name="connsiteY2" fmla="*/ 185738 h 371475"/>
                  <a:gd name="connsiteX3" fmla="*/ 1588284 w 1774021"/>
                  <a:gd name="connsiteY3" fmla="*/ 371475 h 371475"/>
                  <a:gd name="connsiteX4" fmla="*/ 0 w 1774021"/>
                  <a:gd name="connsiteY4" fmla="*/ 371475 h 371475"/>
                  <a:gd name="connsiteX5" fmla="*/ 16957 w 1774021"/>
                  <a:gd name="connsiteY5" fmla="*/ 357485 h 371475"/>
                  <a:gd name="connsiteX6" fmla="*/ 88097 w 1774021"/>
                  <a:gd name="connsiteY6" fmla="*/ 185737 h 371475"/>
                  <a:gd name="connsiteX7" fmla="*/ 16957 w 1774021"/>
                  <a:gd name="connsiteY7" fmla="*/ 13990 h 371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74021" h="371475">
                    <a:moveTo>
                      <a:pt x="2" y="0"/>
                    </a:moveTo>
                    <a:lnTo>
                      <a:pt x="1588284" y="0"/>
                    </a:lnTo>
                    <a:lnTo>
                      <a:pt x="1774021" y="185738"/>
                    </a:lnTo>
                    <a:lnTo>
                      <a:pt x="1588284" y="371475"/>
                    </a:lnTo>
                    <a:lnTo>
                      <a:pt x="0" y="371475"/>
                    </a:lnTo>
                    <a:lnTo>
                      <a:pt x="16957" y="357485"/>
                    </a:lnTo>
                    <a:cubicBezTo>
                      <a:pt x="60911" y="313531"/>
                      <a:pt x="88097" y="252809"/>
                      <a:pt x="88097" y="185737"/>
                    </a:cubicBezTo>
                    <a:cubicBezTo>
                      <a:pt x="88097" y="118666"/>
                      <a:pt x="60911" y="57944"/>
                      <a:pt x="16957" y="13990"/>
                    </a:cubicBezTo>
                    <a:close/>
                  </a:path>
                </a:pathLst>
              </a:custGeom>
              <a:solidFill>
                <a:srgbClr val="1E2328"/>
              </a:solidFill>
              <a:ln w="28575">
                <a:gradFill flip="none" rotWithShape="1">
                  <a:gsLst>
                    <a:gs pos="0">
                      <a:srgbClr val="0496AB"/>
                    </a:gs>
                    <a:gs pos="100000">
                      <a:srgbClr val="007598"/>
                    </a:gs>
                  </a:gsLst>
                  <a:lin ang="54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89999" anchor="ctr"/>
              <a:lstStyle/>
              <a:p>
                <a:pPr algn="ctr">
                  <a:defRPr/>
                </a:pPr>
                <a:r>
                  <a:rPr lang="ko-KR" altLang="en-US" sz="1300">
                    <a:solidFill>
                      <a:srgbClr val="A3C7C7"/>
                    </a:solidFill>
                    <a:latin typeface="KoPubWorld돋움체 Bold"/>
                    <a:ea typeface="KoPubWorld돋움체 Bold"/>
                    <a:cs typeface="KoPubWorld돋움체 Bold"/>
                  </a:rPr>
                  <a:t>변수 중요도 분석</a:t>
                </a:r>
              </a:p>
            </p:txBody>
          </p:sp>
        </p:grpSp>
      </p:grpSp>
      <p:sp>
        <p:nvSpPr>
          <p:cNvPr id="103" name="TextBox 68"/>
          <p:cNvSpPr txBox="1"/>
          <p:nvPr/>
        </p:nvSpPr>
        <p:spPr>
          <a:xfrm>
            <a:off x="3054673" y="1570944"/>
            <a:ext cx="1701152" cy="6570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2500" b="0" i="0" u="none" strike="noStrike" kern="1200" cap="none" spc="0" normalizeH="0" baseline="0">
                <a:solidFill>
                  <a:srgbClr val="FFFFFF"/>
                </a:solidFill>
                <a:latin typeface="KoPubWorld돋움체 Bold"/>
                <a:ea typeface="KoPubWorld돋움체 Bold"/>
                <a:cs typeface="KoPubWorld돋움체 Bold"/>
              </a:rPr>
              <a:t>LightGBM</a:t>
            </a:r>
          </a:p>
        </p:txBody>
      </p:sp>
      <p:sp>
        <p:nvSpPr>
          <p:cNvPr id="105" name="TextBox 68"/>
          <p:cNvSpPr txBox="1"/>
          <p:nvPr/>
        </p:nvSpPr>
        <p:spPr>
          <a:xfrm>
            <a:off x="8160070" y="1503446"/>
            <a:ext cx="1552984" cy="6621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2500" b="0" i="0" u="none" strike="noStrike" kern="1200" cap="none" spc="0" normalizeH="0" baseline="0">
                <a:solidFill>
                  <a:srgbClr val="FFFFFF"/>
                </a:solidFill>
                <a:latin typeface="KoPubWorld돋움체 Bold"/>
                <a:ea typeface="KoPubWorld돋움체 Bold"/>
                <a:cs typeface="KoPubWorld돋움체 Bold"/>
              </a:rPr>
              <a:t>CatBoost</a:t>
            </a:r>
          </a:p>
        </p:txBody>
      </p:sp>
      <p:sp>
        <p:nvSpPr>
          <p:cNvPr id="115" name="TextBox 68"/>
          <p:cNvSpPr txBox="1"/>
          <p:nvPr/>
        </p:nvSpPr>
        <p:spPr>
          <a:xfrm>
            <a:off x="1481665" y="859742"/>
            <a:ext cx="6209651" cy="6623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57000" indent="-357000" algn="l" defTabSz="914400">
              <a:lnSpc>
                <a:spcPct val="150000"/>
              </a:lnSpc>
              <a:buFont typeface="Arial"/>
              <a:buChar char="•"/>
              <a:defRPr/>
            </a:pPr>
            <a:r>
              <a:rPr kumimoji="0" lang="ko-KR" altLang="en-US" sz="2500" b="0" i="0" u="none" strike="noStrike" kern="1200" cap="none" spc="0" normalizeH="0" baseline="0">
                <a:solidFill>
                  <a:srgbClr val="FFFFFF"/>
                </a:solidFill>
                <a:latin typeface="KoPubWorld돋움체 Bold"/>
                <a:ea typeface="KoPubWorld돋움체 Bold"/>
                <a:cs typeface="KoPubWorld돋움체 Bold"/>
              </a:rPr>
              <a:t>그룹별 변수 중요도 체크 방식</a:t>
            </a:r>
          </a:p>
        </p:txBody>
      </p:sp>
      <p:sp>
        <p:nvSpPr>
          <p:cNvPr id="118" name="TextBox 68"/>
          <p:cNvSpPr txBox="1"/>
          <p:nvPr/>
        </p:nvSpPr>
        <p:spPr>
          <a:xfrm>
            <a:off x="2815488" y="5099427"/>
            <a:ext cx="2410236" cy="11184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14200" indent="-214200" algn="l" defTabSz="914400">
              <a:lnSpc>
                <a:spcPct val="150000"/>
              </a:lnSpc>
              <a:buFont typeface="Arial"/>
              <a:buChar char="•"/>
              <a:defRPr/>
            </a:pPr>
            <a:r>
              <a:rPr kumimoji="0" lang="en-US" altLang="ko-KR" sz="1500" b="0" i="0" u="none" strike="noStrike" kern="1200" cap="none" spc="0" normalizeH="0" baseline="0">
                <a:solidFill>
                  <a:srgbClr val="FFFFFF"/>
                </a:solidFill>
                <a:latin typeface="KoPubWorld돋움체 Bold"/>
                <a:ea typeface="KoPubWorld돋움체 Bold"/>
                <a:cs typeface="KoPubWorld돋움체 Bold"/>
              </a:rPr>
              <a:t>from lightgbm import plot_importance </a:t>
            </a:r>
          </a:p>
          <a:p>
            <a:pPr marL="214200" indent="-214200" algn="l" defTabSz="914400">
              <a:lnSpc>
                <a:spcPct val="150000"/>
              </a:lnSpc>
              <a:buFont typeface="Arial"/>
              <a:buChar char="•"/>
              <a:defRPr/>
            </a:pPr>
            <a:r>
              <a:rPr kumimoji="0" lang="ko-KR" altLang="en-US" sz="1500" b="0" i="0" u="none" strike="noStrike" kern="1200" cap="none" spc="0" normalizeH="0" baseline="0">
                <a:solidFill>
                  <a:srgbClr val="FFFFFF"/>
                </a:solidFill>
                <a:latin typeface="KoPubWorld돋움체 Bold"/>
                <a:ea typeface="KoPubWorld돋움체 Bold"/>
                <a:cs typeface="KoPubWorld돋움체 Bold"/>
              </a:rPr>
              <a:t>모델 내장 함수 사용</a:t>
            </a:r>
          </a:p>
        </p:txBody>
      </p:sp>
      <p:sp>
        <p:nvSpPr>
          <p:cNvPr id="119" name="TextBox 68"/>
          <p:cNvSpPr txBox="1"/>
          <p:nvPr/>
        </p:nvSpPr>
        <p:spPr>
          <a:xfrm>
            <a:off x="7285888" y="5124827"/>
            <a:ext cx="3246320" cy="11121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14200" indent="-21420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kumimoji="0" lang="en-US" altLang="ko-KR" sz="1500" b="0" i="0" u="none" strike="noStrike" kern="1200" cap="none" spc="0" normalizeH="0" baseline="0">
                <a:solidFill>
                  <a:srgbClr val="FFFFFF"/>
                </a:solidFill>
                <a:latin typeface="KoPubWorld돋움체 Bold"/>
                <a:ea typeface="KoPubWorld돋움체 Bold"/>
                <a:cs typeface="KoPubWorld돋움체 Bold"/>
              </a:rPr>
              <a:t>get_feature_importance()</a:t>
            </a:r>
          </a:p>
          <a:p>
            <a:pPr marL="214200" indent="-21420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kumimoji="0" lang="ko-KR" altLang="en-US" sz="1500" b="0" i="0" u="none" strike="noStrike" kern="1200" cap="none" spc="0" normalizeH="0" baseline="0">
                <a:solidFill>
                  <a:srgbClr val="FFFFFF"/>
                </a:solidFill>
                <a:latin typeface="KoPubWorld돋움체 Bold"/>
                <a:ea typeface="KoPubWorld돋움체 Bold"/>
                <a:cs typeface="KoPubWorld돋움체 Bold"/>
              </a:rPr>
              <a:t>모델 내장 함수 사용</a:t>
            </a:r>
            <a:r>
              <a:rPr kumimoji="0" lang="en-US" altLang="ko-KR" sz="1500" b="0" i="0" u="none" strike="noStrike" kern="1200" cap="none" spc="0" normalizeH="0" baseline="0">
                <a:solidFill>
                  <a:srgbClr val="FFFFFF"/>
                </a:solidFill>
                <a:latin typeface="KoPubWorld돋움체 Bold"/>
                <a:ea typeface="KoPubWorld돋움체 Bold"/>
                <a:cs typeface="KoPubWorld돋움체 Bold"/>
              </a:rPr>
              <a:t>, sns.barplot</a:t>
            </a:r>
            <a:r>
              <a:rPr kumimoji="0" lang="ko-KR" altLang="en-US" sz="1500" b="0" i="0" u="none" strike="noStrike" kern="1200" cap="none" spc="0" normalizeH="0" baseline="0">
                <a:solidFill>
                  <a:srgbClr val="FFFFFF"/>
                </a:solidFill>
                <a:latin typeface="KoPubWorld돋움체 Bold"/>
                <a:ea typeface="KoPubWorld돋움체 Bold"/>
                <a:cs typeface="KoPubWorld돋움체 Bold"/>
              </a:rPr>
              <a:t>으로 시각화</a:t>
            </a:r>
          </a:p>
        </p:txBody>
      </p:sp>
      <p:pic>
        <p:nvPicPr>
          <p:cNvPr id="120" name="그림 119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598492" y="2300816"/>
            <a:ext cx="4497508" cy="2679699"/>
          </a:xfrm>
          <a:prstGeom prst="rect">
            <a:avLst/>
          </a:prstGeom>
        </p:spPr>
      </p:pic>
      <p:pic>
        <p:nvPicPr>
          <p:cNvPr id="121" name="그림 120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261099" y="2237316"/>
            <a:ext cx="5374217" cy="2785533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9B63E2BF-BEF1-4003-B86A-81080D4A5BFD}"/>
              </a:ext>
            </a:extLst>
          </p:cNvPr>
          <p:cNvSpPr/>
          <p:nvPr/>
        </p:nvSpPr>
        <p:spPr>
          <a:xfrm>
            <a:off x="6119811" y="0"/>
            <a:ext cx="1328209" cy="838200"/>
          </a:xfrm>
          <a:prstGeom prst="rect">
            <a:avLst/>
          </a:prstGeom>
          <a:gradFill flip="none" rotWithShape="1">
            <a:gsLst>
              <a:gs pos="0">
                <a:srgbClr val="E0CFAE">
                  <a:alpha val="30000"/>
                </a:srgbClr>
              </a:gs>
              <a:gs pos="48000">
                <a:srgbClr val="E0CFAE">
                  <a:alpha val="10000"/>
                </a:srgbClr>
              </a:gs>
              <a:gs pos="100000">
                <a:srgbClr val="E0CFAE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D5B5EBD-B3D9-4A02-9D90-B7D0EF95A787}"/>
              </a:ext>
            </a:extLst>
          </p:cNvPr>
          <p:cNvSpPr txBox="1"/>
          <p:nvPr/>
        </p:nvSpPr>
        <p:spPr>
          <a:xfrm>
            <a:off x="3070753" y="257175"/>
            <a:ext cx="12858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DCCB9A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주제선정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FED054A-BBCB-4B0C-BE25-6086E3BCEFA6}"/>
              </a:ext>
            </a:extLst>
          </p:cNvPr>
          <p:cNvSpPr txBox="1"/>
          <p:nvPr/>
        </p:nvSpPr>
        <p:spPr>
          <a:xfrm>
            <a:off x="3070753" y="257175"/>
            <a:ext cx="12858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DCCB9A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주제선정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B2938CD-1738-4D8C-AB9D-30D350BDAAA9}"/>
              </a:ext>
            </a:extLst>
          </p:cNvPr>
          <p:cNvSpPr txBox="1"/>
          <p:nvPr/>
        </p:nvSpPr>
        <p:spPr>
          <a:xfrm>
            <a:off x="6141506" y="254289"/>
            <a:ext cx="12858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dirty="0">
                <a:solidFill>
                  <a:srgbClr val="E8E1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분석 결과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E8E1CF"/>
              </a:solidFill>
              <a:effectLst/>
              <a:uLnTx/>
              <a:uFillTx/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CAD5EAC-B880-4671-A4C1-31D8D942FA29}"/>
              </a:ext>
            </a:extLst>
          </p:cNvPr>
          <p:cNvSpPr txBox="1"/>
          <p:nvPr/>
        </p:nvSpPr>
        <p:spPr>
          <a:xfrm>
            <a:off x="4410840" y="254289"/>
            <a:ext cx="17327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DCCB9A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데이터</a:t>
            </a:r>
            <a:r>
              <a:rPr lang="en-US" altLang="ko-KR" sz="2000" b="1" dirty="0">
                <a:solidFill>
                  <a:srgbClr val="DCCB9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kumimoji="0" lang="ko-KR" alt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DCCB9A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전처리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DCCB9A"/>
              </a:solidFill>
              <a:effectLst/>
              <a:uLnTx/>
              <a:uFillTx/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/>
          <p:cNvCxnSpPr/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12700">
            <a:solidFill>
              <a:srgbClr val="2D38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4" name="그룹 83"/>
          <p:cNvGrpSpPr/>
          <p:nvPr/>
        </p:nvGrpSpPr>
        <p:grpSpPr>
          <a:xfrm>
            <a:off x="311289" y="199972"/>
            <a:ext cx="2082661" cy="438248"/>
            <a:chOff x="5010147" y="5981226"/>
            <a:chExt cx="2307565" cy="485575"/>
          </a:xfrm>
        </p:grpSpPr>
        <p:sp>
          <p:nvSpPr>
            <p:cNvPr id="85" name="자유형 84"/>
            <p:cNvSpPr/>
            <p:nvPr/>
          </p:nvSpPr>
          <p:spPr>
            <a:xfrm>
              <a:off x="5010147" y="5981226"/>
              <a:ext cx="2307565" cy="485575"/>
            </a:xfrm>
            <a:custGeom>
              <a:avLst/>
              <a:gdLst>
                <a:gd name="connsiteX0" fmla="*/ 242787 w 2307565"/>
                <a:gd name="connsiteY0" fmla="*/ 0 h 485574"/>
                <a:gd name="connsiteX1" fmla="*/ 247547 w 2307565"/>
                <a:gd name="connsiteY1" fmla="*/ 480 h 485574"/>
                <a:gd name="connsiteX2" fmla="*/ 247547 w 2307565"/>
                <a:gd name="connsiteY2" fmla="*/ 0 h 485574"/>
                <a:gd name="connsiteX3" fmla="*/ 2307565 w 2307565"/>
                <a:gd name="connsiteY3" fmla="*/ 0 h 485574"/>
                <a:gd name="connsiteX4" fmla="*/ 2307565 w 2307565"/>
                <a:gd name="connsiteY4" fmla="*/ 485573 h 485574"/>
                <a:gd name="connsiteX5" fmla="*/ 247547 w 2307565"/>
                <a:gd name="connsiteY5" fmla="*/ 485573 h 485574"/>
                <a:gd name="connsiteX6" fmla="*/ 247547 w 2307565"/>
                <a:gd name="connsiteY6" fmla="*/ 485094 h 485574"/>
                <a:gd name="connsiteX7" fmla="*/ 242787 w 2307565"/>
                <a:gd name="connsiteY7" fmla="*/ 485574 h 485574"/>
                <a:gd name="connsiteX8" fmla="*/ 0 w 2307565"/>
                <a:gd name="connsiteY8" fmla="*/ 242787 h 485574"/>
                <a:gd name="connsiteX9" fmla="*/ 242787 w 2307565"/>
                <a:gd name="connsiteY9" fmla="*/ 0 h 485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07565" h="485574">
                  <a:moveTo>
                    <a:pt x="242787" y="0"/>
                  </a:moveTo>
                  <a:lnTo>
                    <a:pt x="247547" y="480"/>
                  </a:lnTo>
                  <a:lnTo>
                    <a:pt x="247547" y="0"/>
                  </a:lnTo>
                  <a:lnTo>
                    <a:pt x="2307565" y="0"/>
                  </a:lnTo>
                  <a:lnTo>
                    <a:pt x="2307565" y="485573"/>
                  </a:lnTo>
                  <a:lnTo>
                    <a:pt x="247547" y="485573"/>
                  </a:lnTo>
                  <a:lnTo>
                    <a:pt x="247547" y="485094"/>
                  </a:lnTo>
                  <a:lnTo>
                    <a:pt x="242787" y="485574"/>
                  </a:lnTo>
                  <a:cubicBezTo>
                    <a:pt x="108699" y="485574"/>
                    <a:pt x="0" y="376875"/>
                    <a:pt x="0" y="242787"/>
                  </a:cubicBezTo>
                  <a:cubicBezTo>
                    <a:pt x="0" y="108699"/>
                    <a:pt x="108699" y="0"/>
                    <a:pt x="242787" y="0"/>
                  </a:cubicBezTo>
                  <a:close/>
                </a:path>
              </a:pathLst>
            </a:custGeom>
            <a:solidFill>
              <a:srgbClr val="010812">
                <a:alpha val="50196"/>
              </a:srgbClr>
            </a:solidFill>
            <a:ln w="9525">
              <a:solidFill>
                <a:srgbClr val="6C5427"/>
              </a:solidFill>
            </a:ln>
            <a:effectLst>
              <a:outerShdw blurRad="63500" sx="102000" sy="102000" algn="ctr" rotWithShape="0">
                <a:prstClr val="black">
                  <a:alpha val="8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86" name="그룹 85"/>
            <p:cNvGrpSpPr/>
            <p:nvPr/>
          </p:nvGrpSpPr>
          <p:grpSpPr>
            <a:xfrm>
              <a:off x="5072061" y="6038268"/>
              <a:ext cx="2145496" cy="371476"/>
              <a:chOff x="5060167" y="6133518"/>
              <a:chExt cx="2145495" cy="371475"/>
            </a:xfrm>
          </p:grpSpPr>
          <p:sp>
            <p:nvSpPr>
              <p:cNvPr id="87" name="타원 86"/>
              <p:cNvSpPr/>
              <p:nvPr/>
            </p:nvSpPr>
            <p:spPr>
              <a:xfrm>
                <a:off x="5060167" y="6133518"/>
                <a:ext cx="371475" cy="371475"/>
              </a:xfrm>
              <a:prstGeom prst="ellipse">
                <a:avLst/>
              </a:prstGeom>
              <a:solidFill>
                <a:srgbClr val="1E2328"/>
              </a:solidFill>
              <a:ln w="28575">
                <a:gradFill flip="none" rotWithShape="1">
                  <a:gsLst>
                    <a:gs pos="23000">
                      <a:srgbClr val="C4A25C"/>
                    </a:gs>
                    <a:gs pos="0">
                      <a:srgbClr val="E0CFAE"/>
                    </a:gs>
                    <a:gs pos="48000">
                      <a:srgbClr val="BC9033"/>
                    </a:gs>
                    <a:gs pos="100000">
                      <a:srgbClr val="6C5427"/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E0CFAE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맑은 고딕" panose="020B0503020000020004" pitchFamily="50" charset="-127"/>
                    <a:cs typeface="Arial" panose="020B0604020202020204" pitchFamily="34" charset="0"/>
                  </a:rPr>
                  <a:t>!</a:t>
                </a:r>
                <a:endParaRPr kumimoji="0" lang="ko-KR" altLang="en-US" sz="1500" b="0" i="0" u="none" strike="noStrike" kern="1200" cap="none" spc="0" normalizeH="0" baseline="0" noProof="0" dirty="0">
                  <a:ln>
                    <a:noFill/>
                  </a:ln>
                  <a:solidFill>
                    <a:srgbClr val="E0CFAE"/>
                  </a:solidFill>
                  <a:effectLst/>
                  <a:uLnTx/>
                  <a:uFillTx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88" name="자유형 87"/>
              <p:cNvSpPr/>
              <p:nvPr/>
            </p:nvSpPr>
            <p:spPr>
              <a:xfrm>
                <a:off x="5431641" y="6133518"/>
                <a:ext cx="1774021" cy="371475"/>
              </a:xfrm>
              <a:custGeom>
                <a:avLst/>
                <a:gdLst>
                  <a:gd name="connsiteX0" fmla="*/ 2 w 1774021"/>
                  <a:gd name="connsiteY0" fmla="*/ 0 h 371475"/>
                  <a:gd name="connsiteX1" fmla="*/ 1588284 w 1774021"/>
                  <a:gd name="connsiteY1" fmla="*/ 0 h 371475"/>
                  <a:gd name="connsiteX2" fmla="*/ 1774021 w 1774021"/>
                  <a:gd name="connsiteY2" fmla="*/ 185738 h 371475"/>
                  <a:gd name="connsiteX3" fmla="*/ 1588284 w 1774021"/>
                  <a:gd name="connsiteY3" fmla="*/ 371475 h 371475"/>
                  <a:gd name="connsiteX4" fmla="*/ 0 w 1774021"/>
                  <a:gd name="connsiteY4" fmla="*/ 371475 h 371475"/>
                  <a:gd name="connsiteX5" fmla="*/ 16957 w 1774021"/>
                  <a:gd name="connsiteY5" fmla="*/ 357485 h 371475"/>
                  <a:gd name="connsiteX6" fmla="*/ 88097 w 1774021"/>
                  <a:gd name="connsiteY6" fmla="*/ 185737 h 371475"/>
                  <a:gd name="connsiteX7" fmla="*/ 16957 w 1774021"/>
                  <a:gd name="connsiteY7" fmla="*/ 13990 h 371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74021" h="371475">
                    <a:moveTo>
                      <a:pt x="2" y="0"/>
                    </a:moveTo>
                    <a:lnTo>
                      <a:pt x="1588284" y="0"/>
                    </a:lnTo>
                    <a:lnTo>
                      <a:pt x="1774021" y="185738"/>
                    </a:lnTo>
                    <a:lnTo>
                      <a:pt x="1588284" y="371475"/>
                    </a:lnTo>
                    <a:lnTo>
                      <a:pt x="0" y="371475"/>
                    </a:lnTo>
                    <a:lnTo>
                      <a:pt x="16957" y="357485"/>
                    </a:lnTo>
                    <a:cubicBezTo>
                      <a:pt x="60911" y="313531"/>
                      <a:pt x="88097" y="252809"/>
                      <a:pt x="88097" y="185737"/>
                    </a:cubicBezTo>
                    <a:cubicBezTo>
                      <a:pt x="88097" y="118666"/>
                      <a:pt x="60911" y="57944"/>
                      <a:pt x="16957" y="13990"/>
                    </a:cubicBezTo>
                    <a:close/>
                  </a:path>
                </a:pathLst>
              </a:custGeom>
              <a:solidFill>
                <a:srgbClr val="1E2328"/>
              </a:solidFill>
              <a:ln w="28575">
                <a:gradFill flip="none" rotWithShape="1">
                  <a:gsLst>
                    <a:gs pos="0">
                      <a:srgbClr val="0496AB"/>
                    </a:gs>
                    <a:gs pos="100000">
                      <a:srgbClr val="007598"/>
                    </a:gs>
                  </a:gsLst>
                  <a:lin ang="54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90000"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3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A3C7C7"/>
                    </a:solidFill>
                    <a:effectLst/>
                    <a:uLnTx/>
                    <a:uFillTx/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선정 동기</a:t>
                </a:r>
              </a:p>
            </p:txBody>
          </p:sp>
        </p:grp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DFF08D61-F0E8-414B-9BB4-407FE4A58D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1300" y="586724"/>
            <a:ext cx="6629400" cy="3981450"/>
          </a:xfrm>
          <a:prstGeom prst="rect">
            <a:avLst/>
          </a:prstGeom>
        </p:spPr>
      </p:pic>
      <p:pic>
        <p:nvPicPr>
          <p:cNvPr id="20" name="그래픽 19" descr="주판 윤곽선">
            <a:extLst>
              <a:ext uri="{FF2B5EF4-FFF2-40B4-BE49-F238E27FC236}">
                <a16:creationId xmlns:a16="http://schemas.microsoft.com/office/drawing/2014/main" id="{1BB0FDF3-C54F-483A-97E3-92636F8039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05921" y="4114632"/>
            <a:ext cx="1897169" cy="1897169"/>
          </a:xfrm>
          <a:prstGeom prst="rect">
            <a:avLst/>
          </a:prstGeom>
        </p:spPr>
      </p:pic>
      <p:pic>
        <p:nvPicPr>
          <p:cNvPr id="21" name="그래픽 20" descr="게임 컨트롤러 윤곽선">
            <a:extLst>
              <a:ext uri="{FF2B5EF4-FFF2-40B4-BE49-F238E27FC236}">
                <a16:creationId xmlns:a16="http://schemas.microsoft.com/office/drawing/2014/main" id="{20EAF252-5DC2-4622-89F7-19E68E2F4E9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441837" y="4424489"/>
            <a:ext cx="780353" cy="780353"/>
          </a:xfrm>
          <a:prstGeom prst="rect">
            <a:avLst/>
          </a:prstGeom>
        </p:spPr>
      </p:pic>
      <p:pic>
        <p:nvPicPr>
          <p:cNvPr id="22" name="그래픽 21" descr="모니터 윤곽선">
            <a:extLst>
              <a:ext uri="{FF2B5EF4-FFF2-40B4-BE49-F238E27FC236}">
                <a16:creationId xmlns:a16="http://schemas.microsoft.com/office/drawing/2014/main" id="{F3B90CB3-8B7A-4A69-B31A-FD6BDC85115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969568" y="4114632"/>
            <a:ext cx="1700143" cy="1700143"/>
          </a:xfrm>
          <a:prstGeom prst="rect">
            <a:avLst/>
          </a:prstGeom>
        </p:spPr>
      </p:pic>
      <p:pic>
        <p:nvPicPr>
          <p:cNvPr id="9" name="그래픽 8" descr="사용자 단색으로 채워진">
            <a:extLst>
              <a:ext uri="{FF2B5EF4-FFF2-40B4-BE49-F238E27FC236}">
                <a16:creationId xmlns:a16="http://schemas.microsoft.com/office/drawing/2014/main" id="{E67A1424-1391-4E24-A421-74CC0949BF3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166003" y="4891853"/>
            <a:ext cx="1307272" cy="1307272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4B0303CB-6663-4900-8675-5F57E13CAA5F}"/>
              </a:ext>
            </a:extLst>
          </p:cNvPr>
          <p:cNvSpPr txBox="1"/>
          <p:nvPr/>
        </p:nvSpPr>
        <p:spPr>
          <a:xfrm>
            <a:off x="6928378" y="6080928"/>
            <a:ext cx="228222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객관적 수치 多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30169C8-BDDE-4351-AA56-F208CDB0EB8D}"/>
              </a:ext>
            </a:extLst>
          </p:cNvPr>
          <p:cNvSpPr txBox="1"/>
          <p:nvPr/>
        </p:nvSpPr>
        <p:spPr>
          <a:xfrm>
            <a:off x="2566218" y="6107967"/>
            <a:ext cx="252197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모두 해 본 게임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D90C759-0371-44CE-975D-721292182D4C}"/>
              </a:ext>
            </a:extLst>
          </p:cNvPr>
          <p:cNvSpPr txBox="1"/>
          <p:nvPr/>
        </p:nvSpPr>
        <p:spPr>
          <a:xfrm>
            <a:off x="3070753" y="257175"/>
            <a:ext cx="12858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E8E1CF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주제선정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21FF5C9-C75E-4911-8B80-AD32F2E4120A}"/>
              </a:ext>
            </a:extLst>
          </p:cNvPr>
          <p:cNvSpPr txBox="1"/>
          <p:nvPr/>
        </p:nvSpPr>
        <p:spPr>
          <a:xfrm>
            <a:off x="6141506" y="254289"/>
            <a:ext cx="12858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dirty="0">
                <a:solidFill>
                  <a:srgbClr val="DCCB9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분석 결과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DCCB9A"/>
              </a:solidFill>
              <a:effectLst/>
              <a:uLnTx/>
              <a:uFillTx/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759FAB4-BE05-4675-A4B9-68208C18B12E}"/>
              </a:ext>
            </a:extLst>
          </p:cNvPr>
          <p:cNvSpPr/>
          <p:nvPr/>
        </p:nvSpPr>
        <p:spPr>
          <a:xfrm>
            <a:off x="3166003" y="14752"/>
            <a:ext cx="1095376" cy="838200"/>
          </a:xfrm>
          <a:prstGeom prst="rect">
            <a:avLst/>
          </a:prstGeom>
          <a:gradFill flip="none" rotWithShape="1">
            <a:gsLst>
              <a:gs pos="0">
                <a:srgbClr val="E0CFAE">
                  <a:alpha val="30000"/>
                </a:srgbClr>
              </a:gs>
              <a:gs pos="48000">
                <a:srgbClr val="E0CFAE">
                  <a:alpha val="10000"/>
                </a:srgbClr>
              </a:gs>
              <a:gs pos="100000">
                <a:srgbClr val="E0CFAE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C0CD054-FF45-4AC9-8AD9-A71EFA1438FD}"/>
              </a:ext>
            </a:extLst>
          </p:cNvPr>
          <p:cNvSpPr txBox="1"/>
          <p:nvPr/>
        </p:nvSpPr>
        <p:spPr>
          <a:xfrm>
            <a:off x="4410840" y="254289"/>
            <a:ext cx="17327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DCCB9A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데이터</a:t>
            </a:r>
            <a:r>
              <a:rPr lang="en-US" altLang="ko-KR" sz="2000" b="1" dirty="0">
                <a:solidFill>
                  <a:srgbClr val="DCCB9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kumimoji="0" lang="ko-KR" alt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DCCB9A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전처리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DCCB9A"/>
              </a:solidFill>
              <a:effectLst/>
              <a:uLnTx/>
              <a:uFillTx/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82262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/>
          <p:cNvCxnSpPr/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12700">
            <a:solidFill>
              <a:srgbClr val="2D38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3" name="그림 62"/>
          <p:cNvPicPr>
            <a:picLocks noChangeAspect="1"/>
          </p:cNvPicPr>
          <p:nvPr/>
        </p:nvPicPr>
        <p:blipFill rotWithShape="1">
          <a:blip r:embed="rId3"/>
          <a:srcRect t="43700"/>
          <a:stretch>
            <a:fillRect/>
          </a:stretch>
        </p:blipFill>
        <p:spPr>
          <a:xfrm>
            <a:off x="0" y="3020811"/>
            <a:ext cx="12192000" cy="3860799"/>
          </a:xfrm>
          <a:prstGeom prst="rect">
            <a:avLst/>
          </a:prstGeom>
        </p:spPr>
      </p:pic>
      <p:grpSp>
        <p:nvGrpSpPr>
          <p:cNvPr id="84" name="그룹 83"/>
          <p:cNvGrpSpPr/>
          <p:nvPr/>
        </p:nvGrpSpPr>
        <p:grpSpPr>
          <a:xfrm>
            <a:off x="311289" y="199972"/>
            <a:ext cx="2082661" cy="438248"/>
            <a:chOff x="5010147" y="5981226"/>
            <a:chExt cx="2307565" cy="485575"/>
          </a:xfrm>
        </p:grpSpPr>
        <p:sp>
          <p:nvSpPr>
            <p:cNvPr id="85" name="자유형 84"/>
            <p:cNvSpPr/>
            <p:nvPr/>
          </p:nvSpPr>
          <p:spPr>
            <a:xfrm>
              <a:off x="5010147" y="5981226"/>
              <a:ext cx="2307565" cy="485575"/>
            </a:xfrm>
            <a:custGeom>
              <a:avLst/>
              <a:gdLst>
                <a:gd name="connsiteX0" fmla="*/ 242787 w 2307565"/>
                <a:gd name="connsiteY0" fmla="*/ 0 h 485574"/>
                <a:gd name="connsiteX1" fmla="*/ 247547 w 2307565"/>
                <a:gd name="connsiteY1" fmla="*/ 480 h 485574"/>
                <a:gd name="connsiteX2" fmla="*/ 247547 w 2307565"/>
                <a:gd name="connsiteY2" fmla="*/ 0 h 485574"/>
                <a:gd name="connsiteX3" fmla="*/ 2307565 w 2307565"/>
                <a:gd name="connsiteY3" fmla="*/ 0 h 485574"/>
                <a:gd name="connsiteX4" fmla="*/ 2307565 w 2307565"/>
                <a:gd name="connsiteY4" fmla="*/ 485573 h 485574"/>
                <a:gd name="connsiteX5" fmla="*/ 247547 w 2307565"/>
                <a:gd name="connsiteY5" fmla="*/ 485573 h 485574"/>
                <a:gd name="connsiteX6" fmla="*/ 247547 w 2307565"/>
                <a:gd name="connsiteY6" fmla="*/ 485094 h 485574"/>
                <a:gd name="connsiteX7" fmla="*/ 242787 w 2307565"/>
                <a:gd name="connsiteY7" fmla="*/ 485574 h 485574"/>
                <a:gd name="connsiteX8" fmla="*/ 0 w 2307565"/>
                <a:gd name="connsiteY8" fmla="*/ 242787 h 485574"/>
                <a:gd name="connsiteX9" fmla="*/ 242787 w 2307565"/>
                <a:gd name="connsiteY9" fmla="*/ 0 h 485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07565" h="485574">
                  <a:moveTo>
                    <a:pt x="242787" y="0"/>
                  </a:moveTo>
                  <a:lnTo>
                    <a:pt x="247547" y="480"/>
                  </a:lnTo>
                  <a:lnTo>
                    <a:pt x="247547" y="0"/>
                  </a:lnTo>
                  <a:lnTo>
                    <a:pt x="2307565" y="0"/>
                  </a:lnTo>
                  <a:lnTo>
                    <a:pt x="2307565" y="485573"/>
                  </a:lnTo>
                  <a:lnTo>
                    <a:pt x="247547" y="485573"/>
                  </a:lnTo>
                  <a:lnTo>
                    <a:pt x="247547" y="485094"/>
                  </a:lnTo>
                  <a:lnTo>
                    <a:pt x="242787" y="485574"/>
                  </a:lnTo>
                  <a:cubicBezTo>
                    <a:pt x="108699" y="485574"/>
                    <a:pt x="0" y="376875"/>
                    <a:pt x="0" y="242787"/>
                  </a:cubicBezTo>
                  <a:cubicBezTo>
                    <a:pt x="0" y="108699"/>
                    <a:pt x="108699" y="0"/>
                    <a:pt x="242787" y="0"/>
                  </a:cubicBezTo>
                  <a:close/>
                </a:path>
              </a:pathLst>
            </a:custGeom>
            <a:solidFill>
              <a:srgbClr val="010812">
                <a:alpha val="50200"/>
              </a:srgbClr>
            </a:solidFill>
            <a:ln w="9525">
              <a:solidFill>
                <a:srgbClr val="6C5427"/>
              </a:solidFill>
            </a:ln>
            <a:effectLst>
              <a:outerShdw blurRad="63500" sx="102000" sy="102000" algn="ctr" rotWithShape="0">
                <a:prstClr val="black">
                  <a:alpha val="8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grpSp>
          <p:nvGrpSpPr>
            <p:cNvPr id="86" name="그룹 85"/>
            <p:cNvGrpSpPr/>
            <p:nvPr/>
          </p:nvGrpSpPr>
          <p:grpSpPr>
            <a:xfrm>
              <a:off x="5072061" y="6038268"/>
              <a:ext cx="2145496" cy="371476"/>
              <a:chOff x="5060167" y="6133518"/>
              <a:chExt cx="2145495" cy="371475"/>
            </a:xfrm>
          </p:grpSpPr>
          <p:sp>
            <p:nvSpPr>
              <p:cNvPr id="87" name="타원 86"/>
              <p:cNvSpPr/>
              <p:nvPr/>
            </p:nvSpPr>
            <p:spPr>
              <a:xfrm>
                <a:off x="5060167" y="6133518"/>
                <a:ext cx="371475" cy="371475"/>
              </a:xfrm>
              <a:prstGeom prst="ellipse">
                <a:avLst/>
              </a:prstGeom>
              <a:solidFill>
                <a:srgbClr val="1E2328"/>
              </a:solidFill>
              <a:ln w="28575">
                <a:gradFill flip="none" rotWithShape="1">
                  <a:gsLst>
                    <a:gs pos="23000">
                      <a:srgbClr val="C4A25C"/>
                    </a:gs>
                    <a:gs pos="0">
                      <a:srgbClr val="E0CFAE"/>
                    </a:gs>
                    <a:gs pos="48000">
                      <a:srgbClr val="BC9033"/>
                    </a:gs>
                    <a:gs pos="100000">
                      <a:srgbClr val="6C5427"/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altLang="ko-KR" sz="1500">
                    <a:solidFill>
                      <a:srgbClr val="E0CFAE"/>
                    </a:solidFill>
                    <a:latin typeface="Arial"/>
                    <a:cs typeface="Arial"/>
                  </a:rPr>
                  <a:t>!</a:t>
                </a:r>
                <a:endParaRPr lang="ko-KR" altLang="en-US" sz="1500">
                  <a:solidFill>
                    <a:srgbClr val="E0CFAE"/>
                  </a:solidFill>
                  <a:latin typeface="Arial"/>
                  <a:cs typeface="Arial"/>
                </a:endParaRPr>
              </a:p>
            </p:txBody>
          </p:sp>
          <p:sp>
            <p:nvSpPr>
              <p:cNvPr id="88" name="자유형 87"/>
              <p:cNvSpPr/>
              <p:nvPr/>
            </p:nvSpPr>
            <p:spPr>
              <a:xfrm>
                <a:off x="5431641" y="6133518"/>
                <a:ext cx="1774021" cy="371475"/>
              </a:xfrm>
              <a:custGeom>
                <a:avLst/>
                <a:gdLst>
                  <a:gd name="connsiteX0" fmla="*/ 2 w 1774021"/>
                  <a:gd name="connsiteY0" fmla="*/ 0 h 371475"/>
                  <a:gd name="connsiteX1" fmla="*/ 1588284 w 1774021"/>
                  <a:gd name="connsiteY1" fmla="*/ 0 h 371475"/>
                  <a:gd name="connsiteX2" fmla="*/ 1774021 w 1774021"/>
                  <a:gd name="connsiteY2" fmla="*/ 185738 h 371475"/>
                  <a:gd name="connsiteX3" fmla="*/ 1588284 w 1774021"/>
                  <a:gd name="connsiteY3" fmla="*/ 371475 h 371475"/>
                  <a:gd name="connsiteX4" fmla="*/ 0 w 1774021"/>
                  <a:gd name="connsiteY4" fmla="*/ 371475 h 371475"/>
                  <a:gd name="connsiteX5" fmla="*/ 16957 w 1774021"/>
                  <a:gd name="connsiteY5" fmla="*/ 357485 h 371475"/>
                  <a:gd name="connsiteX6" fmla="*/ 88097 w 1774021"/>
                  <a:gd name="connsiteY6" fmla="*/ 185737 h 371475"/>
                  <a:gd name="connsiteX7" fmla="*/ 16957 w 1774021"/>
                  <a:gd name="connsiteY7" fmla="*/ 13990 h 371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74021" h="371475">
                    <a:moveTo>
                      <a:pt x="2" y="0"/>
                    </a:moveTo>
                    <a:lnTo>
                      <a:pt x="1588284" y="0"/>
                    </a:lnTo>
                    <a:lnTo>
                      <a:pt x="1774021" y="185738"/>
                    </a:lnTo>
                    <a:lnTo>
                      <a:pt x="1588284" y="371475"/>
                    </a:lnTo>
                    <a:lnTo>
                      <a:pt x="0" y="371475"/>
                    </a:lnTo>
                    <a:lnTo>
                      <a:pt x="16957" y="357485"/>
                    </a:lnTo>
                    <a:cubicBezTo>
                      <a:pt x="60911" y="313531"/>
                      <a:pt x="88097" y="252809"/>
                      <a:pt x="88097" y="185737"/>
                    </a:cubicBezTo>
                    <a:cubicBezTo>
                      <a:pt x="88097" y="118666"/>
                      <a:pt x="60911" y="57944"/>
                      <a:pt x="16957" y="13990"/>
                    </a:cubicBezTo>
                    <a:close/>
                  </a:path>
                </a:pathLst>
              </a:custGeom>
              <a:solidFill>
                <a:srgbClr val="1E2328"/>
              </a:solidFill>
              <a:ln w="28575">
                <a:gradFill flip="none" rotWithShape="1">
                  <a:gsLst>
                    <a:gs pos="0">
                      <a:srgbClr val="0496AB"/>
                    </a:gs>
                    <a:gs pos="100000">
                      <a:srgbClr val="007598"/>
                    </a:gs>
                  </a:gsLst>
                  <a:lin ang="54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89999" anchor="ctr"/>
              <a:lstStyle/>
              <a:p>
                <a:pPr algn="ctr">
                  <a:defRPr/>
                </a:pPr>
                <a:r>
                  <a:rPr lang="ko-KR" altLang="en-US" sz="1300">
                    <a:solidFill>
                      <a:srgbClr val="A3C7C7"/>
                    </a:solidFill>
                    <a:latin typeface="KoPubWorld돋움체 Bold"/>
                    <a:ea typeface="KoPubWorld돋움체 Bold"/>
                    <a:cs typeface="KoPubWorld돋움체 Bold"/>
                  </a:rPr>
                  <a:t>변수 중요도 분석</a:t>
                </a:r>
              </a:p>
            </p:txBody>
          </p:sp>
        </p:grpSp>
      </p:grpSp>
      <p:sp>
        <p:nvSpPr>
          <p:cNvPr id="115" name="TextBox 68"/>
          <p:cNvSpPr txBox="1"/>
          <p:nvPr/>
        </p:nvSpPr>
        <p:spPr>
          <a:xfrm>
            <a:off x="719664" y="1716991"/>
            <a:ext cx="3426234" cy="6623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57000" indent="-357000" algn="l" defTabSz="914400">
              <a:lnSpc>
                <a:spcPct val="150000"/>
              </a:lnSpc>
              <a:buFont typeface="Arial"/>
              <a:buChar char="•"/>
              <a:defRPr/>
            </a:pPr>
            <a:r>
              <a:rPr kumimoji="0" lang="en-US" altLang="ko-KR" sz="2500" b="0" i="0" u="none" strike="noStrike" kern="1200" cap="none" spc="0" normalizeH="0" baseline="0">
                <a:solidFill>
                  <a:srgbClr val="FFFFFF"/>
                </a:solidFill>
                <a:latin typeface="KoPubWorld돋움체 Bold"/>
                <a:ea typeface="KoPubWorld돋움체 Bold"/>
                <a:cs typeface="KoPubWorld돋움체 Bold"/>
              </a:rPr>
              <a:t>20</a:t>
            </a:r>
            <a:r>
              <a:rPr kumimoji="0" lang="ko-KR" altLang="en-US" sz="2500" b="0" i="0" u="none" strike="noStrike" kern="1200" cap="none" spc="0" normalizeH="0" baseline="0">
                <a:solidFill>
                  <a:srgbClr val="FFFFFF"/>
                </a:solidFill>
                <a:latin typeface="KoPubWorld돋움체 Bold"/>
                <a:ea typeface="KoPubWorld돋움체 Bold"/>
                <a:cs typeface="KoPubWorld돋움체 Bold"/>
              </a:rPr>
              <a:t>분 이상 </a:t>
            </a:r>
            <a:r>
              <a:rPr kumimoji="0" lang="en-US" altLang="ko-KR" sz="2500" b="0" i="0" u="none" strike="noStrike" kern="1200" cap="none" spc="0" normalizeH="0" baseline="0">
                <a:solidFill>
                  <a:srgbClr val="FFFFFF"/>
                </a:solidFill>
                <a:latin typeface="KoPubWorld돋움체 Bold"/>
                <a:ea typeface="KoPubWorld돋움체 Bold"/>
                <a:cs typeface="KoPubWorld돋움체 Bold"/>
              </a:rPr>
              <a:t>30</a:t>
            </a:r>
            <a:r>
              <a:rPr kumimoji="0" lang="ko-KR" altLang="en-US" sz="2500" b="0" i="0" u="none" strike="noStrike" kern="1200" cap="none" spc="0" normalizeH="0" baseline="0">
                <a:solidFill>
                  <a:srgbClr val="FFFFFF"/>
                </a:solidFill>
                <a:latin typeface="KoPubWorld돋움체 Bold"/>
                <a:ea typeface="KoPubWorld돋움체 Bold"/>
                <a:cs typeface="KoPubWorld돋움체 Bold"/>
              </a:rPr>
              <a:t>분 미만</a:t>
            </a:r>
          </a:p>
        </p:txBody>
      </p:sp>
      <p:pic>
        <p:nvPicPr>
          <p:cNvPr id="122" name="그림 121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48733" y="2568575"/>
            <a:ext cx="3734136" cy="2048933"/>
          </a:xfrm>
          <a:prstGeom prst="rect">
            <a:avLst/>
          </a:prstGeom>
        </p:spPr>
      </p:pic>
      <p:pic>
        <p:nvPicPr>
          <p:cNvPr id="123" name="그림 122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306656" y="2565399"/>
            <a:ext cx="3578688" cy="2055284"/>
          </a:xfrm>
          <a:prstGeom prst="rect">
            <a:avLst/>
          </a:prstGeom>
        </p:spPr>
      </p:pic>
      <p:sp>
        <p:nvSpPr>
          <p:cNvPr id="125" name="TextBox 68"/>
          <p:cNvSpPr txBox="1"/>
          <p:nvPr/>
        </p:nvSpPr>
        <p:spPr>
          <a:xfrm>
            <a:off x="4298216" y="1742391"/>
            <a:ext cx="3595567" cy="6612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57000" indent="-35700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kumimoji="0" lang="en-US" altLang="ko-KR" sz="2500" b="0" i="0" u="none" strike="noStrike" kern="1200" cap="none" spc="0" normalizeH="0" baseline="0">
                <a:solidFill>
                  <a:srgbClr val="FFFFFF"/>
                </a:solidFill>
                <a:latin typeface="KoPubWorld돋움체 Bold"/>
                <a:ea typeface="KoPubWorld돋움체 Bold"/>
                <a:cs typeface="KoPubWorld돋움체 Bold"/>
              </a:rPr>
              <a:t>30</a:t>
            </a:r>
            <a:r>
              <a:rPr kumimoji="0" lang="ko-KR" altLang="en-US" sz="2500" b="0" i="0" u="none" strike="noStrike" kern="1200" cap="none" spc="0" normalizeH="0" baseline="0">
                <a:solidFill>
                  <a:srgbClr val="FFFFFF"/>
                </a:solidFill>
                <a:latin typeface="KoPubWorld돋움체 Bold"/>
                <a:ea typeface="KoPubWorld돋움체 Bold"/>
                <a:cs typeface="KoPubWorld돋움체 Bold"/>
              </a:rPr>
              <a:t>분 이상 </a:t>
            </a:r>
            <a:r>
              <a:rPr kumimoji="0" lang="en-US" altLang="ko-KR" sz="2500" b="0" i="0" u="none" strike="noStrike" kern="1200" cap="none" spc="0" normalizeH="0" baseline="0">
                <a:solidFill>
                  <a:srgbClr val="FFFFFF"/>
                </a:solidFill>
                <a:latin typeface="KoPubWorld돋움체 Bold"/>
                <a:ea typeface="KoPubWorld돋움체 Bold"/>
                <a:cs typeface="KoPubWorld돋움체 Bold"/>
              </a:rPr>
              <a:t>40</a:t>
            </a:r>
            <a:r>
              <a:rPr kumimoji="0" lang="ko-KR" altLang="en-US" sz="2500" b="0" i="0" u="none" strike="noStrike" kern="1200" cap="none" spc="0" normalizeH="0" baseline="0">
                <a:solidFill>
                  <a:srgbClr val="FFFFFF"/>
                </a:solidFill>
                <a:latin typeface="KoPubWorld돋움체 Bold"/>
                <a:ea typeface="KoPubWorld돋움체 Bold"/>
                <a:cs typeface="KoPubWorld돋움체 Bold"/>
              </a:rPr>
              <a:t>분 미만</a:t>
            </a:r>
          </a:p>
        </p:txBody>
      </p:sp>
      <p:pic>
        <p:nvPicPr>
          <p:cNvPr id="126" name="그림 125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8024283" y="2563283"/>
            <a:ext cx="3932767" cy="2019300"/>
          </a:xfrm>
          <a:prstGeom prst="rect">
            <a:avLst/>
          </a:prstGeom>
        </p:spPr>
      </p:pic>
      <p:sp>
        <p:nvSpPr>
          <p:cNvPr id="129" name="TextBox 68"/>
          <p:cNvSpPr txBox="1"/>
          <p:nvPr/>
        </p:nvSpPr>
        <p:spPr>
          <a:xfrm>
            <a:off x="8027783" y="1746624"/>
            <a:ext cx="3595568" cy="6623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57000" indent="-35700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kumimoji="0" lang="en-US" altLang="ko-KR" sz="2500" b="0" i="0" u="none" strike="noStrike" kern="1200" cap="none" spc="0" normalizeH="0" baseline="0">
                <a:solidFill>
                  <a:srgbClr val="FFFFFF"/>
                </a:solidFill>
                <a:latin typeface="KoPubWorld돋움체 Bold"/>
                <a:ea typeface="KoPubWorld돋움체 Bold"/>
                <a:cs typeface="KoPubWorld돋움체 Bold"/>
              </a:rPr>
              <a:t>40</a:t>
            </a:r>
            <a:r>
              <a:rPr kumimoji="0" lang="ko-KR" altLang="en-US" sz="2500" b="0" i="0" u="none" strike="noStrike" kern="1200" cap="none" spc="0" normalizeH="0" baseline="0">
                <a:solidFill>
                  <a:srgbClr val="FFFFFF"/>
                </a:solidFill>
                <a:latin typeface="KoPubWorld돋움체 Bold"/>
                <a:ea typeface="KoPubWorld돋움체 Bold"/>
                <a:cs typeface="KoPubWorld돋움체 Bold"/>
              </a:rPr>
              <a:t>분 이상 </a:t>
            </a:r>
            <a:r>
              <a:rPr kumimoji="0" lang="en-US" altLang="ko-KR" sz="2500" b="0" i="0" u="none" strike="noStrike" kern="1200" cap="none" spc="0" normalizeH="0" baseline="0">
                <a:solidFill>
                  <a:srgbClr val="FFFFFF"/>
                </a:solidFill>
                <a:latin typeface="KoPubWorld돋움체 Bold"/>
                <a:ea typeface="KoPubWorld돋움체 Bold"/>
                <a:cs typeface="KoPubWorld돋움체 Bold"/>
              </a:rPr>
              <a:t>50</a:t>
            </a:r>
            <a:r>
              <a:rPr kumimoji="0" lang="ko-KR" altLang="en-US" sz="2500" b="0" i="0" u="none" strike="noStrike" kern="1200" cap="none" spc="0" normalizeH="0" baseline="0">
                <a:solidFill>
                  <a:srgbClr val="FFFFFF"/>
                </a:solidFill>
                <a:latin typeface="KoPubWorld돋움체 Bold"/>
                <a:ea typeface="KoPubWorld돋움체 Bold"/>
                <a:cs typeface="KoPubWorld돋움체 Bold"/>
              </a:rPr>
              <a:t>분 미만</a:t>
            </a:r>
          </a:p>
        </p:txBody>
      </p:sp>
      <p:sp>
        <p:nvSpPr>
          <p:cNvPr id="130" name="TextBox 68"/>
          <p:cNvSpPr txBox="1"/>
          <p:nvPr/>
        </p:nvSpPr>
        <p:spPr>
          <a:xfrm>
            <a:off x="350633" y="4652287"/>
            <a:ext cx="3872118" cy="6088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1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300" b="0" i="0" u="none" strike="noStrike" kern="1200" cap="none" spc="0" normalizeH="0" baseline="0">
              <a:solidFill>
                <a:srgbClr val="FFFFFF"/>
              </a:solidFill>
              <a:latin typeface="KoPubWorld돋움체 Bold"/>
              <a:ea typeface="KoPubWorld돋움체 Bold"/>
              <a:cs typeface="KoPubWorld돋움체 Bold"/>
            </a:endParaRPr>
          </a:p>
        </p:txBody>
      </p:sp>
      <p:sp>
        <p:nvSpPr>
          <p:cNvPr id="131" name="TextBox 68"/>
          <p:cNvSpPr txBox="1"/>
          <p:nvPr/>
        </p:nvSpPr>
        <p:spPr>
          <a:xfrm>
            <a:off x="424343" y="4805597"/>
            <a:ext cx="3775485" cy="1117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57000" indent="-35700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kumimoji="0" lang="ko-KR" altLang="en-US" sz="1500" b="0" i="0" u="none" strike="noStrike" kern="1200" cap="none" spc="0" normalizeH="0" baseline="0">
                <a:solidFill>
                  <a:srgbClr val="FFFFFF"/>
                </a:solidFill>
                <a:latin typeface="KoPubWorld돋움체 Bold"/>
                <a:ea typeface="KoPubWorld돋움체 Bold"/>
                <a:cs typeface="KoPubWorld돋움체 Bold"/>
              </a:rPr>
              <a:t>평균 레벨</a:t>
            </a:r>
            <a:r>
              <a:rPr kumimoji="0" lang="en-US" altLang="ko-KR" sz="1500" b="0" i="0" u="none" strike="noStrike" kern="1200" cap="none" spc="0" normalizeH="0" baseline="0">
                <a:solidFill>
                  <a:srgbClr val="FFFFFF"/>
                </a:solidFill>
                <a:latin typeface="KoPubWorld돋움체 Bold"/>
                <a:ea typeface="KoPubWorld돋움체 Bold"/>
                <a:cs typeface="KoPubWorld돋움체 Bold"/>
              </a:rPr>
              <a:t>,</a:t>
            </a:r>
            <a:r>
              <a:rPr kumimoji="0" lang="ko-KR" altLang="en-US" sz="1500" b="0" i="0" u="none" strike="noStrike" kern="1200" cap="none" spc="0" normalizeH="0" baseline="0">
                <a:solidFill>
                  <a:srgbClr val="FFFFFF"/>
                </a:solidFill>
                <a:latin typeface="KoPubWorld돋움체 Bold"/>
                <a:ea typeface="KoPubWorld돋움체 Bold"/>
                <a:cs typeface="KoPubWorld돋움체 Bold"/>
              </a:rPr>
              <a:t> 타워 킬</a:t>
            </a:r>
            <a:r>
              <a:rPr kumimoji="0" lang="en-US" altLang="ko-KR" sz="1500" b="0" i="0" u="none" strike="noStrike" kern="1200" cap="none" spc="0" normalizeH="0" baseline="0">
                <a:solidFill>
                  <a:srgbClr val="FFFFFF"/>
                </a:solidFill>
                <a:latin typeface="KoPubWorld돋움체 Bold"/>
                <a:ea typeface="KoPubWorld돋움체 Bold"/>
                <a:cs typeface="KoPubWorld돋움체 Bold"/>
              </a:rPr>
              <a:t>,</a:t>
            </a:r>
            <a:r>
              <a:rPr kumimoji="0" lang="ko-KR" altLang="en-US" sz="1500" b="0" i="0" u="none" strike="noStrike" kern="1200" cap="none" spc="0" normalizeH="0" baseline="0">
                <a:solidFill>
                  <a:srgbClr val="FFFFFF"/>
                </a:solidFill>
                <a:latin typeface="KoPubWorld돋움체 Bold"/>
                <a:ea typeface="KoPubWorld돋움체 Bold"/>
                <a:cs typeface="KoPubWorld돋움체 Bold"/>
              </a:rPr>
              <a:t> 총 미니언 킬</a:t>
            </a:r>
            <a:r>
              <a:rPr kumimoji="0" lang="en-US" altLang="ko-KR" sz="1500" b="0" i="0" u="none" strike="noStrike" kern="1200" cap="none" spc="0" normalizeH="0" baseline="0">
                <a:solidFill>
                  <a:srgbClr val="FFFFFF"/>
                </a:solidFill>
                <a:latin typeface="KoPubWorld돋움체 Bold"/>
                <a:ea typeface="KoPubWorld돋움체 Bold"/>
                <a:cs typeface="KoPubWorld돋움체 Bold"/>
              </a:rPr>
              <a:t>,</a:t>
            </a:r>
            <a:r>
              <a:rPr kumimoji="0" lang="ko-KR" altLang="en-US" sz="1500" b="0" i="0" u="none" strike="noStrike" kern="1200" cap="none" spc="0" normalizeH="0" baseline="0">
                <a:solidFill>
                  <a:srgbClr val="FFFFFF"/>
                </a:solidFill>
                <a:latin typeface="KoPubWorld돋움체 Bold"/>
                <a:ea typeface="KoPubWorld돋움체 Bold"/>
                <a:cs typeface="KoPubWorld돋움체 Bold"/>
              </a:rPr>
              <a:t> 총 골드량</a:t>
            </a:r>
            <a:r>
              <a:rPr kumimoji="0" lang="en-US" altLang="ko-KR" sz="1500" b="0" i="0" u="none" strike="noStrike" kern="1200" cap="none" spc="0" normalizeH="0" baseline="0">
                <a:solidFill>
                  <a:srgbClr val="FFFFFF"/>
                </a:solidFill>
                <a:latin typeface="KoPubWorld돋움체 Bold"/>
                <a:ea typeface="KoPubWorld돋움체 Bold"/>
                <a:cs typeface="KoPubWorld돋움체 Bold"/>
              </a:rPr>
              <a:t>,</a:t>
            </a:r>
            <a:r>
              <a:rPr kumimoji="0" lang="ko-KR" altLang="en-US" sz="1500" b="0" i="0" u="none" strike="noStrike" kern="1200" cap="none" spc="0" normalizeH="0" baseline="0">
                <a:solidFill>
                  <a:srgbClr val="FFFFFF"/>
                </a:solidFill>
                <a:latin typeface="KoPubWorld돋움체 Bold"/>
                <a:ea typeface="KoPubWorld돋움체 Bold"/>
                <a:cs typeface="KoPubWorld돋움체 Bold"/>
              </a:rPr>
              <a:t> 억제기 킬 차이가 중요한 변수</a:t>
            </a:r>
          </a:p>
          <a:p>
            <a:pPr marL="457200" lvl="1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Font typeface="Arial"/>
              <a:buNone/>
              <a:defRPr/>
            </a:pPr>
            <a:endParaRPr kumimoji="0" lang="en-US" altLang="ko-KR" sz="1500" b="0" i="0" u="none" strike="noStrike" kern="1200" cap="none" spc="0" normalizeH="0" baseline="0">
              <a:solidFill>
                <a:srgbClr val="FFFFFF"/>
              </a:solidFill>
              <a:latin typeface="KoPubWorld돋움체 Bold"/>
              <a:ea typeface="KoPubWorld돋움체 Bold"/>
              <a:cs typeface="KoPubWorld돋움체 Bold"/>
            </a:endParaRPr>
          </a:p>
        </p:txBody>
      </p:sp>
      <p:sp>
        <p:nvSpPr>
          <p:cNvPr id="132" name="TextBox 68"/>
          <p:cNvSpPr txBox="1"/>
          <p:nvPr/>
        </p:nvSpPr>
        <p:spPr>
          <a:xfrm>
            <a:off x="311146" y="959224"/>
            <a:ext cx="5659319" cy="7247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57000" indent="-35700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kumimoji="0" lang="ko-KR" altLang="en-US" sz="2800" b="0" i="0" u="none" strike="noStrike" kern="1200" cap="none" spc="0" normalizeH="0" baseline="0">
                <a:solidFill>
                  <a:srgbClr val="FFFFFF"/>
                </a:solidFill>
                <a:latin typeface="KoPubWorld돋움체 Bold"/>
                <a:ea typeface="KoPubWorld돋움체 Bold"/>
                <a:cs typeface="KoPubWorld돋움체 Bold"/>
              </a:rPr>
              <a:t>그룹별 변수 중요도 </a:t>
            </a:r>
            <a:r>
              <a:rPr kumimoji="0" lang="en-US" altLang="ko-KR" sz="2800" b="0" i="0" u="none" strike="noStrike" kern="1200" cap="none" spc="0" normalizeH="0" baseline="0">
                <a:solidFill>
                  <a:srgbClr val="FFFFFF"/>
                </a:solidFill>
                <a:latin typeface="KoPubWorld돋움체 Bold"/>
                <a:ea typeface="KoPubWorld돋움체 Bold"/>
                <a:cs typeface="KoPubWorld돋움체 Bold"/>
              </a:rPr>
              <a:t>TOP 5</a:t>
            </a:r>
          </a:p>
        </p:txBody>
      </p:sp>
      <p:sp>
        <p:nvSpPr>
          <p:cNvPr id="133" name="TextBox 68"/>
          <p:cNvSpPr txBox="1"/>
          <p:nvPr/>
        </p:nvSpPr>
        <p:spPr>
          <a:xfrm>
            <a:off x="4208257" y="4799247"/>
            <a:ext cx="3775485" cy="1456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57000" indent="-35700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kumimoji="0" lang="ko-KR" altLang="en-US" sz="1500" b="0" i="0" u="none" strike="noStrike" kern="1200" cap="none" spc="0" normalizeH="0" baseline="0">
                <a:solidFill>
                  <a:srgbClr val="FFFFFF"/>
                </a:solidFill>
                <a:latin typeface="KoPubWorld돋움체 Bold"/>
                <a:ea typeface="KoPubWorld돋움체 Bold"/>
                <a:cs typeface="KoPubWorld돋움체 Bold"/>
              </a:rPr>
              <a:t>이전 그룹과 대동소이</a:t>
            </a:r>
            <a:endParaRPr kumimoji="0" lang="en-US" altLang="ko-KR" sz="1500" b="0" i="0" u="none" strike="noStrike" kern="1200" cap="none" spc="0" normalizeH="0" baseline="0">
              <a:solidFill>
                <a:srgbClr val="FFFFFF"/>
              </a:solidFill>
              <a:latin typeface="KoPubWorld돋움체 Bold"/>
              <a:ea typeface="KoPubWorld돋움체 Bold"/>
              <a:cs typeface="KoPubWorld돋움체 Bold"/>
            </a:endParaRPr>
          </a:p>
          <a:p>
            <a:pPr marL="357000" indent="-35700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kumimoji="0" lang="en-US" altLang="ko-KR" sz="1500" b="0" i="0" u="none" strike="noStrike" kern="1200" cap="none" spc="0" normalizeH="0" baseline="0">
                <a:solidFill>
                  <a:srgbClr val="FFFFFF"/>
                </a:solidFill>
                <a:latin typeface="KoPubWorld돋움체 Bold"/>
                <a:ea typeface="KoPubWorld돋움체 Bold"/>
                <a:cs typeface="KoPubWorld돋움체 Bold"/>
              </a:rPr>
              <a:t>4</a:t>
            </a:r>
            <a:r>
              <a:rPr kumimoji="0" lang="ko-KR" altLang="en-US" sz="1500" b="0" i="0" u="none" strike="noStrike" kern="1200" cap="none" spc="0" normalizeH="0" baseline="0">
                <a:solidFill>
                  <a:srgbClr val="FFFFFF"/>
                </a:solidFill>
                <a:latin typeface="KoPubWorld돋움체 Bold"/>
                <a:ea typeface="KoPubWorld돋움체 Bold"/>
                <a:cs typeface="KoPubWorld돋움체 Bold"/>
              </a:rPr>
              <a:t>위</a:t>
            </a:r>
            <a:r>
              <a:rPr kumimoji="0" lang="en-US" altLang="ko-KR" sz="1500" b="0" i="0" u="none" strike="noStrike" kern="1200" cap="none" spc="0" normalizeH="0" baseline="0">
                <a:solidFill>
                  <a:srgbClr val="FFFFFF"/>
                </a:solidFill>
                <a:latin typeface="KoPubWorld돋움체 Bold"/>
                <a:ea typeface="KoPubWorld돋움체 Bold"/>
                <a:cs typeface="KoPubWorld돋움체 Bold"/>
              </a:rPr>
              <a:t>:</a:t>
            </a:r>
            <a:r>
              <a:rPr kumimoji="0" lang="ko-KR" altLang="en-US" sz="1500" b="0" i="0" u="none" strike="noStrike" kern="1200" cap="none" spc="0" normalizeH="0" baseline="0">
                <a:solidFill>
                  <a:srgbClr val="FFFFFF"/>
                </a:solidFill>
                <a:latin typeface="KoPubWorld돋움체 Bold"/>
                <a:ea typeface="KoPubWorld돋움체 Bold"/>
                <a:cs typeface="KoPubWorld돋움체 Bold"/>
              </a:rPr>
              <a:t> 총 골드량 차이에서 어시스트 차이로 변화</a:t>
            </a:r>
            <a:endParaRPr kumimoji="0" lang="en-US" altLang="ko-KR" sz="1500" b="0" i="0" u="none" strike="noStrike" kern="1200" cap="none" spc="0" normalizeH="0" baseline="0">
              <a:solidFill>
                <a:srgbClr val="FFFFFF"/>
              </a:solidFill>
              <a:latin typeface="KoPubWorld돋움체 Bold"/>
              <a:ea typeface="KoPubWorld돋움체 Bold"/>
              <a:cs typeface="KoPubWorld돋움체 Bold"/>
            </a:endParaRPr>
          </a:p>
          <a:p>
            <a:pPr marL="457200" lvl="1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Font typeface="Arial"/>
              <a:buNone/>
              <a:defRPr/>
            </a:pPr>
            <a:endParaRPr kumimoji="0" lang="en-US" altLang="ko-KR" sz="1500" b="0" i="0" u="none" strike="noStrike" kern="1200" cap="none" spc="0" normalizeH="0" baseline="0">
              <a:solidFill>
                <a:srgbClr val="FFFFFF"/>
              </a:solidFill>
              <a:latin typeface="KoPubWorld돋움체 Bold"/>
              <a:ea typeface="KoPubWorld돋움체 Bold"/>
              <a:cs typeface="KoPubWorld돋움체 Bold"/>
            </a:endParaRPr>
          </a:p>
        </p:txBody>
      </p:sp>
      <p:sp>
        <p:nvSpPr>
          <p:cNvPr id="134" name="TextBox 68"/>
          <p:cNvSpPr txBox="1"/>
          <p:nvPr/>
        </p:nvSpPr>
        <p:spPr>
          <a:xfrm>
            <a:off x="8075404" y="4771731"/>
            <a:ext cx="3775486" cy="14557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57000" indent="-35700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kumimoji="0" lang="en-US" altLang="ko-KR" sz="1500" b="0" i="0" u="none" strike="noStrike" kern="1200" cap="none" spc="0" normalizeH="0" baseline="0">
                <a:solidFill>
                  <a:srgbClr val="FFFFFF"/>
                </a:solidFill>
                <a:latin typeface="KoPubWorld돋움체 Bold"/>
                <a:ea typeface="KoPubWorld돋움체 Bold"/>
                <a:cs typeface="KoPubWorld돋움체 Bold"/>
              </a:rPr>
              <a:t>평균 레벨이 상대적으로 덜 중</a:t>
            </a:r>
            <a:r>
              <a:rPr kumimoji="0" lang="ko-KR" altLang="en-US" sz="1500" b="0" i="0" u="none" strike="noStrike" kern="1200" cap="none" spc="0" normalizeH="0" baseline="0">
                <a:solidFill>
                  <a:srgbClr val="FFFFFF"/>
                </a:solidFill>
                <a:latin typeface="KoPubWorld돋움체 Bold"/>
                <a:ea typeface="KoPubWorld돋움체 Bold"/>
                <a:cs typeface="KoPubWorld돋움체 Bold"/>
              </a:rPr>
              <a:t>요</a:t>
            </a:r>
            <a:endParaRPr kumimoji="0" lang="en-US" altLang="ko-KR" sz="1500" b="0" i="0" u="none" strike="noStrike" kern="1200" cap="none" spc="0" normalizeH="0" baseline="0">
              <a:solidFill>
                <a:srgbClr val="FFFFFF"/>
              </a:solidFill>
              <a:latin typeface="KoPubWorld돋움체 Bold"/>
              <a:ea typeface="KoPubWorld돋움체 Bold"/>
              <a:cs typeface="KoPubWorld돋움체 Bold"/>
            </a:endParaRPr>
          </a:p>
          <a:p>
            <a:pPr marL="357000" indent="-35700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kumimoji="0" lang="en-US" altLang="ko-KR" sz="1500" b="0" i="0" u="none" strike="noStrike" kern="1200" cap="none" spc="0" normalizeH="0" baseline="0">
                <a:solidFill>
                  <a:srgbClr val="FFFFFF"/>
                </a:solidFill>
                <a:latin typeface="KoPubWorld돋움체 Bold"/>
                <a:ea typeface="KoPubWorld돋움체 Bold"/>
                <a:cs typeface="KoPubWorld돋움체 Bold"/>
              </a:rPr>
              <a:t>최고 상한 레벨 18</a:t>
            </a:r>
            <a:r>
              <a:rPr kumimoji="0" lang="ko-KR" altLang="en-US" sz="1500" b="0" i="0" u="none" strike="noStrike" kern="1200" cap="none" spc="0" normalizeH="0" baseline="0">
                <a:solidFill>
                  <a:srgbClr val="FFFFFF"/>
                </a:solidFill>
                <a:latin typeface="KoPubWorld돋움체 Bold"/>
                <a:ea typeface="KoPubWorld돋움체 Bold"/>
                <a:cs typeface="KoPubWorld돋움체 Bold"/>
              </a:rPr>
              <a:t> </a:t>
            </a:r>
            <a:r>
              <a:rPr kumimoji="0" lang="en-US" altLang="ko-KR" sz="1500" b="0" i="0" u="none" strike="noStrike" kern="1200" cap="none" spc="0" normalizeH="0" baseline="0">
                <a:solidFill>
                  <a:srgbClr val="FFFFFF"/>
                </a:solidFill>
                <a:latin typeface="KoPubWorld돋움체 Bold"/>
                <a:ea typeface="KoPubWorld돋움체 Bold"/>
                <a:cs typeface="KoPubWorld돋움체 Bold"/>
              </a:rPr>
              <a:t>- 게임이 길어질수록 평균 레벨의 차이가 </a:t>
            </a:r>
            <a:r>
              <a:rPr kumimoji="0" lang="ko-KR" altLang="en-US" sz="1500" b="0" i="0" u="none" strike="noStrike" kern="1200" cap="none" spc="0" normalizeH="0" baseline="0">
                <a:solidFill>
                  <a:srgbClr val="FFFFFF"/>
                </a:solidFill>
                <a:latin typeface="KoPubWorld돋움체 Bold"/>
                <a:ea typeface="KoPubWorld돋움체 Bold"/>
                <a:cs typeface="KoPubWorld돋움체 Bold"/>
              </a:rPr>
              <a:t>없어짐</a:t>
            </a:r>
            <a:endParaRPr kumimoji="0" lang="en-US" altLang="ko-KR" sz="1500" b="0" i="0" u="none" strike="noStrike" kern="1200" cap="none" spc="0" normalizeH="0" baseline="0">
              <a:solidFill>
                <a:srgbClr val="FFFFFF"/>
              </a:solidFill>
              <a:latin typeface="KoPubWorld돋움체 Bold"/>
              <a:ea typeface="KoPubWorld돋움체 Bold"/>
              <a:cs typeface="KoPubWorld돋움체 Bold"/>
            </a:endParaRPr>
          </a:p>
          <a:p>
            <a:pPr marL="457200" lvl="1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Font typeface="Arial"/>
              <a:buNone/>
              <a:defRPr/>
            </a:pPr>
            <a:endParaRPr kumimoji="0" lang="en-US" altLang="ko-KR" sz="1500" b="0" i="0" u="none" strike="noStrike" kern="1200" cap="none" spc="0" normalizeH="0" baseline="0">
              <a:solidFill>
                <a:srgbClr val="FFFFFF"/>
              </a:solidFill>
              <a:latin typeface="KoPubWorld돋움체 Bold"/>
              <a:ea typeface="KoPubWorld돋움체 Bold"/>
              <a:cs typeface="KoPubWorld돋움체 Bold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2A1B40BB-CBE6-4CA1-A7F7-8DDBF855377E}"/>
              </a:ext>
            </a:extLst>
          </p:cNvPr>
          <p:cNvSpPr/>
          <p:nvPr/>
        </p:nvSpPr>
        <p:spPr>
          <a:xfrm>
            <a:off x="6119811" y="0"/>
            <a:ext cx="1328209" cy="838200"/>
          </a:xfrm>
          <a:prstGeom prst="rect">
            <a:avLst/>
          </a:prstGeom>
          <a:gradFill flip="none" rotWithShape="1">
            <a:gsLst>
              <a:gs pos="0">
                <a:srgbClr val="E0CFAE">
                  <a:alpha val="30000"/>
                </a:srgbClr>
              </a:gs>
              <a:gs pos="48000">
                <a:srgbClr val="E0CFAE">
                  <a:alpha val="10000"/>
                </a:srgbClr>
              </a:gs>
              <a:gs pos="100000">
                <a:srgbClr val="E0CFAE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7208915-3A52-4336-8953-5983F88CB8DD}"/>
              </a:ext>
            </a:extLst>
          </p:cNvPr>
          <p:cNvSpPr txBox="1"/>
          <p:nvPr/>
        </p:nvSpPr>
        <p:spPr>
          <a:xfrm>
            <a:off x="3070753" y="257175"/>
            <a:ext cx="12858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DCCB9A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주제선정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91E576B-AB0C-478D-A290-06DA2218BAD2}"/>
              </a:ext>
            </a:extLst>
          </p:cNvPr>
          <p:cNvSpPr txBox="1"/>
          <p:nvPr/>
        </p:nvSpPr>
        <p:spPr>
          <a:xfrm>
            <a:off x="3070753" y="257175"/>
            <a:ext cx="12858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DCCB9A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주제선정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10805C2-335E-4441-9847-FB38502F5AC1}"/>
              </a:ext>
            </a:extLst>
          </p:cNvPr>
          <p:cNvSpPr txBox="1"/>
          <p:nvPr/>
        </p:nvSpPr>
        <p:spPr>
          <a:xfrm>
            <a:off x="6141506" y="254289"/>
            <a:ext cx="12858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dirty="0">
                <a:solidFill>
                  <a:srgbClr val="E8E1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분석 결과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E8E1CF"/>
              </a:solidFill>
              <a:effectLst/>
              <a:uLnTx/>
              <a:uFillTx/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AA026C9-0B38-4E07-B377-FD36A8A77CFC}"/>
              </a:ext>
            </a:extLst>
          </p:cNvPr>
          <p:cNvSpPr txBox="1"/>
          <p:nvPr/>
        </p:nvSpPr>
        <p:spPr>
          <a:xfrm>
            <a:off x="4410840" y="254289"/>
            <a:ext cx="17327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DCCB9A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데이터</a:t>
            </a:r>
            <a:r>
              <a:rPr lang="en-US" altLang="ko-KR" sz="2000" b="1" dirty="0">
                <a:solidFill>
                  <a:srgbClr val="DCCB9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kumimoji="0" lang="ko-KR" alt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DCCB9A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전처리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DCCB9A"/>
              </a:solidFill>
              <a:effectLst/>
              <a:uLnTx/>
              <a:uFillTx/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/>
          <p:cNvCxnSpPr/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12700">
            <a:solidFill>
              <a:srgbClr val="2D38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3" name="그림 62"/>
          <p:cNvPicPr>
            <a:picLocks noChangeAspect="1"/>
          </p:cNvPicPr>
          <p:nvPr/>
        </p:nvPicPr>
        <p:blipFill rotWithShape="1">
          <a:blip r:embed="rId3"/>
          <a:srcRect t="43700"/>
          <a:stretch>
            <a:fillRect/>
          </a:stretch>
        </p:blipFill>
        <p:spPr>
          <a:xfrm>
            <a:off x="0" y="3020811"/>
            <a:ext cx="12192000" cy="3860799"/>
          </a:xfrm>
          <a:prstGeom prst="rect">
            <a:avLst/>
          </a:prstGeom>
        </p:spPr>
      </p:pic>
      <p:grpSp>
        <p:nvGrpSpPr>
          <p:cNvPr id="84" name="그룹 83"/>
          <p:cNvGrpSpPr/>
          <p:nvPr/>
        </p:nvGrpSpPr>
        <p:grpSpPr>
          <a:xfrm>
            <a:off x="311289" y="199972"/>
            <a:ext cx="2082661" cy="438248"/>
            <a:chOff x="5010147" y="5981226"/>
            <a:chExt cx="2307565" cy="485575"/>
          </a:xfrm>
        </p:grpSpPr>
        <p:sp>
          <p:nvSpPr>
            <p:cNvPr id="85" name="자유형 84"/>
            <p:cNvSpPr/>
            <p:nvPr/>
          </p:nvSpPr>
          <p:spPr>
            <a:xfrm>
              <a:off x="5010147" y="5981226"/>
              <a:ext cx="2307565" cy="485575"/>
            </a:xfrm>
            <a:custGeom>
              <a:avLst/>
              <a:gdLst>
                <a:gd name="connsiteX0" fmla="*/ 242787 w 2307565"/>
                <a:gd name="connsiteY0" fmla="*/ 0 h 485574"/>
                <a:gd name="connsiteX1" fmla="*/ 247547 w 2307565"/>
                <a:gd name="connsiteY1" fmla="*/ 480 h 485574"/>
                <a:gd name="connsiteX2" fmla="*/ 247547 w 2307565"/>
                <a:gd name="connsiteY2" fmla="*/ 0 h 485574"/>
                <a:gd name="connsiteX3" fmla="*/ 2307565 w 2307565"/>
                <a:gd name="connsiteY3" fmla="*/ 0 h 485574"/>
                <a:gd name="connsiteX4" fmla="*/ 2307565 w 2307565"/>
                <a:gd name="connsiteY4" fmla="*/ 485573 h 485574"/>
                <a:gd name="connsiteX5" fmla="*/ 247547 w 2307565"/>
                <a:gd name="connsiteY5" fmla="*/ 485573 h 485574"/>
                <a:gd name="connsiteX6" fmla="*/ 247547 w 2307565"/>
                <a:gd name="connsiteY6" fmla="*/ 485094 h 485574"/>
                <a:gd name="connsiteX7" fmla="*/ 242787 w 2307565"/>
                <a:gd name="connsiteY7" fmla="*/ 485574 h 485574"/>
                <a:gd name="connsiteX8" fmla="*/ 0 w 2307565"/>
                <a:gd name="connsiteY8" fmla="*/ 242787 h 485574"/>
                <a:gd name="connsiteX9" fmla="*/ 242787 w 2307565"/>
                <a:gd name="connsiteY9" fmla="*/ 0 h 485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07565" h="485574">
                  <a:moveTo>
                    <a:pt x="242787" y="0"/>
                  </a:moveTo>
                  <a:lnTo>
                    <a:pt x="247547" y="480"/>
                  </a:lnTo>
                  <a:lnTo>
                    <a:pt x="247547" y="0"/>
                  </a:lnTo>
                  <a:lnTo>
                    <a:pt x="2307565" y="0"/>
                  </a:lnTo>
                  <a:lnTo>
                    <a:pt x="2307565" y="485573"/>
                  </a:lnTo>
                  <a:lnTo>
                    <a:pt x="247547" y="485573"/>
                  </a:lnTo>
                  <a:lnTo>
                    <a:pt x="247547" y="485094"/>
                  </a:lnTo>
                  <a:lnTo>
                    <a:pt x="242787" y="485574"/>
                  </a:lnTo>
                  <a:cubicBezTo>
                    <a:pt x="108699" y="485574"/>
                    <a:pt x="0" y="376875"/>
                    <a:pt x="0" y="242787"/>
                  </a:cubicBezTo>
                  <a:cubicBezTo>
                    <a:pt x="0" y="108699"/>
                    <a:pt x="108699" y="0"/>
                    <a:pt x="242787" y="0"/>
                  </a:cubicBezTo>
                  <a:close/>
                </a:path>
              </a:pathLst>
            </a:custGeom>
            <a:solidFill>
              <a:srgbClr val="010812">
                <a:alpha val="50200"/>
              </a:srgbClr>
            </a:solidFill>
            <a:ln w="9525">
              <a:solidFill>
                <a:srgbClr val="6C5427"/>
              </a:solidFill>
            </a:ln>
            <a:effectLst>
              <a:outerShdw blurRad="63500" sx="102000" sy="102000" algn="ctr" rotWithShape="0">
                <a:prstClr val="black">
                  <a:alpha val="8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Times New Roman"/>
              </a:endParaRPr>
            </a:p>
          </p:txBody>
        </p:sp>
        <p:grpSp>
          <p:nvGrpSpPr>
            <p:cNvPr id="86" name="그룹 85"/>
            <p:cNvGrpSpPr/>
            <p:nvPr/>
          </p:nvGrpSpPr>
          <p:grpSpPr>
            <a:xfrm>
              <a:off x="5072061" y="6038268"/>
              <a:ext cx="2145496" cy="371476"/>
              <a:chOff x="5060167" y="6133518"/>
              <a:chExt cx="2145495" cy="371475"/>
            </a:xfrm>
          </p:grpSpPr>
          <p:sp>
            <p:nvSpPr>
              <p:cNvPr id="87" name="타원 86"/>
              <p:cNvSpPr/>
              <p:nvPr/>
            </p:nvSpPr>
            <p:spPr>
              <a:xfrm>
                <a:off x="5060167" y="6133518"/>
                <a:ext cx="371475" cy="371475"/>
              </a:xfrm>
              <a:prstGeom prst="ellipse">
                <a:avLst/>
              </a:prstGeom>
              <a:solidFill>
                <a:srgbClr val="1E2328"/>
              </a:solidFill>
              <a:ln w="28575">
                <a:gradFill flip="none" rotWithShape="1">
                  <a:gsLst>
                    <a:gs pos="23000">
                      <a:srgbClr val="C4A25C"/>
                    </a:gs>
                    <a:gs pos="0">
                      <a:srgbClr val="E0CFAE"/>
                    </a:gs>
                    <a:gs pos="48000">
                      <a:srgbClr val="BC9033"/>
                    </a:gs>
                    <a:gs pos="100000">
                      <a:srgbClr val="6C5427"/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500" b="0" i="0" u="none" strike="noStrike" kern="1200" cap="none" spc="0" normalizeH="0" baseline="0" noProof="0">
                    <a:ln>
                      <a:noFill/>
                    </a:ln>
                    <a:solidFill>
                      <a:srgbClr val="E0CFAE"/>
                    </a:solidFill>
                    <a:effectLst/>
                    <a:uLnTx/>
                    <a:uFillTx/>
                    <a:latin typeface="Arial"/>
                    <a:ea typeface="맑은 고딕" panose="020B0503020000020004" pitchFamily="50" charset="-127"/>
                    <a:cs typeface="Arial"/>
                  </a:rPr>
                  <a:t>!</a:t>
                </a:r>
                <a:endParaRPr kumimoji="0" lang="ko-KR" altLang="en-US" sz="1500" b="0" i="0" u="none" strike="noStrike" kern="1200" cap="none" spc="0" normalizeH="0" baseline="0" noProof="0">
                  <a:ln>
                    <a:noFill/>
                  </a:ln>
                  <a:solidFill>
                    <a:srgbClr val="E0CFAE"/>
                  </a:solidFill>
                  <a:effectLst/>
                  <a:uLnTx/>
                  <a:uFillTx/>
                  <a:latin typeface="Arial"/>
                  <a:ea typeface="맑은 고딕" panose="020B0503020000020004" pitchFamily="50" charset="-127"/>
                  <a:cs typeface="Arial"/>
                </a:endParaRPr>
              </a:p>
            </p:txBody>
          </p:sp>
          <p:sp>
            <p:nvSpPr>
              <p:cNvPr id="88" name="자유형 87"/>
              <p:cNvSpPr/>
              <p:nvPr/>
            </p:nvSpPr>
            <p:spPr>
              <a:xfrm>
                <a:off x="5431641" y="6133518"/>
                <a:ext cx="1774021" cy="371475"/>
              </a:xfrm>
              <a:custGeom>
                <a:avLst/>
                <a:gdLst>
                  <a:gd name="connsiteX0" fmla="*/ 2 w 1774021"/>
                  <a:gd name="connsiteY0" fmla="*/ 0 h 371475"/>
                  <a:gd name="connsiteX1" fmla="*/ 1588284 w 1774021"/>
                  <a:gd name="connsiteY1" fmla="*/ 0 h 371475"/>
                  <a:gd name="connsiteX2" fmla="*/ 1774021 w 1774021"/>
                  <a:gd name="connsiteY2" fmla="*/ 185738 h 371475"/>
                  <a:gd name="connsiteX3" fmla="*/ 1588284 w 1774021"/>
                  <a:gd name="connsiteY3" fmla="*/ 371475 h 371475"/>
                  <a:gd name="connsiteX4" fmla="*/ 0 w 1774021"/>
                  <a:gd name="connsiteY4" fmla="*/ 371475 h 371475"/>
                  <a:gd name="connsiteX5" fmla="*/ 16957 w 1774021"/>
                  <a:gd name="connsiteY5" fmla="*/ 357485 h 371475"/>
                  <a:gd name="connsiteX6" fmla="*/ 88097 w 1774021"/>
                  <a:gd name="connsiteY6" fmla="*/ 185737 h 371475"/>
                  <a:gd name="connsiteX7" fmla="*/ 16957 w 1774021"/>
                  <a:gd name="connsiteY7" fmla="*/ 13990 h 371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74021" h="371475">
                    <a:moveTo>
                      <a:pt x="2" y="0"/>
                    </a:moveTo>
                    <a:lnTo>
                      <a:pt x="1588284" y="0"/>
                    </a:lnTo>
                    <a:lnTo>
                      <a:pt x="1774021" y="185738"/>
                    </a:lnTo>
                    <a:lnTo>
                      <a:pt x="1588284" y="371475"/>
                    </a:lnTo>
                    <a:lnTo>
                      <a:pt x="0" y="371475"/>
                    </a:lnTo>
                    <a:lnTo>
                      <a:pt x="16957" y="357485"/>
                    </a:lnTo>
                    <a:cubicBezTo>
                      <a:pt x="60911" y="313531"/>
                      <a:pt x="88097" y="252809"/>
                      <a:pt x="88097" y="185737"/>
                    </a:cubicBezTo>
                    <a:cubicBezTo>
                      <a:pt x="88097" y="118666"/>
                      <a:pt x="60911" y="57944"/>
                      <a:pt x="16957" y="13990"/>
                    </a:cubicBezTo>
                    <a:close/>
                  </a:path>
                </a:pathLst>
              </a:custGeom>
              <a:solidFill>
                <a:srgbClr val="1E2328"/>
              </a:solidFill>
              <a:ln w="28575">
                <a:gradFill flip="none" rotWithShape="1">
                  <a:gsLst>
                    <a:gs pos="0">
                      <a:srgbClr val="0496AB"/>
                    </a:gs>
                    <a:gs pos="100000">
                      <a:srgbClr val="007598"/>
                    </a:gs>
                  </a:gsLst>
                  <a:lin ang="54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89999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300" b="0" i="0" u="none" strike="noStrike" kern="1200" cap="none" spc="0" normalizeH="0" baseline="0" noProof="0">
                    <a:ln>
                      <a:noFill/>
                    </a:ln>
                    <a:solidFill>
                      <a:srgbClr val="A3C7C7"/>
                    </a:solidFill>
                    <a:effectLst/>
                    <a:uLnTx/>
                    <a:uFillTx/>
                    <a:latin typeface="KoPubWorld돋움체 Bold"/>
                    <a:ea typeface="KoPubWorld돋움체 Bold"/>
                    <a:cs typeface="KoPubWorld돋움체 Bold"/>
                  </a:rPr>
                  <a:t>변수 중요도 분석</a:t>
                </a:r>
              </a:p>
            </p:txBody>
          </p:sp>
        </p:grpSp>
      </p:grpSp>
      <p:sp>
        <p:nvSpPr>
          <p:cNvPr id="115" name="TextBox 68"/>
          <p:cNvSpPr txBox="1"/>
          <p:nvPr/>
        </p:nvSpPr>
        <p:spPr>
          <a:xfrm>
            <a:off x="719664" y="1716991"/>
            <a:ext cx="3426234" cy="6623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57000" marR="0" lvl="0" indent="-3570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KoPubWorld돋움체 Bold"/>
                <a:ea typeface="KoPubWorld돋움체 Bold"/>
                <a:cs typeface="KoPubWorld돋움체 Bold"/>
              </a:rPr>
              <a:t>20</a:t>
            </a:r>
            <a:r>
              <a: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KoPubWorld돋움체 Bold"/>
                <a:ea typeface="KoPubWorld돋움체 Bold"/>
                <a:cs typeface="KoPubWorld돋움체 Bold"/>
              </a:rPr>
              <a:t>분 이상 </a:t>
            </a:r>
            <a:r>
              <a:rPr kumimoji="0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KoPubWorld돋움체 Bold"/>
                <a:ea typeface="KoPubWorld돋움체 Bold"/>
                <a:cs typeface="KoPubWorld돋움체 Bold"/>
              </a:rPr>
              <a:t>30</a:t>
            </a:r>
            <a:r>
              <a: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KoPubWorld돋움체 Bold"/>
                <a:ea typeface="KoPubWorld돋움체 Bold"/>
                <a:cs typeface="KoPubWorld돋움체 Bold"/>
              </a:rPr>
              <a:t>분 미만</a:t>
            </a:r>
          </a:p>
        </p:txBody>
      </p:sp>
      <p:sp>
        <p:nvSpPr>
          <p:cNvPr id="125" name="TextBox 68"/>
          <p:cNvSpPr txBox="1"/>
          <p:nvPr/>
        </p:nvSpPr>
        <p:spPr>
          <a:xfrm>
            <a:off x="4298216" y="1742391"/>
            <a:ext cx="3595567" cy="6612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57000" marR="0" lvl="0" indent="-357000" algn="l" defTabSz="914400" rtl="0" eaLnBrk="1" fontAlgn="auto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altLang="ko-KR" sz="25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KoPubWorld돋움체 Bold"/>
                <a:ea typeface="KoPubWorld돋움체 Bold"/>
                <a:cs typeface="KoPubWorld돋움체 Bold"/>
              </a:rPr>
              <a:t>30</a:t>
            </a:r>
            <a:r>
              <a:rPr kumimoji="0" lang="ko-KR" altLang="en-US" sz="25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KoPubWorld돋움체 Bold"/>
                <a:ea typeface="KoPubWorld돋움체 Bold"/>
                <a:cs typeface="KoPubWorld돋움체 Bold"/>
              </a:rPr>
              <a:t>분 이상 </a:t>
            </a:r>
            <a:r>
              <a:rPr kumimoji="0" lang="en-US" altLang="ko-KR" sz="25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KoPubWorld돋움체 Bold"/>
                <a:ea typeface="KoPubWorld돋움체 Bold"/>
                <a:cs typeface="KoPubWorld돋움체 Bold"/>
              </a:rPr>
              <a:t>40</a:t>
            </a:r>
            <a:r>
              <a:rPr kumimoji="0" lang="ko-KR" altLang="en-US" sz="25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KoPubWorld돋움체 Bold"/>
                <a:ea typeface="KoPubWorld돋움체 Bold"/>
                <a:cs typeface="KoPubWorld돋움체 Bold"/>
              </a:rPr>
              <a:t>분 미만</a:t>
            </a:r>
          </a:p>
        </p:txBody>
      </p:sp>
      <p:sp>
        <p:nvSpPr>
          <p:cNvPr id="129" name="TextBox 68"/>
          <p:cNvSpPr txBox="1"/>
          <p:nvPr/>
        </p:nvSpPr>
        <p:spPr>
          <a:xfrm>
            <a:off x="8027783" y="1746624"/>
            <a:ext cx="3595568" cy="6623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57000" marR="0" lvl="0" indent="-357000" algn="l" defTabSz="914400" rtl="0" eaLnBrk="1" fontAlgn="auto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altLang="ko-KR" sz="25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KoPubWorld돋움체 Bold"/>
                <a:ea typeface="KoPubWorld돋움체 Bold"/>
                <a:cs typeface="KoPubWorld돋움체 Bold"/>
              </a:rPr>
              <a:t>40</a:t>
            </a:r>
            <a:r>
              <a:rPr kumimoji="0" lang="ko-KR" altLang="en-US" sz="25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KoPubWorld돋움체 Bold"/>
                <a:ea typeface="KoPubWorld돋움체 Bold"/>
                <a:cs typeface="KoPubWorld돋움체 Bold"/>
              </a:rPr>
              <a:t>분 이상 </a:t>
            </a:r>
            <a:r>
              <a:rPr kumimoji="0" lang="en-US" altLang="ko-KR" sz="25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KoPubWorld돋움체 Bold"/>
                <a:ea typeface="KoPubWorld돋움체 Bold"/>
                <a:cs typeface="KoPubWorld돋움체 Bold"/>
              </a:rPr>
              <a:t>50</a:t>
            </a:r>
            <a:r>
              <a:rPr kumimoji="0" lang="ko-KR" altLang="en-US" sz="25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KoPubWorld돋움체 Bold"/>
                <a:ea typeface="KoPubWorld돋움체 Bold"/>
                <a:cs typeface="KoPubWorld돋움체 Bold"/>
              </a:rPr>
              <a:t>분 미만</a:t>
            </a:r>
          </a:p>
        </p:txBody>
      </p:sp>
      <p:sp>
        <p:nvSpPr>
          <p:cNvPr id="130" name="TextBox 68"/>
          <p:cNvSpPr txBox="1"/>
          <p:nvPr/>
        </p:nvSpPr>
        <p:spPr>
          <a:xfrm>
            <a:off x="350633" y="4652287"/>
            <a:ext cx="3872118" cy="6088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1" indent="0" algn="l" defTabSz="914400" rtl="0" eaLnBrk="1" fontAlgn="auto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ko-KR" altLang="en-US" sz="23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KoPubWorld돋움체 Bold"/>
              <a:ea typeface="KoPubWorld돋움체 Bold"/>
              <a:cs typeface="KoPubWorld돋움체 Bold"/>
            </a:endParaRPr>
          </a:p>
        </p:txBody>
      </p:sp>
      <p:sp>
        <p:nvSpPr>
          <p:cNvPr id="131" name="TextBox 68"/>
          <p:cNvSpPr txBox="1"/>
          <p:nvPr/>
        </p:nvSpPr>
        <p:spPr>
          <a:xfrm>
            <a:off x="424343" y="4805597"/>
            <a:ext cx="3775485" cy="7741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ko-KR" altLang="en-US" sz="15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KoPubWorld돋움체 Bold"/>
              <a:ea typeface="KoPubWorld돋움체 Bold"/>
              <a:cs typeface="KoPubWorld돋움체 Bold"/>
            </a:endParaRPr>
          </a:p>
          <a:p>
            <a:pPr marL="457200" marR="0" lvl="1" indent="0" algn="l" defTabSz="914400" rtl="0" eaLnBrk="1" fontAlgn="auto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en-US" altLang="ko-KR" sz="15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KoPubWorld돋움체 Bold"/>
              <a:ea typeface="KoPubWorld돋움체 Bold"/>
              <a:cs typeface="KoPubWorld돋움체 Bold"/>
            </a:endParaRPr>
          </a:p>
        </p:txBody>
      </p:sp>
      <p:sp>
        <p:nvSpPr>
          <p:cNvPr id="132" name="TextBox 68"/>
          <p:cNvSpPr txBox="1"/>
          <p:nvPr/>
        </p:nvSpPr>
        <p:spPr>
          <a:xfrm>
            <a:off x="311146" y="959224"/>
            <a:ext cx="5659319" cy="7247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57000" marR="0" lvl="0" indent="-357000" algn="l" defTabSz="914400" rtl="0" eaLnBrk="1" fontAlgn="auto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KoPubWorld돋움체 Bold"/>
                <a:ea typeface="KoPubWorld돋움체 Bold"/>
                <a:cs typeface="KoPubWorld돋움체 Bold"/>
              </a:rPr>
              <a:t>LightGBM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KoPubWorld돋움체 Bold"/>
                <a:ea typeface="KoPubWorld돋움체 Bold"/>
                <a:cs typeface="KoPubWorld돋움체 Bold"/>
              </a:rPr>
              <a:t> 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KoPubWorld돋움체 Bold"/>
                <a:ea typeface="KoPubWorld돋움체 Bold"/>
                <a:cs typeface="KoPubWorld돋움체 Bold"/>
              </a:rPr>
              <a:t>그룹별 변수 중요도</a:t>
            </a:r>
          </a:p>
        </p:txBody>
      </p:sp>
      <p:sp>
        <p:nvSpPr>
          <p:cNvPr id="133" name="TextBox 68"/>
          <p:cNvSpPr txBox="1"/>
          <p:nvPr/>
        </p:nvSpPr>
        <p:spPr>
          <a:xfrm>
            <a:off x="4208257" y="4799247"/>
            <a:ext cx="3775485" cy="4280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1" indent="0" algn="l" defTabSz="914400" rtl="0" eaLnBrk="1" fontAlgn="auto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ko-KR" altLang="en-US" sz="15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KoPubWorld돋움체 Bold"/>
              <a:ea typeface="KoPubWorld돋움체 Bold"/>
              <a:cs typeface="KoPubWorld돋움체 Bold"/>
            </a:endParaRPr>
          </a:p>
        </p:txBody>
      </p:sp>
      <p:sp>
        <p:nvSpPr>
          <p:cNvPr id="134" name="TextBox 68"/>
          <p:cNvSpPr txBox="1"/>
          <p:nvPr/>
        </p:nvSpPr>
        <p:spPr>
          <a:xfrm>
            <a:off x="8075404" y="4771731"/>
            <a:ext cx="3775486" cy="4270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1" indent="0" algn="l" defTabSz="914400" rtl="0" eaLnBrk="1" fontAlgn="auto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en-US" altLang="ko-KR" sz="15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KoPubWorld돋움체 Bold"/>
              <a:ea typeface="KoPubWorld돋움체 Bold"/>
              <a:cs typeface="KoPubWorld돋움체 Bold"/>
            </a:endParaRPr>
          </a:p>
        </p:txBody>
      </p:sp>
      <p:pic>
        <p:nvPicPr>
          <p:cNvPr id="135" name="그림 13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84475" y="2501610"/>
            <a:ext cx="3720061" cy="2439265"/>
          </a:xfrm>
          <a:prstGeom prst="rect">
            <a:avLst/>
          </a:prstGeom>
        </p:spPr>
      </p:pic>
      <p:pic>
        <p:nvPicPr>
          <p:cNvPr id="136" name="그림 13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367195" y="2506661"/>
            <a:ext cx="3695735" cy="2472459"/>
          </a:xfrm>
          <a:prstGeom prst="rect">
            <a:avLst/>
          </a:prstGeom>
        </p:spPr>
      </p:pic>
      <p:pic>
        <p:nvPicPr>
          <p:cNvPr id="137" name="그림 136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8230521" y="2462067"/>
            <a:ext cx="3809945" cy="2475057"/>
          </a:xfrm>
          <a:prstGeom prst="rect">
            <a:avLst/>
          </a:prstGeom>
        </p:spPr>
      </p:pic>
      <p:sp>
        <p:nvSpPr>
          <p:cNvPr id="138" name="타원 137"/>
          <p:cNvSpPr/>
          <p:nvPr/>
        </p:nvSpPr>
        <p:spPr>
          <a:xfrm>
            <a:off x="597477" y="2774156"/>
            <a:ext cx="1049914" cy="65484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Times New Roman"/>
            </a:endParaRPr>
          </a:p>
        </p:txBody>
      </p:sp>
      <p:sp>
        <p:nvSpPr>
          <p:cNvPr id="139" name="타원 138"/>
          <p:cNvSpPr/>
          <p:nvPr/>
        </p:nvSpPr>
        <p:spPr>
          <a:xfrm>
            <a:off x="4635644" y="2774156"/>
            <a:ext cx="1049914" cy="654843"/>
          </a:xfrm>
          <a:prstGeom prst="ellipse">
            <a:avLst/>
          </a:prstGeom>
          <a:noFill/>
          <a:ln w="12700" cap="flat" cmpd="sng" algn="ctr">
            <a:solidFill>
              <a:srgbClr val="FF0000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140" name="타원 139"/>
          <p:cNvSpPr/>
          <p:nvPr/>
        </p:nvSpPr>
        <p:spPr>
          <a:xfrm>
            <a:off x="8543060" y="2623488"/>
            <a:ext cx="1049914" cy="654843"/>
          </a:xfrm>
          <a:prstGeom prst="ellipse">
            <a:avLst/>
          </a:prstGeom>
          <a:noFill/>
          <a:ln w="12700" cap="flat" cmpd="sng" algn="ctr">
            <a:solidFill>
              <a:srgbClr val="FF0000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141" name="TextBox 68"/>
          <p:cNvSpPr txBox="1"/>
          <p:nvPr/>
        </p:nvSpPr>
        <p:spPr>
          <a:xfrm>
            <a:off x="4208257" y="5264673"/>
            <a:ext cx="3775485" cy="772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71400" marR="0" lvl="1" indent="-2142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KoPubWorld돋움체 Bold"/>
                <a:ea typeface="KoPubWorld돋움체 Bold"/>
                <a:cs typeface="KoPubWorld돋움체 Bold"/>
              </a:rPr>
              <a:t>평균 레벨 차이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KoPubWorld돋움체 Bold"/>
                <a:ea typeface="KoPubWorld돋움체 Bold"/>
                <a:cs typeface="KoPubWorld돋움체 Bold"/>
              </a:rPr>
              <a:t>: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KoPubWorld돋움체 Bold"/>
                <a:ea typeface="KoPubWorld돋움체 Bold"/>
                <a:cs typeface="KoPubWorld돋움체 Bold"/>
              </a:rPr>
              <a:t> </a:t>
            </a:r>
            <a:r>
              <a:rPr lang="en-US" altLang="ko-KR" sz="1500" dirty="0">
                <a:solidFill>
                  <a:srgbClr val="FFFFFF"/>
                </a:solidFill>
                <a:latin typeface="KoPubWorld돋움체 Bold"/>
                <a:ea typeface="KoPubWorld돋움체 Bold"/>
                <a:cs typeface="KoPubWorld돋움체 Bold"/>
              </a:rPr>
              <a:t>2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KoPubWorld돋움체 Bold"/>
                <a:ea typeface="KoPubWorld돋움체 Bold"/>
                <a:cs typeface="KoPubWorld돋움체 Bold"/>
              </a:rPr>
              <a:t> → 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KoPubWorld돋움체 Bold"/>
                <a:ea typeface="KoPubWorld돋움체 Bold"/>
                <a:cs typeface="KoPubWorld돋움체 Bold"/>
              </a:rPr>
              <a:t>1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KoPubWorld돋움체 Bold"/>
                <a:ea typeface="KoPubWorld돋움체 Bold"/>
                <a:cs typeface="KoPubWorld돋움체 Bold"/>
              </a:rPr>
              <a:t> → 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KoPubWorld돋움체 Bold"/>
                <a:ea typeface="KoPubWorld돋움체 Bold"/>
                <a:cs typeface="KoPubWorld돋움체 Bold"/>
              </a:rPr>
              <a:t>5</a:t>
            </a:r>
          </a:p>
          <a:p>
            <a:pPr marL="671400" marR="0" lvl="1" indent="-2142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KoPubWorld돋움체 Bold"/>
                <a:ea typeface="KoPubWorld돋움체 Bold"/>
                <a:cs typeface="KoPubWorld돋움체 Bold"/>
              </a:rPr>
              <a:t>총 </a:t>
            </a:r>
            <a:r>
              <a:rPr kumimoji="0" lang="ko-KR" alt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KoPubWorld돋움체 Bold"/>
                <a:ea typeface="KoPubWorld돋움체 Bold"/>
                <a:cs typeface="KoPubWorld돋움체 Bold"/>
              </a:rPr>
              <a:t>골드량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KoPubWorld돋움체 Bold"/>
                <a:ea typeface="KoPubWorld돋움체 Bold"/>
                <a:cs typeface="KoPubWorld돋움체 Bold"/>
              </a:rPr>
              <a:t> 차이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KoPubWorld돋움체 Bold"/>
                <a:ea typeface="KoPubWorld돋움체 Bold"/>
                <a:cs typeface="KoPubWorld돋움체 Bold"/>
              </a:rPr>
              <a:t>: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KoPubWorld돋움체 Bold"/>
                <a:ea typeface="KoPubWorld돋움체 Bold"/>
                <a:cs typeface="KoPubWorld돋움체 Bold"/>
              </a:rPr>
              <a:t> 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KoPubWorld돋움체 Bold"/>
                <a:ea typeface="KoPubWorld돋움체 Bold"/>
                <a:cs typeface="KoPubWorld돋움체 Bold"/>
              </a:rPr>
              <a:t>4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KoPubWorld돋움체 Bold"/>
                <a:ea typeface="KoPubWorld돋움체 Bold"/>
                <a:cs typeface="KoPubWorld돋움체 Bold"/>
              </a:rPr>
              <a:t> → 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KoPubWorld돋움체 Bold"/>
                <a:ea typeface="KoPubWorld돋움체 Bold"/>
                <a:cs typeface="KoPubWorld돋움체 Bold"/>
              </a:rPr>
              <a:t>3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KoPubWorld돋움체 Bold"/>
                <a:ea typeface="KoPubWorld돋움체 Bold"/>
                <a:cs typeface="KoPubWorld돋움체 Bold"/>
              </a:rPr>
              <a:t> → 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KoPubWorld돋움체 Bold"/>
                <a:ea typeface="KoPubWorld돋움체 Bold"/>
                <a:cs typeface="KoPubWorld돋움체 Bold"/>
              </a:rPr>
              <a:t>1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2A949E9-F28A-4580-9F5F-3A4691411FDE}"/>
              </a:ext>
            </a:extLst>
          </p:cNvPr>
          <p:cNvSpPr/>
          <p:nvPr/>
        </p:nvSpPr>
        <p:spPr>
          <a:xfrm>
            <a:off x="6119811" y="0"/>
            <a:ext cx="1328209" cy="838200"/>
          </a:xfrm>
          <a:prstGeom prst="rect">
            <a:avLst/>
          </a:prstGeom>
          <a:gradFill flip="none" rotWithShape="1">
            <a:gsLst>
              <a:gs pos="0">
                <a:srgbClr val="E0CFAE">
                  <a:alpha val="30000"/>
                </a:srgbClr>
              </a:gs>
              <a:gs pos="48000">
                <a:srgbClr val="E0CFAE">
                  <a:alpha val="10000"/>
                </a:srgbClr>
              </a:gs>
              <a:gs pos="100000">
                <a:srgbClr val="E0CFAE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9DA9B7E-644F-4E4F-96EC-9A2561AB643A}"/>
              </a:ext>
            </a:extLst>
          </p:cNvPr>
          <p:cNvSpPr txBox="1"/>
          <p:nvPr/>
        </p:nvSpPr>
        <p:spPr>
          <a:xfrm>
            <a:off x="3070753" y="257175"/>
            <a:ext cx="12858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DCCB9A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주제선정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7429174-4279-4470-8FDF-29B2C9C0E075}"/>
              </a:ext>
            </a:extLst>
          </p:cNvPr>
          <p:cNvSpPr txBox="1"/>
          <p:nvPr/>
        </p:nvSpPr>
        <p:spPr>
          <a:xfrm>
            <a:off x="3070753" y="257175"/>
            <a:ext cx="12858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DCCB9A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주제선정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50366E6-D763-4F88-AA64-0AE0AABB9639}"/>
              </a:ext>
            </a:extLst>
          </p:cNvPr>
          <p:cNvSpPr txBox="1"/>
          <p:nvPr/>
        </p:nvSpPr>
        <p:spPr>
          <a:xfrm>
            <a:off x="6141506" y="254289"/>
            <a:ext cx="12858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dirty="0">
                <a:solidFill>
                  <a:srgbClr val="E8E1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분석 결과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E8E1CF"/>
              </a:solidFill>
              <a:effectLst/>
              <a:uLnTx/>
              <a:uFillTx/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8AF22DC-3633-4E7D-B62C-82D734C5F26E}"/>
              </a:ext>
            </a:extLst>
          </p:cNvPr>
          <p:cNvSpPr txBox="1"/>
          <p:nvPr/>
        </p:nvSpPr>
        <p:spPr>
          <a:xfrm>
            <a:off x="4410840" y="254289"/>
            <a:ext cx="17327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DCCB9A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데이터</a:t>
            </a:r>
            <a:r>
              <a:rPr lang="en-US" altLang="ko-KR" sz="2000" b="1" dirty="0">
                <a:solidFill>
                  <a:srgbClr val="DCCB9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kumimoji="0" lang="ko-KR" alt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DCCB9A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전처리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DCCB9A"/>
              </a:solidFill>
              <a:effectLst/>
              <a:uLnTx/>
              <a:uFillTx/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3"/>
          <a:srcRect l="19310" t="11120" r="14860" b="10090"/>
          <a:stretch>
            <a:fillRect/>
          </a:stretch>
        </p:blipFill>
        <p:spPr>
          <a:xfrm>
            <a:off x="8794750" y="1221772"/>
            <a:ext cx="1003300" cy="908050"/>
          </a:xfrm>
          <a:prstGeom prst="rect">
            <a:avLst/>
          </a:prstGeom>
          <a:effectLst>
            <a:outerShdw blurRad="25400" sx="105000" sy="105000" algn="ctr" rotWithShape="0">
              <a:prstClr val="black"/>
            </a:outerShdw>
          </a:effectLst>
        </p:spPr>
      </p:pic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4"/>
          <a:srcRect l="9850" t="9510" r="9850" b="9510"/>
          <a:stretch>
            <a:fillRect/>
          </a:stretch>
        </p:blipFill>
        <p:spPr>
          <a:xfrm>
            <a:off x="2393950" y="1172578"/>
            <a:ext cx="907382" cy="908108"/>
          </a:xfrm>
          <a:prstGeom prst="rect">
            <a:avLst/>
          </a:prstGeom>
          <a:effectLst>
            <a:outerShdw blurRad="25400" sx="105000" sy="105000" algn="ctr" rotWithShape="0">
              <a:prstClr val="black"/>
            </a:outerShdw>
          </a:effectLst>
        </p:spPr>
      </p:pic>
      <p:cxnSp>
        <p:nvCxnSpPr>
          <p:cNvPr id="10" name="직선 연결선 9"/>
          <p:cNvCxnSpPr/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12700">
            <a:solidFill>
              <a:srgbClr val="2D38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모서리가 둥근 직사각형 66"/>
          <p:cNvSpPr/>
          <p:nvPr/>
        </p:nvSpPr>
        <p:spPr>
          <a:xfrm>
            <a:off x="7716837" y="2232379"/>
            <a:ext cx="3159126" cy="1739937"/>
          </a:xfrm>
          <a:prstGeom prst="roundRect">
            <a:avLst>
              <a:gd name="adj" fmla="val 50000"/>
            </a:avLst>
          </a:prstGeom>
          <a:solidFill>
            <a:srgbClr val="FFFFFF">
              <a:alpha val="30000"/>
            </a:srgbClr>
          </a:solidFill>
          <a:effectLst>
            <a:softEdge rad="635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8" name="TextBox 67"/>
          <p:cNvSpPr txBox="1"/>
          <p:nvPr/>
        </p:nvSpPr>
        <p:spPr>
          <a:xfrm>
            <a:off x="2110234" y="2090360"/>
            <a:ext cx="1478656" cy="727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  <a:defRPr/>
            </a:pPr>
            <a:r>
              <a:rPr lang="en-US" altLang="ko-KR" sz="1200">
                <a:solidFill>
                  <a:srgbClr val="E8E1CF"/>
                </a:solidFill>
                <a:latin typeface="KoPubWorld돋움체 Bold"/>
                <a:ea typeface="KoPubWorld돋움체 Bold"/>
                <a:cs typeface="KoPubWorld돋움체 Bold"/>
              </a:rPr>
              <a:t>1</a:t>
            </a:r>
            <a:r>
              <a:rPr lang="ko-KR" altLang="en-US" sz="1200">
                <a:solidFill>
                  <a:srgbClr val="E8E1CF"/>
                </a:solidFill>
                <a:latin typeface="KoPubWorld돋움체 Bold"/>
                <a:ea typeface="KoPubWorld돋움체 Bold"/>
                <a:cs typeface="KoPubWorld돋움체 Bold"/>
              </a:rPr>
              <a:t>번</a:t>
            </a:r>
          </a:p>
          <a:p>
            <a:pPr algn="ctr">
              <a:lnSpc>
                <a:spcPct val="130000"/>
              </a:lnSpc>
              <a:defRPr/>
            </a:pPr>
            <a:r>
              <a:rPr lang="ko-KR" altLang="en-US" sz="2000">
                <a:solidFill>
                  <a:srgbClr val="E8E1CF"/>
                </a:solidFill>
                <a:latin typeface="KoPubWorld돋움체 Bold"/>
                <a:ea typeface="KoPubWorld돋움체 Bold"/>
                <a:cs typeface="KoPubWorld돋움체 Bold"/>
              </a:rPr>
              <a:t>모델 설명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4080321" y="2090360"/>
            <a:ext cx="1849073" cy="727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  <a:defRPr/>
            </a:pPr>
            <a:r>
              <a:rPr lang="en-US" altLang="ko-KR" sz="1200">
                <a:solidFill>
                  <a:srgbClr val="E8E1CF"/>
                </a:solidFill>
                <a:latin typeface="KoPubWorld돋움체 Bold"/>
                <a:ea typeface="KoPubWorld돋움체 Bold"/>
                <a:cs typeface="KoPubWorld돋움체 Bold"/>
              </a:rPr>
              <a:t>2</a:t>
            </a:r>
            <a:r>
              <a:rPr lang="ko-KR" altLang="en-US" sz="1200">
                <a:solidFill>
                  <a:srgbClr val="E8E1CF"/>
                </a:solidFill>
                <a:latin typeface="KoPubWorld돋움체 Bold"/>
                <a:ea typeface="KoPubWorld돋움체 Bold"/>
                <a:cs typeface="KoPubWorld돋움체 Bold"/>
              </a:rPr>
              <a:t>번</a:t>
            </a:r>
          </a:p>
          <a:p>
            <a:pPr algn="ctr">
              <a:lnSpc>
                <a:spcPct val="130000"/>
              </a:lnSpc>
              <a:defRPr/>
            </a:pPr>
            <a:r>
              <a:rPr lang="ko-KR" altLang="en-US" sz="2000">
                <a:solidFill>
                  <a:srgbClr val="E8E1CF"/>
                </a:solidFill>
                <a:latin typeface="KoPubWorld돋움체 Bold"/>
                <a:ea typeface="KoPubWorld돋움체 Bold"/>
                <a:cs typeface="KoPubWorld돋움체 Bold"/>
              </a:rPr>
              <a:t>모델별 분석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6096000" y="2090360"/>
            <a:ext cx="2131564" cy="727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  <a:defRPr/>
            </a:pPr>
            <a:r>
              <a:rPr lang="en-US" altLang="ko-KR" sz="1200">
                <a:solidFill>
                  <a:srgbClr val="E8E1CF"/>
                </a:solidFill>
                <a:latin typeface="KoPubWorld돋움체 Bold"/>
                <a:ea typeface="KoPubWorld돋움체 Bold"/>
                <a:cs typeface="KoPubWorld돋움체 Bold"/>
              </a:rPr>
              <a:t>3</a:t>
            </a:r>
            <a:r>
              <a:rPr lang="ko-KR" altLang="en-US" sz="1200">
                <a:solidFill>
                  <a:srgbClr val="E8E1CF"/>
                </a:solidFill>
                <a:latin typeface="KoPubWorld돋움체 Bold"/>
                <a:ea typeface="KoPubWorld돋움체 Bold"/>
                <a:cs typeface="KoPubWorld돋움체 Bold"/>
              </a:rPr>
              <a:t>번</a:t>
            </a:r>
          </a:p>
          <a:p>
            <a:pPr algn="ctr">
              <a:lnSpc>
                <a:spcPct val="130000"/>
              </a:lnSpc>
              <a:defRPr/>
            </a:pPr>
            <a:r>
              <a:rPr lang="ko-KR" altLang="en-US" sz="2000">
                <a:solidFill>
                  <a:srgbClr val="E8E1CF"/>
                </a:solidFill>
                <a:latin typeface="KoPubWorld돋움체 Bold"/>
                <a:ea typeface="KoPubWorld돋움체 Bold"/>
                <a:cs typeface="KoPubWorld돋움체 Bold"/>
              </a:rPr>
              <a:t>변수 중요도 분석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8560246" y="2090360"/>
            <a:ext cx="1478656" cy="727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  <a:defRPr/>
            </a:pPr>
            <a:r>
              <a:rPr lang="en-US" altLang="ko-KR" sz="1200">
                <a:solidFill>
                  <a:srgbClr val="E8E1CF"/>
                </a:solidFill>
                <a:latin typeface="KoPubWorld돋움체 Bold"/>
                <a:ea typeface="KoPubWorld돋움체 Bold"/>
                <a:cs typeface="KoPubWorld돋움체 Bold"/>
              </a:rPr>
              <a:t>4</a:t>
            </a:r>
            <a:r>
              <a:rPr lang="ko-KR" altLang="en-US" sz="1200">
                <a:solidFill>
                  <a:srgbClr val="E8E1CF"/>
                </a:solidFill>
                <a:latin typeface="KoPubWorld돋움체 Bold"/>
                <a:ea typeface="KoPubWorld돋움체 Bold"/>
                <a:cs typeface="KoPubWorld돋움체 Bold"/>
              </a:rPr>
              <a:t>번</a:t>
            </a:r>
          </a:p>
          <a:p>
            <a:pPr algn="ctr">
              <a:lnSpc>
                <a:spcPct val="130000"/>
              </a:lnSpc>
              <a:defRPr/>
            </a:pPr>
            <a:r>
              <a:rPr lang="ko-KR" altLang="en-US" sz="2000">
                <a:solidFill>
                  <a:srgbClr val="E8E1CF"/>
                </a:solidFill>
                <a:latin typeface="KoPubWorld돋움체 Bold"/>
                <a:ea typeface="KoPubWorld돋움체 Bold"/>
                <a:cs typeface="KoPubWorld돋움체 Bold"/>
              </a:rPr>
              <a:t>변화</a:t>
            </a:r>
          </a:p>
        </p:txBody>
      </p:sp>
      <p:pic>
        <p:nvPicPr>
          <p:cNvPr id="63" name="그림 62"/>
          <p:cNvPicPr>
            <a:picLocks noChangeAspect="1"/>
          </p:cNvPicPr>
          <p:nvPr/>
        </p:nvPicPr>
        <p:blipFill rotWithShape="1">
          <a:blip r:embed="rId5"/>
          <a:srcRect t="43700"/>
          <a:stretch>
            <a:fillRect/>
          </a:stretch>
        </p:blipFill>
        <p:spPr>
          <a:xfrm>
            <a:off x="0" y="3020811"/>
            <a:ext cx="12192000" cy="3860799"/>
          </a:xfrm>
          <a:prstGeom prst="rect">
            <a:avLst/>
          </a:prstGeom>
        </p:spPr>
      </p:pic>
      <p:cxnSp>
        <p:nvCxnSpPr>
          <p:cNvPr id="65" name="직선 연결선 64"/>
          <p:cNvCxnSpPr/>
          <p:nvPr/>
        </p:nvCxnSpPr>
        <p:spPr>
          <a:xfrm>
            <a:off x="1041400" y="3020811"/>
            <a:ext cx="10109200" cy="0"/>
          </a:xfrm>
          <a:prstGeom prst="line">
            <a:avLst/>
          </a:prstGeom>
          <a:ln w="12700">
            <a:solidFill>
              <a:srgbClr val="50676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그룹 39"/>
          <p:cNvGrpSpPr/>
          <p:nvPr/>
        </p:nvGrpSpPr>
        <p:grpSpPr>
          <a:xfrm>
            <a:off x="5145252" y="6207016"/>
            <a:ext cx="1901496" cy="400126"/>
            <a:chOff x="5010147" y="5981218"/>
            <a:chExt cx="2307565" cy="485574"/>
          </a:xfrm>
        </p:grpSpPr>
        <p:sp>
          <p:nvSpPr>
            <p:cNvPr id="39" name="자유형 38"/>
            <p:cNvSpPr/>
            <p:nvPr/>
          </p:nvSpPr>
          <p:spPr>
            <a:xfrm>
              <a:off x="5010147" y="5981218"/>
              <a:ext cx="2307565" cy="485574"/>
            </a:xfrm>
            <a:custGeom>
              <a:avLst/>
              <a:gdLst>
                <a:gd name="connsiteX0" fmla="*/ 242787 w 2307565"/>
                <a:gd name="connsiteY0" fmla="*/ 0 h 485574"/>
                <a:gd name="connsiteX1" fmla="*/ 247547 w 2307565"/>
                <a:gd name="connsiteY1" fmla="*/ 480 h 485574"/>
                <a:gd name="connsiteX2" fmla="*/ 247547 w 2307565"/>
                <a:gd name="connsiteY2" fmla="*/ 0 h 485574"/>
                <a:gd name="connsiteX3" fmla="*/ 2307565 w 2307565"/>
                <a:gd name="connsiteY3" fmla="*/ 0 h 485574"/>
                <a:gd name="connsiteX4" fmla="*/ 2307565 w 2307565"/>
                <a:gd name="connsiteY4" fmla="*/ 485573 h 485574"/>
                <a:gd name="connsiteX5" fmla="*/ 247547 w 2307565"/>
                <a:gd name="connsiteY5" fmla="*/ 485573 h 485574"/>
                <a:gd name="connsiteX6" fmla="*/ 247547 w 2307565"/>
                <a:gd name="connsiteY6" fmla="*/ 485094 h 485574"/>
                <a:gd name="connsiteX7" fmla="*/ 242787 w 2307565"/>
                <a:gd name="connsiteY7" fmla="*/ 485574 h 485574"/>
                <a:gd name="connsiteX8" fmla="*/ 0 w 2307565"/>
                <a:gd name="connsiteY8" fmla="*/ 242787 h 485574"/>
                <a:gd name="connsiteX9" fmla="*/ 242787 w 2307565"/>
                <a:gd name="connsiteY9" fmla="*/ 0 h 485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07565" h="485574">
                  <a:moveTo>
                    <a:pt x="242787" y="0"/>
                  </a:moveTo>
                  <a:lnTo>
                    <a:pt x="247547" y="480"/>
                  </a:lnTo>
                  <a:lnTo>
                    <a:pt x="247547" y="0"/>
                  </a:lnTo>
                  <a:lnTo>
                    <a:pt x="2307565" y="0"/>
                  </a:lnTo>
                  <a:lnTo>
                    <a:pt x="2307565" y="485573"/>
                  </a:lnTo>
                  <a:lnTo>
                    <a:pt x="247547" y="485573"/>
                  </a:lnTo>
                  <a:lnTo>
                    <a:pt x="247547" y="485094"/>
                  </a:lnTo>
                  <a:lnTo>
                    <a:pt x="242787" y="485574"/>
                  </a:lnTo>
                  <a:cubicBezTo>
                    <a:pt x="108699" y="485574"/>
                    <a:pt x="0" y="376875"/>
                    <a:pt x="0" y="242787"/>
                  </a:cubicBezTo>
                  <a:cubicBezTo>
                    <a:pt x="0" y="108699"/>
                    <a:pt x="108699" y="0"/>
                    <a:pt x="242787" y="0"/>
                  </a:cubicBezTo>
                  <a:close/>
                </a:path>
              </a:pathLst>
            </a:custGeom>
            <a:solidFill>
              <a:srgbClr val="010812">
                <a:alpha val="50200"/>
              </a:srgbClr>
            </a:solidFill>
            <a:ln w="9525">
              <a:solidFill>
                <a:srgbClr val="6C5427"/>
              </a:solidFill>
            </a:ln>
            <a:effectLst>
              <a:outerShdw blurRad="63500" sx="102000" sy="102000" algn="ctr" rotWithShape="0">
                <a:prstClr val="black">
                  <a:alpha val="8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grpSp>
          <p:nvGrpSpPr>
            <p:cNvPr id="23" name="그룹 22"/>
            <p:cNvGrpSpPr/>
            <p:nvPr/>
          </p:nvGrpSpPr>
          <p:grpSpPr>
            <a:xfrm>
              <a:off x="5072061" y="6038268"/>
              <a:ext cx="2145496" cy="371475"/>
              <a:chOff x="5060166" y="6133518"/>
              <a:chExt cx="2145496" cy="371475"/>
            </a:xfrm>
          </p:grpSpPr>
          <p:sp>
            <p:nvSpPr>
              <p:cNvPr id="19" name="타원 18"/>
              <p:cNvSpPr/>
              <p:nvPr/>
            </p:nvSpPr>
            <p:spPr>
              <a:xfrm>
                <a:off x="5060166" y="6133518"/>
                <a:ext cx="371475" cy="371475"/>
              </a:xfrm>
              <a:prstGeom prst="ellipse">
                <a:avLst/>
              </a:prstGeom>
              <a:solidFill>
                <a:srgbClr val="1E2328"/>
              </a:solidFill>
              <a:ln w="28575">
                <a:gradFill flip="none" rotWithShape="1">
                  <a:gsLst>
                    <a:gs pos="23000">
                      <a:srgbClr val="C4A25C"/>
                    </a:gs>
                    <a:gs pos="0">
                      <a:srgbClr val="E0CFAE"/>
                    </a:gs>
                    <a:gs pos="48000">
                      <a:srgbClr val="BC9033"/>
                    </a:gs>
                    <a:gs pos="100000">
                      <a:srgbClr val="6C5427"/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altLang="ko-KR" sz="1000">
                    <a:solidFill>
                      <a:srgbClr val="E0CFAE"/>
                    </a:solidFill>
                    <a:latin typeface="Arial"/>
                    <a:cs typeface="Arial"/>
                  </a:rPr>
                  <a:t>X</a:t>
                </a:r>
                <a:endParaRPr lang="ko-KR" altLang="en-US" sz="1000">
                  <a:solidFill>
                    <a:srgbClr val="E0CFAE"/>
                  </a:solidFill>
                  <a:latin typeface="Arial"/>
                  <a:cs typeface="Arial"/>
                </a:endParaRPr>
              </a:p>
            </p:txBody>
          </p:sp>
          <p:sp>
            <p:nvSpPr>
              <p:cNvPr id="22" name="자유형 21"/>
              <p:cNvSpPr/>
              <p:nvPr/>
            </p:nvSpPr>
            <p:spPr>
              <a:xfrm>
                <a:off x="5431641" y="6133518"/>
                <a:ext cx="1774021" cy="371475"/>
              </a:xfrm>
              <a:custGeom>
                <a:avLst/>
                <a:gdLst>
                  <a:gd name="connsiteX0" fmla="*/ 2 w 1774021"/>
                  <a:gd name="connsiteY0" fmla="*/ 0 h 371475"/>
                  <a:gd name="connsiteX1" fmla="*/ 1588284 w 1774021"/>
                  <a:gd name="connsiteY1" fmla="*/ 0 h 371475"/>
                  <a:gd name="connsiteX2" fmla="*/ 1774021 w 1774021"/>
                  <a:gd name="connsiteY2" fmla="*/ 185738 h 371475"/>
                  <a:gd name="connsiteX3" fmla="*/ 1588284 w 1774021"/>
                  <a:gd name="connsiteY3" fmla="*/ 371475 h 371475"/>
                  <a:gd name="connsiteX4" fmla="*/ 0 w 1774021"/>
                  <a:gd name="connsiteY4" fmla="*/ 371475 h 371475"/>
                  <a:gd name="connsiteX5" fmla="*/ 16957 w 1774021"/>
                  <a:gd name="connsiteY5" fmla="*/ 357485 h 371475"/>
                  <a:gd name="connsiteX6" fmla="*/ 88097 w 1774021"/>
                  <a:gd name="connsiteY6" fmla="*/ 185737 h 371475"/>
                  <a:gd name="connsiteX7" fmla="*/ 16957 w 1774021"/>
                  <a:gd name="connsiteY7" fmla="*/ 13990 h 371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74021" h="371475">
                    <a:moveTo>
                      <a:pt x="2" y="0"/>
                    </a:moveTo>
                    <a:lnTo>
                      <a:pt x="1588284" y="0"/>
                    </a:lnTo>
                    <a:lnTo>
                      <a:pt x="1774021" y="185738"/>
                    </a:lnTo>
                    <a:lnTo>
                      <a:pt x="1588284" y="371475"/>
                    </a:lnTo>
                    <a:lnTo>
                      <a:pt x="0" y="371475"/>
                    </a:lnTo>
                    <a:lnTo>
                      <a:pt x="16957" y="357485"/>
                    </a:lnTo>
                    <a:cubicBezTo>
                      <a:pt x="60911" y="313531"/>
                      <a:pt x="88097" y="252809"/>
                      <a:pt x="88097" y="185737"/>
                    </a:cubicBezTo>
                    <a:cubicBezTo>
                      <a:pt x="88097" y="118666"/>
                      <a:pt x="60911" y="57944"/>
                      <a:pt x="16957" y="13990"/>
                    </a:cubicBezTo>
                    <a:close/>
                  </a:path>
                </a:pathLst>
              </a:custGeom>
              <a:solidFill>
                <a:srgbClr val="1E2328"/>
              </a:solidFill>
              <a:ln w="28575">
                <a:gradFill flip="none" rotWithShape="1">
                  <a:gsLst>
                    <a:gs pos="0">
                      <a:srgbClr val="0496AB"/>
                    </a:gs>
                    <a:gs pos="100000">
                      <a:srgbClr val="007598"/>
                    </a:gs>
                  </a:gsLst>
                  <a:lin ang="54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89999" anchor="ctr"/>
              <a:lstStyle/>
              <a:p>
                <a:pPr algn="ctr">
                  <a:defRPr/>
                </a:pPr>
                <a:r>
                  <a:rPr lang="ko-KR" altLang="en-US" sz="1300">
                    <a:solidFill>
                      <a:srgbClr val="A3C7C7"/>
                    </a:solidFill>
                    <a:latin typeface="KoPubWorld돋움체 Bold"/>
                    <a:ea typeface="KoPubWorld돋움체 Bold"/>
                    <a:cs typeface="KoPubWorld돋움체 Bold"/>
                  </a:rPr>
                  <a:t>확인</a:t>
                </a:r>
              </a:p>
            </p:txBody>
          </p:sp>
        </p:grpSp>
      </p:grpSp>
      <p:grpSp>
        <p:nvGrpSpPr>
          <p:cNvPr id="84" name="그룹 83"/>
          <p:cNvGrpSpPr/>
          <p:nvPr/>
        </p:nvGrpSpPr>
        <p:grpSpPr>
          <a:xfrm>
            <a:off x="311289" y="199972"/>
            <a:ext cx="2082661" cy="438248"/>
            <a:chOff x="5010147" y="5981226"/>
            <a:chExt cx="2307565" cy="485575"/>
          </a:xfrm>
        </p:grpSpPr>
        <p:sp>
          <p:nvSpPr>
            <p:cNvPr id="85" name="자유형 84"/>
            <p:cNvSpPr/>
            <p:nvPr/>
          </p:nvSpPr>
          <p:spPr>
            <a:xfrm>
              <a:off x="5010147" y="5981226"/>
              <a:ext cx="2307565" cy="485575"/>
            </a:xfrm>
            <a:custGeom>
              <a:avLst/>
              <a:gdLst>
                <a:gd name="connsiteX0" fmla="*/ 242787 w 2307565"/>
                <a:gd name="connsiteY0" fmla="*/ 0 h 485574"/>
                <a:gd name="connsiteX1" fmla="*/ 247547 w 2307565"/>
                <a:gd name="connsiteY1" fmla="*/ 480 h 485574"/>
                <a:gd name="connsiteX2" fmla="*/ 247547 w 2307565"/>
                <a:gd name="connsiteY2" fmla="*/ 0 h 485574"/>
                <a:gd name="connsiteX3" fmla="*/ 2307565 w 2307565"/>
                <a:gd name="connsiteY3" fmla="*/ 0 h 485574"/>
                <a:gd name="connsiteX4" fmla="*/ 2307565 w 2307565"/>
                <a:gd name="connsiteY4" fmla="*/ 485573 h 485574"/>
                <a:gd name="connsiteX5" fmla="*/ 247547 w 2307565"/>
                <a:gd name="connsiteY5" fmla="*/ 485573 h 485574"/>
                <a:gd name="connsiteX6" fmla="*/ 247547 w 2307565"/>
                <a:gd name="connsiteY6" fmla="*/ 485094 h 485574"/>
                <a:gd name="connsiteX7" fmla="*/ 242787 w 2307565"/>
                <a:gd name="connsiteY7" fmla="*/ 485574 h 485574"/>
                <a:gd name="connsiteX8" fmla="*/ 0 w 2307565"/>
                <a:gd name="connsiteY8" fmla="*/ 242787 h 485574"/>
                <a:gd name="connsiteX9" fmla="*/ 242787 w 2307565"/>
                <a:gd name="connsiteY9" fmla="*/ 0 h 485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07565" h="485574">
                  <a:moveTo>
                    <a:pt x="242787" y="0"/>
                  </a:moveTo>
                  <a:lnTo>
                    <a:pt x="247547" y="480"/>
                  </a:lnTo>
                  <a:lnTo>
                    <a:pt x="247547" y="0"/>
                  </a:lnTo>
                  <a:lnTo>
                    <a:pt x="2307565" y="0"/>
                  </a:lnTo>
                  <a:lnTo>
                    <a:pt x="2307565" y="485573"/>
                  </a:lnTo>
                  <a:lnTo>
                    <a:pt x="247547" y="485573"/>
                  </a:lnTo>
                  <a:lnTo>
                    <a:pt x="247547" y="485094"/>
                  </a:lnTo>
                  <a:lnTo>
                    <a:pt x="242787" y="485574"/>
                  </a:lnTo>
                  <a:cubicBezTo>
                    <a:pt x="108699" y="485574"/>
                    <a:pt x="0" y="376875"/>
                    <a:pt x="0" y="242787"/>
                  </a:cubicBezTo>
                  <a:cubicBezTo>
                    <a:pt x="0" y="108699"/>
                    <a:pt x="108699" y="0"/>
                    <a:pt x="242787" y="0"/>
                  </a:cubicBezTo>
                  <a:close/>
                </a:path>
              </a:pathLst>
            </a:custGeom>
            <a:solidFill>
              <a:srgbClr val="010812">
                <a:alpha val="50200"/>
              </a:srgbClr>
            </a:solidFill>
            <a:ln w="9525">
              <a:solidFill>
                <a:srgbClr val="6C5427"/>
              </a:solidFill>
            </a:ln>
            <a:effectLst>
              <a:outerShdw blurRad="63500" sx="102000" sy="102000" algn="ctr" rotWithShape="0">
                <a:prstClr val="black">
                  <a:alpha val="8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grpSp>
          <p:nvGrpSpPr>
            <p:cNvPr id="86" name="그룹 85"/>
            <p:cNvGrpSpPr/>
            <p:nvPr/>
          </p:nvGrpSpPr>
          <p:grpSpPr>
            <a:xfrm>
              <a:off x="5072061" y="6038268"/>
              <a:ext cx="2145496" cy="371476"/>
              <a:chOff x="5060167" y="6133518"/>
              <a:chExt cx="2145495" cy="371475"/>
            </a:xfrm>
          </p:grpSpPr>
          <p:sp>
            <p:nvSpPr>
              <p:cNvPr id="87" name="타원 86"/>
              <p:cNvSpPr/>
              <p:nvPr/>
            </p:nvSpPr>
            <p:spPr>
              <a:xfrm>
                <a:off x="5060167" y="6133518"/>
                <a:ext cx="371475" cy="371475"/>
              </a:xfrm>
              <a:prstGeom prst="ellipse">
                <a:avLst/>
              </a:prstGeom>
              <a:solidFill>
                <a:srgbClr val="1E2328"/>
              </a:solidFill>
              <a:ln w="28575">
                <a:gradFill flip="none" rotWithShape="1">
                  <a:gsLst>
                    <a:gs pos="23000">
                      <a:srgbClr val="C4A25C"/>
                    </a:gs>
                    <a:gs pos="0">
                      <a:srgbClr val="E0CFAE"/>
                    </a:gs>
                    <a:gs pos="48000">
                      <a:srgbClr val="BC9033"/>
                    </a:gs>
                    <a:gs pos="100000">
                      <a:srgbClr val="6C5427"/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altLang="ko-KR" sz="1500">
                    <a:solidFill>
                      <a:srgbClr val="E0CFAE"/>
                    </a:solidFill>
                    <a:latin typeface="Arial"/>
                    <a:cs typeface="Arial"/>
                  </a:rPr>
                  <a:t>!</a:t>
                </a:r>
                <a:endParaRPr lang="ko-KR" altLang="en-US" sz="1500">
                  <a:solidFill>
                    <a:srgbClr val="E0CFAE"/>
                  </a:solidFill>
                  <a:latin typeface="Arial"/>
                  <a:cs typeface="Arial"/>
                </a:endParaRPr>
              </a:p>
            </p:txBody>
          </p:sp>
          <p:sp>
            <p:nvSpPr>
              <p:cNvPr id="88" name="자유형 87"/>
              <p:cNvSpPr/>
              <p:nvPr/>
            </p:nvSpPr>
            <p:spPr>
              <a:xfrm>
                <a:off x="5431641" y="6133518"/>
                <a:ext cx="1774021" cy="371475"/>
              </a:xfrm>
              <a:custGeom>
                <a:avLst/>
                <a:gdLst>
                  <a:gd name="connsiteX0" fmla="*/ 2 w 1774021"/>
                  <a:gd name="connsiteY0" fmla="*/ 0 h 371475"/>
                  <a:gd name="connsiteX1" fmla="*/ 1588284 w 1774021"/>
                  <a:gd name="connsiteY1" fmla="*/ 0 h 371475"/>
                  <a:gd name="connsiteX2" fmla="*/ 1774021 w 1774021"/>
                  <a:gd name="connsiteY2" fmla="*/ 185738 h 371475"/>
                  <a:gd name="connsiteX3" fmla="*/ 1588284 w 1774021"/>
                  <a:gd name="connsiteY3" fmla="*/ 371475 h 371475"/>
                  <a:gd name="connsiteX4" fmla="*/ 0 w 1774021"/>
                  <a:gd name="connsiteY4" fmla="*/ 371475 h 371475"/>
                  <a:gd name="connsiteX5" fmla="*/ 16957 w 1774021"/>
                  <a:gd name="connsiteY5" fmla="*/ 357485 h 371475"/>
                  <a:gd name="connsiteX6" fmla="*/ 88097 w 1774021"/>
                  <a:gd name="connsiteY6" fmla="*/ 185737 h 371475"/>
                  <a:gd name="connsiteX7" fmla="*/ 16957 w 1774021"/>
                  <a:gd name="connsiteY7" fmla="*/ 13990 h 371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74021" h="371475">
                    <a:moveTo>
                      <a:pt x="2" y="0"/>
                    </a:moveTo>
                    <a:lnTo>
                      <a:pt x="1588284" y="0"/>
                    </a:lnTo>
                    <a:lnTo>
                      <a:pt x="1774021" y="185738"/>
                    </a:lnTo>
                    <a:lnTo>
                      <a:pt x="1588284" y="371475"/>
                    </a:lnTo>
                    <a:lnTo>
                      <a:pt x="0" y="371475"/>
                    </a:lnTo>
                    <a:lnTo>
                      <a:pt x="16957" y="357485"/>
                    </a:lnTo>
                    <a:cubicBezTo>
                      <a:pt x="60911" y="313531"/>
                      <a:pt x="88097" y="252809"/>
                      <a:pt x="88097" y="185737"/>
                    </a:cubicBezTo>
                    <a:cubicBezTo>
                      <a:pt x="88097" y="118666"/>
                      <a:pt x="60911" y="57944"/>
                      <a:pt x="16957" y="13990"/>
                    </a:cubicBezTo>
                    <a:close/>
                  </a:path>
                </a:pathLst>
              </a:custGeom>
              <a:solidFill>
                <a:srgbClr val="1E2328"/>
              </a:solidFill>
              <a:ln w="28575">
                <a:gradFill flip="none" rotWithShape="1">
                  <a:gsLst>
                    <a:gs pos="0">
                      <a:srgbClr val="0496AB"/>
                    </a:gs>
                    <a:gs pos="100000">
                      <a:srgbClr val="007598"/>
                    </a:gs>
                  </a:gsLst>
                  <a:lin ang="54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89999" anchor="ctr"/>
              <a:lstStyle/>
              <a:p>
                <a:pPr algn="ctr">
                  <a:defRPr/>
                </a:pPr>
                <a:r>
                  <a:rPr lang="ko-KR" altLang="en-US" sz="1300">
                    <a:solidFill>
                      <a:srgbClr val="A3C7C7"/>
                    </a:solidFill>
                    <a:latin typeface="KoPubWorld돋움체 Bold"/>
                    <a:ea typeface="KoPubWorld돋움체 Bold"/>
                    <a:cs typeface="KoPubWorld돋움체 Bold"/>
                  </a:rPr>
                  <a:t>변화</a:t>
                </a:r>
              </a:p>
            </p:txBody>
          </p:sp>
        </p:grpSp>
      </p:grpSp>
      <p:pic>
        <p:nvPicPr>
          <p:cNvPr id="31" name="그림 30"/>
          <p:cNvPicPr>
            <a:picLocks noChangeAspect="1"/>
          </p:cNvPicPr>
          <p:nvPr/>
        </p:nvPicPr>
        <p:blipFill rotWithShape="1">
          <a:blip r:embed="rId6"/>
          <a:srcRect l="24390" r="16540"/>
          <a:stretch>
            <a:fillRect/>
          </a:stretch>
        </p:blipFill>
        <p:spPr>
          <a:xfrm>
            <a:off x="4555066" y="1031816"/>
            <a:ext cx="889000" cy="1143000"/>
          </a:xfrm>
          <a:prstGeom prst="rect">
            <a:avLst/>
          </a:prstGeom>
          <a:effectLst>
            <a:outerShdw blurRad="25400" sx="105000" sy="105000" algn="ctr" rotWithShape="0">
              <a:prstClr val="black"/>
            </a:outerShdw>
          </a:effectLst>
        </p:spPr>
      </p:pic>
      <p:pic>
        <p:nvPicPr>
          <p:cNvPr id="34" name="그림 33"/>
          <p:cNvPicPr>
            <a:picLocks noChangeAspect="1"/>
          </p:cNvPicPr>
          <p:nvPr/>
        </p:nvPicPr>
        <p:blipFill rotWithShape="1">
          <a:blip r:embed="rId7"/>
          <a:srcRect l="22970" t="15110" r="13410" b="7030"/>
          <a:stretch>
            <a:fillRect/>
          </a:stretch>
        </p:blipFill>
        <p:spPr>
          <a:xfrm>
            <a:off x="6647391" y="1203325"/>
            <a:ext cx="927100" cy="949326"/>
          </a:xfrm>
          <a:prstGeom prst="rect">
            <a:avLst/>
          </a:prstGeom>
          <a:effectLst>
            <a:outerShdw blurRad="25400" sx="105000" sy="105000" algn="ctr" rotWithShape="0">
              <a:prstClr val="black"/>
            </a:outerShdw>
          </a:effectLst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B106DDFE-CE2C-49A7-B84C-293519809E94}"/>
              </a:ext>
            </a:extLst>
          </p:cNvPr>
          <p:cNvSpPr/>
          <p:nvPr/>
        </p:nvSpPr>
        <p:spPr>
          <a:xfrm>
            <a:off x="6119811" y="0"/>
            <a:ext cx="1328209" cy="838200"/>
          </a:xfrm>
          <a:prstGeom prst="rect">
            <a:avLst/>
          </a:prstGeom>
          <a:gradFill flip="none" rotWithShape="1">
            <a:gsLst>
              <a:gs pos="0">
                <a:srgbClr val="E0CFAE">
                  <a:alpha val="30000"/>
                </a:srgbClr>
              </a:gs>
              <a:gs pos="48000">
                <a:srgbClr val="E0CFAE">
                  <a:alpha val="10000"/>
                </a:srgbClr>
              </a:gs>
              <a:gs pos="100000">
                <a:srgbClr val="E0CFAE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4431E7B-1602-4DDD-8B06-6E2CFE0B76F2}"/>
              </a:ext>
            </a:extLst>
          </p:cNvPr>
          <p:cNvSpPr txBox="1"/>
          <p:nvPr/>
        </p:nvSpPr>
        <p:spPr>
          <a:xfrm>
            <a:off x="3070753" y="257175"/>
            <a:ext cx="12858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DCCB9A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주제선정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AD20E27-CCFA-4DB5-A124-C9743894580A}"/>
              </a:ext>
            </a:extLst>
          </p:cNvPr>
          <p:cNvSpPr txBox="1"/>
          <p:nvPr/>
        </p:nvSpPr>
        <p:spPr>
          <a:xfrm>
            <a:off x="3070753" y="257175"/>
            <a:ext cx="12858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DCCB9A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주제선정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2857F66-5D45-4A2D-ABA8-9810A41F8B3D}"/>
              </a:ext>
            </a:extLst>
          </p:cNvPr>
          <p:cNvSpPr txBox="1"/>
          <p:nvPr/>
        </p:nvSpPr>
        <p:spPr>
          <a:xfrm>
            <a:off x="6141506" y="254289"/>
            <a:ext cx="12858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dirty="0">
                <a:solidFill>
                  <a:srgbClr val="E8E1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분석 결과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E8E1CF"/>
              </a:solidFill>
              <a:effectLst/>
              <a:uLnTx/>
              <a:uFillTx/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52AEF36-8C91-48DD-A07F-09FD0AF052F0}"/>
              </a:ext>
            </a:extLst>
          </p:cNvPr>
          <p:cNvSpPr txBox="1"/>
          <p:nvPr/>
        </p:nvSpPr>
        <p:spPr>
          <a:xfrm>
            <a:off x="4410840" y="254289"/>
            <a:ext cx="17327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DCCB9A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데이터</a:t>
            </a:r>
            <a:r>
              <a:rPr lang="en-US" altLang="ko-KR" sz="2000" b="1" dirty="0">
                <a:solidFill>
                  <a:srgbClr val="DCCB9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kumimoji="0" lang="ko-KR" alt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DCCB9A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전처리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DCCB9A"/>
              </a:solidFill>
              <a:effectLst/>
              <a:uLnTx/>
              <a:uFillTx/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/>
          <p:cNvCxnSpPr/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12700">
            <a:solidFill>
              <a:srgbClr val="2D38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3" name="그림 62"/>
          <p:cNvPicPr>
            <a:picLocks noChangeAspect="1"/>
          </p:cNvPicPr>
          <p:nvPr/>
        </p:nvPicPr>
        <p:blipFill rotWithShape="1">
          <a:blip r:embed="rId3"/>
          <a:srcRect t="43700"/>
          <a:stretch>
            <a:fillRect/>
          </a:stretch>
        </p:blipFill>
        <p:spPr>
          <a:xfrm>
            <a:off x="0" y="3020811"/>
            <a:ext cx="12192000" cy="3860799"/>
          </a:xfrm>
          <a:prstGeom prst="rect">
            <a:avLst/>
          </a:prstGeom>
        </p:spPr>
      </p:pic>
      <p:grpSp>
        <p:nvGrpSpPr>
          <p:cNvPr id="84" name="그룹 83"/>
          <p:cNvGrpSpPr/>
          <p:nvPr/>
        </p:nvGrpSpPr>
        <p:grpSpPr>
          <a:xfrm>
            <a:off x="311289" y="199972"/>
            <a:ext cx="2082661" cy="438248"/>
            <a:chOff x="5010147" y="5981226"/>
            <a:chExt cx="2307565" cy="485575"/>
          </a:xfrm>
        </p:grpSpPr>
        <p:sp>
          <p:nvSpPr>
            <p:cNvPr id="85" name="자유형 84"/>
            <p:cNvSpPr/>
            <p:nvPr/>
          </p:nvSpPr>
          <p:spPr>
            <a:xfrm>
              <a:off x="5010147" y="5981226"/>
              <a:ext cx="2307565" cy="485575"/>
            </a:xfrm>
            <a:custGeom>
              <a:avLst/>
              <a:gdLst>
                <a:gd name="connsiteX0" fmla="*/ 242787 w 2307565"/>
                <a:gd name="connsiteY0" fmla="*/ 0 h 485574"/>
                <a:gd name="connsiteX1" fmla="*/ 247547 w 2307565"/>
                <a:gd name="connsiteY1" fmla="*/ 480 h 485574"/>
                <a:gd name="connsiteX2" fmla="*/ 247547 w 2307565"/>
                <a:gd name="connsiteY2" fmla="*/ 0 h 485574"/>
                <a:gd name="connsiteX3" fmla="*/ 2307565 w 2307565"/>
                <a:gd name="connsiteY3" fmla="*/ 0 h 485574"/>
                <a:gd name="connsiteX4" fmla="*/ 2307565 w 2307565"/>
                <a:gd name="connsiteY4" fmla="*/ 485573 h 485574"/>
                <a:gd name="connsiteX5" fmla="*/ 247547 w 2307565"/>
                <a:gd name="connsiteY5" fmla="*/ 485573 h 485574"/>
                <a:gd name="connsiteX6" fmla="*/ 247547 w 2307565"/>
                <a:gd name="connsiteY6" fmla="*/ 485094 h 485574"/>
                <a:gd name="connsiteX7" fmla="*/ 242787 w 2307565"/>
                <a:gd name="connsiteY7" fmla="*/ 485574 h 485574"/>
                <a:gd name="connsiteX8" fmla="*/ 0 w 2307565"/>
                <a:gd name="connsiteY8" fmla="*/ 242787 h 485574"/>
                <a:gd name="connsiteX9" fmla="*/ 242787 w 2307565"/>
                <a:gd name="connsiteY9" fmla="*/ 0 h 485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07565" h="485574">
                  <a:moveTo>
                    <a:pt x="242787" y="0"/>
                  </a:moveTo>
                  <a:lnTo>
                    <a:pt x="247547" y="480"/>
                  </a:lnTo>
                  <a:lnTo>
                    <a:pt x="247547" y="0"/>
                  </a:lnTo>
                  <a:lnTo>
                    <a:pt x="2307565" y="0"/>
                  </a:lnTo>
                  <a:lnTo>
                    <a:pt x="2307565" y="485573"/>
                  </a:lnTo>
                  <a:lnTo>
                    <a:pt x="247547" y="485573"/>
                  </a:lnTo>
                  <a:lnTo>
                    <a:pt x="247547" y="485094"/>
                  </a:lnTo>
                  <a:lnTo>
                    <a:pt x="242787" y="485574"/>
                  </a:lnTo>
                  <a:cubicBezTo>
                    <a:pt x="108699" y="485574"/>
                    <a:pt x="0" y="376875"/>
                    <a:pt x="0" y="242787"/>
                  </a:cubicBezTo>
                  <a:cubicBezTo>
                    <a:pt x="0" y="108699"/>
                    <a:pt x="108699" y="0"/>
                    <a:pt x="242787" y="0"/>
                  </a:cubicBezTo>
                  <a:close/>
                </a:path>
              </a:pathLst>
            </a:custGeom>
            <a:solidFill>
              <a:srgbClr val="010812">
                <a:alpha val="50200"/>
              </a:srgbClr>
            </a:solidFill>
            <a:ln w="9525">
              <a:solidFill>
                <a:srgbClr val="6C5427"/>
              </a:solidFill>
            </a:ln>
            <a:effectLst>
              <a:outerShdw blurRad="63500" sx="102000" sy="102000" algn="ctr" rotWithShape="0">
                <a:prstClr val="black">
                  <a:alpha val="8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grpSp>
          <p:nvGrpSpPr>
            <p:cNvPr id="86" name="그룹 85"/>
            <p:cNvGrpSpPr/>
            <p:nvPr/>
          </p:nvGrpSpPr>
          <p:grpSpPr>
            <a:xfrm>
              <a:off x="5072061" y="6038268"/>
              <a:ext cx="2145496" cy="371476"/>
              <a:chOff x="5060167" y="6133518"/>
              <a:chExt cx="2145495" cy="371475"/>
            </a:xfrm>
          </p:grpSpPr>
          <p:sp>
            <p:nvSpPr>
              <p:cNvPr id="87" name="타원 86"/>
              <p:cNvSpPr/>
              <p:nvPr/>
            </p:nvSpPr>
            <p:spPr>
              <a:xfrm>
                <a:off x="5060167" y="6133518"/>
                <a:ext cx="371475" cy="371475"/>
              </a:xfrm>
              <a:prstGeom prst="ellipse">
                <a:avLst/>
              </a:prstGeom>
              <a:solidFill>
                <a:srgbClr val="1E2328"/>
              </a:solidFill>
              <a:ln w="28575">
                <a:gradFill flip="none" rotWithShape="1">
                  <a:gsLst>
                    <a:gs pos="23000">
                      <a:srgbClr val="C4A25C"/>
                    </a:gs>
                    <a:gs pos="0">
                      <a:srgbClr val="E0CFAE"/>
                    </a:gs>
                    <a:gs pos="48000">
                      <a:srgbClr val="BC9033"/>
                    </a:gs>
                    <a:gs pos="100000">
                      <a:srgbClr val="6C5427"/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altLang="ko-KR" sz="1500">
                    <a:solidFill>
                      <a:srgbClr val="E0CFAE"/>
                    </a:solidFill>
                    <a:latin typeface="Arial"/>
                    <a:cs typeface="Arial"/>
                  </a:rPr>
                  <a:t>!</a:t>
                </a:r>
                <a:endParaRPr lang="ko-KR" altLang="en-US" sz="1500">
                  <a:solidFill>
                    <a:srgbClr val="E0CFAE"/>
                  </a:solidFill>
                  <a:latin typeface="Arial"/>
                  <a:cs typeface="Arial"/>
                </a:endParaRPr>
              </a:p>
            </p:txBody>
          </p:sp>
          <p:sp>
            <p:nvSpPr>
              <p:cNvPr id="88" name="자유형 87"/>
              <p:cNvSpPr/>
              <p:nvPr/>
            </p:nvSpPr>
            <p:spPr>
              <a:xfrm>
                <a:off x="5431641" y="6133518"/>
                <a:ext cx="1774021" cy="371475"/>
              </a:xfrm>
              <a:custGeom>
                <a:avLst/>
                <a:gdLst>
                  <a:gd name="connsiteX0" fmla="*/ 2 w 1774021"/>
                  <a:gd name="connsiteY0" fmla="*/ 0 h 371475"/>
                  <a:gd name="connsiteX1" fmla="*/ 1588284 w 1774021"/>
                  <a:gd name="connsiteY1" fmla="*/ 0 h 371475"/>
                  <a:gd name="connsiteX2" fmla="*/ 1774021 w 1774021"/>
                  <a:gd name="connsiteY2" fmla="*/ 185738 h 371475"/>
                  <a:gd name="connsiteX3" fmla="*/ 1588284 w 1774021"/>
                  <a:gd name="connsiteY3" fmla="*/ 371475 h 371475"/>
                  <a:gd name="connsiteX4" fmla="*/ 0 w 1774021"/>
                  <a:gd name="connsiteY4" fmla="*/ 371475 h 371475"/>
                  <a:gd name="connsiteX5" fmla="*/ 16957 w 1774021"/>
                  <a:gd name="connsiteY5" fmla="*/ 357485 h 371475"/>
                  <a:gd name="connsiteX6" fmla="*/ 88097 w 1774021"/>
                  <a:gd name="connsiteY6" fmla="*/ 185737 h 371475"/>
                  <a:gd name="connsiteX7" fmla="*/ 16957 w 1774021"/>
                  <a:gd name="connsiteY7" fmla="*/ 13990 h 371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74021" h="371475">
                    <a:moveTo>
                      <a:pt x="2" y="0"/>
                    </a:moveTo>
                    <a:lnTo>
                      <a:pt x="1588284" y="0"/>
                    </a:lnTo>
                    <a:lnTo>
                      <a:pt x="1774021" y="185738"/>
                    </a:lnTo>
                    <a:lnTo>
                      <a:pt x="1588284" y="371475"/>
                    </a:lnTo>
                    <a:lnTo>
                      <a:pt x="0" y="371475"/>
                    </a:lnTo>
                    <a:lnTo>
                      <a:pt x="16957" y="357485"/>
                    </a:lnTo>
                    <a:cubicBezTo>
                      <a:pt x="60911" y="313531"/>
                      <a:pt x="88097" y="252809"/>
                      <a:pt x="88097" y="185737"/>
                    </a:cubicBezTo>
                    <a:cubicBezTo>
                      <a:pt x="88097" y="118666"/>
                      <a:pt x="60911" y="57944"/>
                      <a:pt x="16957" y="13990"/>
                    </a:cubicBezTo>
                    <a:close/>
                  </a:path>
                </a:pathLst>
              </a:custGeom>
              <a:solidFill>
                <a:srgbClr val="1E2328"/>
              </a:solidFill>
              <a:ln w="28575">
                <a:gradFill flip="none" rotWithShape="1">
                  <a:gsLst>
                    <a:gs pos="0">
                      <a:srgbClr val="0496AB"/>
                    </a:gs>
                    <a:gs pos="100000">
                      <a:srgbClr val="007598"/>
                    </a:gs>
                  </a:gsLst>
                  <a:lin ang="54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89999" anchor="ctr"/>
              <a:lstStyle/>
              <a:p>
                <a:pPr algn="ctr">
                  <a:defRPr/>
                </a:pPr>
                <a:r>
                  <a:rPr lang="ko-KR" altLang="en-US" sz="1300">
                    <a:solidFill>
                      <a:srgbClr val="A3C7C7"/>
                    </a:solidFill>
                    <a:latin typeface="KoPubWorld돋움체 Bold"/>
                    <a:ea typeface="KoPubWorld돋움체 Bold"/>
                    <a:cs typeface="KoPubWorld돋움체 Bold"/>
                  </a:rPr>
                  <a:t>변화</a:t>
                </a:r>
              </a:p>
            </p:txBody>
          </p:sp>
        </p:grpSp>
      </p:grpSp>
      <p:sp>
        <p:nvSpPr>
          <p:cNvPr id="91" name="TextBox 68"/>
          <p:cNvSpPr txBox="1"/>
          <p:nvPr/>
        </p:nvSpPr>
        <p:spPr>
          <a:xfrm>
            <a:off x="1228679" y="1400093"/>
            <a:ext cx="8961318" cy="35414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57000" indent="-357000" defTabSz="914400">
              <a:lnSpc>
                <a:spcPct val="150000"/>
              </a:lnSpc>
              <a:buFont typeface="Arial"/>
              <a:buChar char="•"/>
              <a:defRPr/>
            </a:pPr>
            <a:r>
              <a:rPr kumimoji="0" lang="ko-KR" altLang="en-US" sz="2500" b="0" i="0" u="none" strike="noStrike" kern="1200" cap="none" spc="0" normalizeH="0" baseline="0" dirty="0">
                <a:solidFill>
                  <a:srgbClr val="FFFFFF"/>
                </a:solidFill>
                <a:latin typeface="KoPubWorld돋움체 Bold"/>
                <a:ea typeface="KoPubWorld돋움체 Bold"/>
                <a:cs typeface="KoPubWorld돋움체 Bold"/>
              </a:rPr>
              <a:t>변화</a:t>
            </a:r>
          </a:p>
          <a:p>
            <a:pPr marL="714240" lvl="1" indent="-257040" defTabSz="914400">
              <a:lnSpc>
                <a:spcPct val="150000"/>
              </a:lnSpc>
              <a:buFont typeface="Arial"/>
              <a:buChar char="•"/>
              <a:defRPr/>
            </a:pPr>
            <a:r>
              <a:rPr kumimoji="0" lang="en-US" altLang="ko-KR" b="0" i="0" u="none" strike="noStrike" kern="1200" cap="none" spc="0" normalizeH="0" baseline="0" dirty="0" err="1">
                <a:solidFill>
                  <a:srgbClr val="FFFFFF"/>
                </a:solidFill>
                <a:latin typeface="KoPubWorld돋움체 Bold"/>
                <a:ea typeface="KoPubWorld돋움체 Bold"/>
                <a:cs typeface="KoPubWorld돋움체 Bold"/>
              </a:rPr>
              <a:t>전처리</a:t>
            </a:r>
            <a:r>
              <a:rPr kumimoji="0" lang="en-US" altLang="ko-KR" b="0" i="0" u="none" strike="noStrike" kern="1200" cap="none" spc="0" normalizeH="0" baseline="0" dirty="0">
                <a:solidFill>
                  <a:srgbClr val="FFFFFF"/>
                </a:solidFill>
                <a:latin typeface="KoPubWorld돋움체 Bold"/>
                <a:ea typeface="KoPubWorld돋움체 Bold"/>
                <a:cs typeface="KoPubWorld돋움체 Bold"/>
              </a:rPr>
              <a:t> </a:t>
            </a:r>
            <a:r>
              <a:rPr kumimoji="0" lang="en-US" altLang="ko-KR" b="0" i="0" u="none" strike="noStrike" kern="1200" cap="none" spc="0" normalizeH="0" baseline="0" dirty="0" err="1">
                <a:solidFill>
                  <a:srgbClr val="FFFFFF"/>
                </a:solidFill>
                <a:latin typeface="KoPubWorld돋움체 Bold"/>
                <a:ea typeface="KoPubWorld돋움체 Bold"/>
                <a:cs typeface="KoPubWorld돋움체 Bold"/>
              </a:rPr>
              <a:t>이전</a:t>
            </a:r>
            <a:r>
              <a:rPr kumimoji="0" lang="ko-KR" altLang="en-US" b="0" i="0" u="none" strike="noStrike" kern="1200" cap="none" spc="0" normalizeH="0" baseline="0" dirty="0">
                <a:solidFill>
                  <a:srgbClr val="FFFFFF"/>
                </a:solidFill>
                <a:latin typeface="KoPubWorld돋움체 Bold"/>
                <a:ea typeface="KoPubWorld돋움체 Bold"/>
                <a:cs typeface="KoPubWorld돋움체 Bold"/>
              </a:rPr>
              <a:t> 원본</a:t>
            </a:r>
            <a:r>
              <a:rPr kumimoji="0" lang="en-US" altLang="ko-KR" b="0" i="0" u="none" strike="noStrike" kern="1200" cap="none" spc="0" normalizeH="0" baseline="0" dirty="0">
                <a:solidFill>
                  <a:srgbClr val="FFFFFF"/>
                </a:solidFill>
                <a:latin typeface="KoPubWorld돋움체 Bold"/>
                <a:ea typeface="KoPubWorld돋움체 Bold"/>
                <a:cs typeface="KoPubWorld돋움체 Bold"/>
              </a:rPr>
              <a:t> </a:t>
            </a:r>
            <a:r>
              <a:rPr kumimoji="0" lang="en-US" altLang="ko-KR" b="0" i="0" u="none" strike="noStrike" kern="1200" cap="none" spc="0" normalizeH="0" baseline="0" dirty="0" err="1">
                <a:solidFill>
                  <a:srgbClr val="FFFFFF"/>
                </a:solidFill>
                <a:latin typeface="KoPubWorld돋움체 Bold"/>
                <a:ea typeface="KoPubWorld돋움체 Bold"/>
                <a:cs typeface="KoPubWorld돋움체 Bold"/>
              </a:rPr>
              <a:t>데이터로</a:t>
            </a:r>
            <a:r>
              <a:rPr kumimoji="0" lang="en-US" altLang="ko-KR" b="0" i="0" u="none" strike="noStrike" kern="1200" cap="none" spc="0" normalizeH="0" baseline="0" dirty="0">
                <a:solidFill>
                  <a:srgbClr val="FFFFFF"/>
                </a:solidFill>
                <a:latin typeface="KoPubWorld돋움체 Bold"/>
                <a:ea typeface="KoPubWorld돋움체 Bold"/>
                <a:cs typeface="KoPubWorld돋움체 Bold"/>
              </a:rPr>
              <a:t> </a:t>
            </a:r>
            <a:r>
              <a:rPr kumimoji="0" lang="ko-KR" altLang="en-US" b="0" i="0" u="none" strike="noStrike" kern="1200" cap="none" spc="0" normalizeH="0" baseline="0" dirty="0">
                <a:solidFill>
                  <a:srgbClr val="FFFFFF"/>
                </a:solidFill>
                <a:latin typeface="KoPubWorld돋움체 Bold"/>
                <a:ea typeface="KoPubWorld돋움체 Bold"/>
                <a:cs typeface="KoPubWorld돋움체 Bold"/>
              </a:rPr>
              <a:t>학습 진행 시</a:t>
            </a:r>
          </a:p>
          <a:p>
            <a:pPr marL="1171440" lvl="2" indent="-257040" defTabSz="914400">
              <a:lnSpc>
                <a:spcPct val="150000"/>
              </a:lnSpc>
              <a:buFont typeface="Arial"/>
              <a:buChar char="•"/>
              <a:defRPr/>
            </a:pPr>
            <a:r>
              <a:rPr kumimoji="0" lang="en-US" altLang="ko-KR" b="0" i="0" u="none" strike="noStrike" kern="1200" cap="none" spc="0" normalizeH="0" baseline="0" dirty="0" err="1">
                <a:solidFill>
                  <a:srgbClr val="FFFFFF"/>
                </a:solidFill>
                <a:latin typeface="KoPubWorld돋움체 Bold"/>
                <a:ea typeface="KoPubWorld돋움체 Bold"/>
                <a:cs typeface="KoPubWorld돋움체 Bold"/>
              </a:rPr>
              <a:t>First에</a:t>
            </a:r>
            <a:r>
              <a:rPr kumimoji="0" lang="en-US" altLang="ko-KR" b="0" i="0" u="none" strike="noStrike" kern="1200" cap="none" spc="0" normalizeH="0" baseline="0" dirty="0">
                <a:solidFill>
                  <a:srgbClr val="FFFFFF"/>
                </a:solidFill>
                <a:latin typeface="KoPubWorld돋움체 Bold"/>
                <a:ea typeface="KoPubWorld돋움체 Bold"/>
                <a:cs typeface="KoPubWorld돋움체 Bold"/>
              </a:rPr>
              <a:t> </a:t>
            </a:r>
            <a:r>
              <a:rPr kumimoji="0" lang="en-US" altLang="ko-KR" b="0" i="0" u="none" strike="noStrike" kern="1200" cap="none" spc="0" normalizeH="0" baseline="0" dirty="0" err="1">
                <a:solidFill>
                  <a:srgbClr val="FFFFFF"/>
                </a:solidFill>
                <a:latin typeface="KoPubWorld돋움체 Bold"/>
                <a:ea typeface="KoPubWorld돋움체 Bold"/>
                <a:cs typeface="KoPubWorld돋움체 Bold"/>
              </a:rPr>
              <a:t>관한</a:t>
            </a:r>
            <a:r>
              <a:rPr kumimoji="0" lang="en-US" altLang="ko-KR" b="0" i="0" u="none" strike="noStrike" kern="1200" cap="none" spc="0" normalizeH="0" baseline="0" dirty="0">
                <a:solidFill>
                  <a:srgbClr val="FFFFFF"/>
                </a:solidFill>
                <a:latin typeface="KoPubWorld돋움체 Bold"/>
                <a:ea typeface="KoPubWorld돋움체 Bold"/>
                <a:cs typeface="KoPubWorld돋움체 Bold"/>
              </a:rPr>
              <a:t> </a:t>
            </a:r>
            <a:r>
              <a:rPr kumimoji="0" lang="en-US" altLang="ko-KR" b="0" i="0" u="none" strike="noStrike" kern="1200" cap="none" spc="0" normalizeH="0" baseline="0" dirty="0" err="1">
                <a:solidFill>
                  <a:srgbClr val="FFFFFF"/>
                </a:solidFill>
                <a:latin typeface="KoPubWorld돋움체 Bold"/>
                <a:ea typeface="KoPubWorld돋움체 Bold"/>
                <a:cs typeface="KoPubWorld돋움체 Bold"/>
              </a:rPr>
              <a:t>데이터</a:t>
            </a:r>
            <a:r>
              <a:rPr kumimoji="0" lang="ko-KR" altLang="en-US" b="0" i="0" u="none" strike="noStrike" kern="1200" cap="none" spc="0" normalizeH="0" baseline="0" dirty="0">
                <a:solidFill>
                  <a:srgbClr val="FFFFFF"/>
                </a:solidFill>
                <a:latin typeface="KoPubWorld돋움체 Bold"/>
                <a:ea typeface="KoPubWorld돋움체 Bold"/>
                <a:cs typeface="KoPubWorld돋움체 Bold"/>
              </a:rPr>
              <a:t>의 </a:t>
            </a:r>
            <a:r>
              <a:rPr kumimoji="0" lang="en-US" altLang="ko-KR" b="0" i="0" u="none" strike="noStrike" kern="1200" cap="none" spc="0" normalizeH="0" baseline="0" dirty="0" err="1">
                <a:solidFill>
                  <a:srgbClr val="FFFFFF"/>
                </a:solidFill>
                <a:latin typeface="KoPubWorld돋움체 Bold"/>
                <a:ea typeface="KoPubWorld돋움체 Bold"/>
                <a:cs typeface="KoPubWorld돋움체 Bold"/>
              </a:rPr>
              <a:t>변수</a:t>
            </a:r>
            <a:r>
              <a:rPr kumimoji="0" lang="en-US" altLang="ko-KR" b="0" i="0" u="none" strike="noStrike" kern="1200" cap="none" spc="0" normalizeH="0" baseline="0" dirty="0">
                <a:solidFill>
                  <a:srgbClr val="FFFFFF"/>
                </a:solidFill>
                <a:latin typeface="KoPubWorld돋움체 Bold"/>
                <a:ea typeface="KoPubWorld돋움체 Bold"/>
                <a:cs typeface="KoPubWorld돋움체 Bold"/>
              </a:rPr>
              <a:t> </a:t>
            </a:r>
            <a:r>
              <a:rPr kumimoji="0" lang="en-US" altLang="ko-KR" b="0" i="0" u="none" strike="noStrike" kern="1200" cap="none" spc="0" normalizeH="0" baseline="0" dirty="0" err="1">
                <a:solidFill>
                  <a:srgbClr val="FFFFFF"/>
                </a:solidFill>
                <a:latin typeface="KoPubWorld돋움체 Bold"/>
                <a:ea typeface="KoPubWorld돋움체 Bold"/>
                <a:cs typeface="KoPubWorld돋움체 Bold"/>
              </a:rPr>
              <a:t>중요도가</a:t>
            </a:r>
            <a:r>
              <a:rPr kumimoji="0" lang="en-US" altLang="ko-KR" b="0" i="0" u="none" strike="noStrike" kern="1200" cap="none" spc="0" normalizeH="0" baseline="0" dirty="0">
                <a:solidFill>
                  <a:srgbClr val="FFFFFF"/>
                </a:solidFill>
                <a:latin typeface="KoPubWorld돋움체 Bold"/>
                <a:ea typeface="KoPubWorld돋움체 Bold"/>
                <a:cs typeface="KoPubWorld돋움체 Bold"/>
              </a:rPr>
              <a:t> </a:t>
            </a:r>
            <a:r>
              <a:rPr kumimoji="0" lang="en-US" altLang="ko-KR" b="0" i="0" u="none" strike="noStrike" kern="1200" cap="none" spc="0" normalizeH="0" baseline="0" dirty="0" err="1">
                <a:solidFill>
                  <a:srgbClr val="FFFFFF"/>
                </a:solidFill>
                <a:latin typeface="KoPubWorld돋움체 Bold"/>
                <a:ea typeface="KoPubWorld돋움체 Bold"/>
                <a:cs typeface="KoPubWorld돋움체 Bold"/>
              </a:rPr>
              <a:t>높았</a:t>
            </a:r>
            <a:r>
              <a:rPr kumimoji="0" lang="ko-KR" altLang="en-US" b="0" i="0" u="none" strike="noStrike" kern="1200" cap="none" spc="0" normalizeH="0" baseline="0" dirty="0">
                <a:solidFill>
                  <a:srgbClr val="FFFFFF"/>
                </a:solidFill>
                <a:latin typeface="KoPubWorld돋움체 Bold"/>
                <a:ea typeface="KoPubWorld돋움체 Bold"/>
                <a:cs typeface="KoPubWorld돋움체 Bold"/>
              </a:rPr>
              <a:t>음</a:t>
            </a:r>
          </a:p>
          <a:p>
            <a:pPr marL="1171440" lvl="2" indent="-257040" defTabSz="914400">
              <a:lnSpc>
                <a:spcPct val="150000"/>
              </a:lnSpc>
              <a:buFont typeface="Arial"/>
              <a:buChar char="•"/>
              <a:defRPr/>
            </a:pPr>
            <a:r>
              <a:rPr kumimoji="0" lang="en-US" altLang="ko-KR" b="0" i="0" u="none" strike="noStrike" kern="1200" cap="none" spc="0" normalizeH="0" baseline="0" dirty="0" err="1">
                <a:solidFill>
                  <a:srgbClr val="FFFFFF"/>
                </a:solidFill>
                <a:latin typeface="KoPubWorld돋움체 Bold"/>
                <a:ea typeface="KoPubWorld돋움체 Bold"/>
                <a:cs typeface="KoPubWorld돋움체 Bold"/>
              </a:rPr>
              <a:t>전처리</a:t>
            </a:r>
            <a:r>
              <a:rPr kumimoji="0" lang="en-US" altLang="ko-KR" b="0" i="0" u="none" strike="noStrike" kern="1200" cap="none" spc="0" normalizeH="0" baseline="0" dirty="0">
                <a:solidFill>
                  <a:srgbClr val="FFFFFF"/>
                </a:solidFill>
                <a:latin typeface="KoPubWorld돋움체 Bold"/>
                <a:ea typeface="KoPubWorld돋움체 Bold"/>
                <a:cs typeface="KoPubWorld돋움체 Bold"/>
              </a:rPr>
              <a:t> </a:t>
            </a:r>
            <a:r>
              <a:rPr kumimoji="0" lang="en-US" altLang="ko-KR" b="0" i="0" u="none" strike="noStrike" kern="1200" cap="none" spc="0" normalizeH="0" baseline="0" dirty="0" err="1">
                <a:solidFill>
                  <a:srgbClr val="FFFFFF"/>
                </a:solidFill>
                <a:latin typeface="KoPubWorld돋움체 Bold"/>
                <a:ea typeface="KoPubWorld돋움체 Bold"/>
                <a:cs typeface="KoPubWorld돋움체 Bold"/>
              </a:rPr>
              <a:t>이후</a:t>
            </a:r>
            <a:r>
              <a:rPr kumimoji="0" lang="en-US" altLang="ko-KR" b="0" i="0" u="none" strike="noStrike" kern="1200" cap="none" spc="0" normalizeH="0" baseline="0" dirty="0">
                <a:solidFill>
                  <a:srgbClr val="FFFFFF"/>
                </a:solidFill>
                <a:latin typeface="KoPubWorld돋움체 Bold"/>
                <a:ea typeface="KoPubWorld돋움체 Bold"/>
                <a:cs typeface="KoPubWorld돋움체 Bold"/>
              </a:rPr>
              <a:t> </a:t>
            </a:r>
            <a:r>
              <a:rPr kumimoji="0" lang="en-US" altLang="ko-KR" b="0" i="0" u="none" strike="noStrike" kern="1200" cap="none" spc="0" normalizeH="0" baseline="0" dirty="0" err="1">
                <a:solidFill>
                  <a:srgbClr val="FFFFFF"/>
                </a:solidFill>
                <a:latin typeface="KoPubWorld돋움체 Bold"/>
                <a:ea typeface="KoPubWorld돋움체 Bold"/>
                <a:cs typeface="KoPubWorld돋움체 Bold"/>
              </a:rPr>
              <a:t>대부분</a:t>
            </a:r>
            <a:r>
              <a:rPr kumimoji="0" lang="en-US" altLang="ko-KR" b="0" i="0" u="none" strike="noStrike" kern="1200" cap="none" spc="0" normalizeH="0" baseline="0" dirty="0">
                <a:solidFill>
                  <a:srgbClr val="FFFFFF"/>
                </a:solidFill>
                <a:latin typeface="KoPubWorld돋움체 Bold"/>
                <a:ea typeface="KoPubWorld돋움체 Bold"/>
                <a:cs typeface="KoPubWorld돋움체 Bold"/>
              </a:rPr>
              <a:t> </a:t>
            </a:r>
            <a:r>
              <a:rPr kumimoji="0" lang="en-US" altLang="ko-KR" b="0" i="0" u="none" strike="noStrike" kern="1200" cap="none" spc="0" normalizeH="0" baseline="0" dirty="0" err="1">
                <a:solidFill>
                  <a:srgbClr val="FFFFFF"/>
                </a:solidFill>
                <a:latin typeface="KoPubWorld돋움체 Bold"/>
                <a:ea typeface="KoPubWorld돋움체 Bold"/>
                <a:cs typeface="KoPubWorld돋움체 Bold"/>
              </a:rPr>
              <a:t>하위권</a:t>
            </a:r>
            <a:r>
              <a:rPr kumimoji="0" lang="en-US" altLang="ko-KR" b="0" i="0" u="none" strike="noStrike" kern="1200" cap="none" spc="0" normalizeH="0" baseline="0" dirty="0">
                <a:solidFill>
                  <a:srgbClr val="FFFFFF"/>
                </a:solidFill>
                <a:latin typeface="KoPubWorld돋움체 Bold"/>
                <a:ea typeface="KoPubWorld돋움체 Bold"/>
                <a:cs typeface="KoPubWorld돋움체 Bold"/>
              </a:rPr>
              <a:t> </a:t>
            </a:r>
            <a:r>
              <a:rPr kumimoji="0" lang="en-US" altLang="ko-KR" b="0" i="0" u="none" strike="noStrike" kern="1200" cap="none" spc="0" normalizeH="0" baseline="0" dirty="0" err="1">
                <a:solidFill>
                  <a:srgbClr val="FFFFFF"/>
                </a:solidFill>
                <a:latin typeface="KoPubWorld돋움체 Bold"/>
                <a:ea typeface="KoPubWorld돋움체 Bold"/>
                <a:cs typeface="KoPubWorld돋움체 Bold"/>
              </a:rPr>
              <a:t>차지</a:t>
            </a:r>
            <a:r>
              <a:rPr kumimoji="0" lang="ko-KR" altLang="en-US" b="0" i="0" u="none" strike="noStrike" kern="1200" cap="none" spc="0" normalizeH="0" baseline="0" dirty="0">
                <a:solidFill>
                  <a:srgbClr val="FFFFFF"/>
                </a:solidFill>
                <a:latin typeface="KoPubWorld돋움체 Bold"/>
                <a:ea typeface="KoPubWorld돋움체 Bold"/>
                <a:cs typeface="KoPubWorld돋움체 Bold"/>
              </a:rPr>
              <a:t> </a:t>
            </a:r>
          </a:p>
          <a:p>
            <a:pPr marL="1628640" lvl="3" indent="-257040" defTabSz="914400">
              <a:lnSpc>
                <a:spcPct val="150000"/>
              </a:lnSpc>
              <a:buFont typeface="Arial"/>
              <a:buChar char="•"/>
              <a:defRPr/>
            </a:pPr>
            <a:r>
              <a:rPr kumimoji="0" lang="ko-KR" altLang="en-US" b="0" i="0" u="none" strike="noStrike" kern="1200" cap="none" spc="0" normalizeH="0" baseline="0" dirty="0">
                <a:solidFill>
                  <a:srgbClr val="FFFFFF"/>
                </a:solidFill>
                <a:latin typeface="KoPubWorld돋움체 Bold"/>
                <a:ea typeface="KoPubWorld돋움체 Bold"/>
                <a:cs typeface="KoPubWorld돋움체 Bold"/>
              </a:rPr>
              <a:t>데이터 시각화 결과와 실제 모델 분석 결과의 차이</a:t>
            </a:r>
          </a:p>
          <a:p>
            <a:pPr marL="914400" lvl="2" indent="0" defTabSz="914400">
              <a:lnSpc>
                <a:spcPct val="150000"/>
              </a:lnSpc>
              <a:buFont typeface="Arial"/>
              <a:buNone/>
              <a:defRPr/>
            </a:pPr>
            <a:endParaRPr kumimoji="0" lang="en-US" altLang="ko-KR" b="0" i="0" u="none" strike="noStrike" kern="1200" cap="none" spc="0" normalizeH="0" baseline="0" dirty="0">
              <a:solidFill>
                <a:srgbClr val="FFFFFF"/>
              </a:solidFill>
              <a:latin typeface="KoPubWorld돋움체 Bold"/>
              <a:ea typeface="KoPubWorld돋움체 Bold"/>
              <a:cs typeface="KoPubWorld돋움체 Bold"/>
            </a:endParaRPr>
          </a:p>
          <a:p>
            <a:pPr marL="714240" lvl="1" indent="-257040" defTabSz="914400">
              <a:lnSpc>
                <a:spcPct val="150000"/>
              </a:lnSpc>
              <a:buFont typeface="Arial"/>
              <a:buChar char="•"/>
              <a:defRPr/>
            </a:pPr>
            <a:r>
              <a:rPr kumimoji="0" lang="en-US" altLang="ko-KR" b="0" i="0" u="none" strike="noStrike" kern="1200" cap="none" spc="0" normalizeH="0" baseline="0" dirty="0" err="1">
                <a:solidFill>
                  <a:srgbClr val="FFFFFF"/>
                </a:solidFill>
                <a:latin typeface="KoPubWorld돋움체 Bold"/>
                <a:ea typeface="KoPubWorld돋움체 Bold"/>
                <a:cs typeface="KoPubWorld돋움체 Bold"/>
              </a:rPr>
              <a:t>전처리</a:t>
            </a:r>
            <a:r>
              <a:rPr kumimoji="0" lang="en-US" altLang="ko-KR" b="0" i="0" u="none" strike="noStrike" kern="1200" cap="none" spc="0" normalizeH="0" baseline="0" dirty="0">
                <a:solidFill>
                  <a:srgbClr val="FFFFFF"/>
                </a:solidFill>
                <a:latin typeface="KoPubWorld돋움체 Bold"/>
                <a:ea typeface="KoPubWorld돋움체 Bold"/>
                <a:cs typeface="KoPubWorld돋움체 Bold"/>
              </a:rPr>
              <a:t> </a:t>
            </a:r>
            <a:r>
              <a:rPr kumimoji="0" lang="en-US" altLang="ko-KR" b="0" i="0" u="none" strike="noStrike" kern="1200" cap="none" spc="0" normalizeH="0" baseline="0" dirty="0" err="1">
                <a:solidFill>
                  <a:srgbClr val="FFFFFF"/>
                </a:solidFill>
                <a:latin typeface="KoPubWorld돋움체 Bold"/>
                <a:ea typeface="KoPubWorld돋움체 Bold"/>
                <a:cs typeface="KoPubWorld돋움체 Bold"/>
              </a:rPr>
              <a:t>이후</a:t>
            </a:r>
            <a:r>
              <a:rPr kumimoji="0" lang="en-US" altLang="ko-KR" b="0" i="0" u="none" strike="noStrike" kern="1200" cap="none" spc="0" normalizeH="0" baseline="0" dirty="0">
                <a:solidFill>
                  <a:srgbClr val="FFFFFF"/>
                </a:solidFill>
                <a:latin typeface="KoPubWorld돋움체 Bold"/>
                <a:ea typeface="KoPubWorld돋움체 Bold"/>
                <a:cs typeface="KoPubWorld돋움체 Bold"/>
              </a:rPr>
              <a:t> </a:t>
            </a:r>
            <a:r>
              <a:rPr kumimoji="0" lang="en-US" altLang="ko-KR" b="0" i="0" u="none" strike="noStrike" kern="1200" cap="none" spc="0" normalizeH="0" baseline="0" dirty="0" err="1">
                <a:solidFill>
                  <a:srgbClr val="FFFFFF"/>
                </a:solidFill>
                <a:latin typeface="KoPubWorld돋움체 Bold"/>
                <a:ea typeface="KoPubWorld돋움체 Bold"/>
                <a:cs typeface="KoPubWorld돋움체 Bold"/>
              </a:rPr>
              <a:t>정확도가</a:t>
            </a:r>
            <a:r>
              <a:rPr kumimoji="0" lang="en-US" altLang="ko-KR" b="0" i="0" u="none" strike="noStrike" kern="1200" cap="none" spc="0" normalizeH="0" baseline="0" dirty="0">
                <a:solidFill>
                  <a:srgbClr val="FFFFFF"/>
                </a:solidFill>
                <a:latin typeface="KoPubWorld돋움체 Bold"/>
                <a:ea typeface="KoPubWorld돋움체 Bold"/>
                <a:cs typeface="KoPubWorld돋움체 Bold"/>
              </a:rPr>
              <a:t> </a:t>
            </a:r>
            <a:r>
              <a:rPr kumimoji="0" lang="en-US" altLang="ko-KR" b="0" i="0" u="none" strike="noStrike" kern="1200" cap="none" spc="0" normalizeH="0" baseline="0" dirty="0" err="1">
                <a:solidFill>
                  <a:srgbClr val="FFFFFF"/>
                </a:solidFill>
                <a:latin typeface="KoPubWorld돋움체 Bold"/>
                <a:ea typeface="KoPubWorld돋움체 Bold"/>
                <a:cs typeface="KoPubWorld돋움체 Bold"/>
              </a:rPr>
              <a:t>상승</a:t>
            </a:r>
            <a:endParaRPr kumimoji="0" lang="en-US" altLang="ko-KR" b="0" i="0" u="none" strike="noStrike" kern="1200" cap="none" spc="0" normalizeH="0" baseline="0" dirty="0">
              <a:solidFill>
                <a:srgbClr val="FFFFFF"/>
              </a:solidFill>
              <a:latin typeface="KoPubWorld돋움체 Bold"/>
              <a:ea typeface="KoPubWorld돋움체 Bold"/>
              <a:cs typeface="KoPubWorld돋움체 Bold"/>
            </a:endParaRPr>
          </a:p>
          <a:p>
            <a:pPr marL="1171440" lvl="2" indent="-257040" defTabSz="914400">
              <a:lnSpc>
                <a:spcPct val="150000"/>
              </a:lnSpc>
              <a:buFont typeface="Arial"/>
              <a:buChar char="•"/>
              <a:defRPr/>
            </a:pPr>
            <a:r>
              <a:rPr kumimoji="0" lang="en-US" altLang="ko-KR" b="0" i="0" u="none" strike="noStrike" kern="1200" cap="none" spc="0" normalizeH="0" baseline="0" dirty="0">
                <a:solidFill>
                  <a:srgbClr val="FFFFFF"/>
                </a:solidFill>
                <a:latin typeface="KoPubWorld돋움체 Bold"/>
                <a:ea typeface="KoPubWorld돋움체 Bold"/>
                <a:cs typeface="KoPubWorld돋움체 Bold"/>
              </a:rPr>
              <a:t> </a:t>
            </a:r>
            <a:r>
              <a:rPr kumimoji="0" lang="en-US" altLang="ko-KR" b="0" i="0" u="none" strike="noStrike" kern="1200" cap="none" spc="0" normalizeH="0" baseline="0" dirty="0" err="1">
                <a:solidFill>
                  <a:srgbClr val="FFFFFF"/>
                </a:solidFill>
                <a:latin typeface="KoPubWorld돋움체 Bold"/>
                <a:ea typeface="KoPubWorld돋움체 Bold"/>
                <a:cs typeface="KoPubWorld돋움체 Bold"/>
              </a:rPr>
              <a:t>knn</a:t>
            </a:r>
            <a:r>
              <a:rPr kumimoji="0" lang="en-US" altLang="ko-KR" b="0" i="0" u="none" strike="noStrike" kern="1200" cap="none" spc="0" normalizeH="0" baseline="0" dirty="0">
                <a:solidFill>
                  <a:srgbClr val="FFFFFF"/>
                </a:solidFill>
                <a:latin typeface="KoPubWorld돋움체 Bold"/>
                <a:ea typeface="KoPubWorld돋움체 Bold"/>
                <a:cs typeface="KoPubWorld돋움체 Bold"/>
              </a:rPr>
              <a:t> </a:t>
            </a:r>
            <a:r>
              <a:rPr kumimoji="0" lang="en-US" altLang="ko-KR" b="0" i="0" u="none" strike="noStrike" kern="1200" cap="none" spc="0" normalizeH="0" baseline="0" dirty="0" err="1">
                <a:solidFill>
                  <a:srgbClr val="FFFFFF"/>
                </a:solidFill>
                <a:latin typeface="KoPubWorld돋움체 Bold"/>
                <a:ea typeface="KoPubWorld돋움체 Bold"/>
                <a:cs typeface="KoPubWorld돋움체 Bold"/>
              </a:rPr>
              <a:t>기준</a:t>
            </a:r>
            <a:r>
              <a:rPr kumimoji="0" lang="en-US" altLang="ko-KR" b="0" i="0" u="none" strike="noStrike" kern="1200" cap="none" spc="0" normalizeH="0" baseline="0" dirty="0">
                <a:solidFill>
                  <a:srgbClr val="FFFFFF"/>
                </a:solidFill>
                <a:latin typeface="KoPubWorld돋움체 Bold"/>
                <a:ea typeface="KoPubWorld돋움체 Bold"/>
                <a:cs typeface="KoPubWorld돋움체 Bold"/>
              </a:rPr>
              <a:t>, 0.6-0.8 </a:t>
            </a:r>
            <a:r>
              <a:rPr kumimoji="0" lang="ko-KR" altLang="en-US" b="0" i="0" u="none" strike="noStrike" kern="1200" cap="none" spc="0" normalizeH="0" baseline="0" dirty="0">
                <a:solidFill>
                  <a:srgbClr val="FFFFFF"/>
                </a:solidFill>
                <a:latin typeface="KoPubWorld돋움체 Bold"/>
                <a:ea typeface="KoPubWorld돋움체 Bold"/>
                <a:cs typeface="KoPubWorld돋움체 Bold"/>
              </a:rPr>
              <a:t>→</a:t>
            </a:r>
            <a:r>
              <a:rPr kumimoji="0" lang="en-US" altLang="ko-KR" b="0" i="0" u="none" strike="noStrike" kern="1200" cap="none" spc="0" normalizeH="0" baseline="0" dirty="0">
                <a:solidFill>
                  <a:srgbClr val="FFFFFF"/>
                </a:solidFill>
                <a:latin typeface="KoPubWorld돋움체 Bold"/>
                <a:ea typeface="KoPubWorld돋움체 Bold"/>
                <a:cs typeface="KoPubWorld돋움체 Bold"/>
              </a:rPr>
              <a:t> 0.9-0.99 </a:t>
            </a:r>
            <a:r>
              <a:rPr kumimoji="0" lang="en-US" altLang="ko-KR" b="0" i="0" u="none" strike="noStrike" kern="1200" cap="none" spc="0" normalizeH="0" baseline="0" dirty="0" err="1">
                <a:solidFill>
                  <a:srgbClr val="FFFFFF"/>
                </a:solidFill>
                <a:latin typeface="KoPubWorld돋움체 Bold"/>
                <a:ea typeface="KoPubWorld돋움체 Bold"/>
                <a:cs typeface="KoPubWorld돋움체 Bold"/>
              </a:rPr>
              <a:t>상승</a:t>
            </a:r>
            <a:endParaRPr kumimoji="0" lang="en-US" altLang="ko-KR" b="0" i="0" u="none" strike="noStrike" kern="1200" cap="none" spc="0" normalizeH="0" baseline="0" dirty="0">
              <a:solidFill>
                <a:srgbClr val="FFFFFF"/>
              </a:solidFill>
              <a:latin typeface="KoPubWorld돋움체 Bold"/>
              <a:ea typeface="KoPubWorld돋움체 Bold"/>
              <a:cs typeface="KoPubWorld돋움체 Bold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635AF8D-4A4E-46A5-9B47-836FF7BD484E}"/>
              </a:ext>
            </a:extLst>
          </p:cNvPr>
          <p:cNvSpPr/>
          <p:nvPr/>
        </p:nvSpPr>
        <p:spPr>
          <a:xfrm>
            <a:off x="6119811" y="0"/>
            <a:ext cx="1328209" cy="838200"/>
          </a:xfrm>
          <a:prstGeom prst="rect">
            <a:avLst/>
          </a:prstGeom>
          <a:gradFill flip="none" rotWithShape="1">
            <a:gsLst>
              <a:gs pos="0">
                <a:srgbClr val="E0CFAE">
                  <a:alpha val="30000"/>
                </a:srgbClr>
              </a:gs>
              <a:gs pos="48000">
                <a:srgbClr val="E0CFAE">
                  <a:alpha val="10000"/>
                </a:srgbClr>
              </a:gs>
              <a:gs pos="100000">
                <a:srgbClr val="E0CFAE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84B8B46-0C64-419C-B86A-E19D2B3E4E5E}"/>
              </a:ext>
            </a:extLst>
          </p:cNvPr>
          <p:cNvSpPr txBox="1"/>
          <p:nvPr/>
        </p:nvSpPr>
        <p:spPr>
          <a:xfrm>
            <a:off x="3070753" y="257175"/>
            <a:ext cx="12858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DCCB9A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주제선정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9CD63E1-62E9-422A-9F24-2E508139CCC1}"/>
              </a:ext>
            </a:extLst>
          </p:cNvPr>
          <p:cNvSpPr txBox="1"/>
          <p:nvPr/>
        </p:nvSpPr>
        <p:spPr>
          <a:xfrm>
            <a:off x="3070753" y="257175"/>
            <a:ext cx="12858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DCCB9A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주제선정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8A12B19-4E1D-46E3-853E-1DDE049D3C47}"/>
              </a:ext>
            </a:extLst>
          </p:cNvPr>
          <p:cNvSpPr txBox="1"/>
          <p:nvPr/>
        </p:nvSpPr>
        <p:spPr>
          <a:xfrm>
            <a:off x="6141506" y="254289"/>
            <a:ext cx="12858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dirty="0">
                <a:solidFill>
                  <a:srgbClr val="E8E1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분석 결과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E8E1CF"/>
              </a:solidFill>
              <a:effectLst/>
              <a:uLnTx/>
              <a:uFillTx/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631564D-FA71-4D98-9D43-1E8F1F8D58B2}"/>
              </a:ext>
            </a:extLst>
          </p:cNvPr>
          <p:cNvSpPr txBox="1"/>
          <p:nvPr/>
        </p:nvSpPr>
        <p:spPr>
          <a:xfrm>
            <a:off x="4410840" y="254289"/>
            <a:ext cx="17327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DCCB9A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데이터</a:t>
            </a:r>
            <a:r>
              <a:rPr lang="en-US" altLang="ko-KR" sz="2000" b="1" dirty="0">
                <a:solidFill>
                  <a:srgbClr val="DCCB9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kumimoji="0" lang="ko-KR" alt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DCCB9A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전처리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DCCB9A"/>
              </a:solidFill>
              <a:effectLst/>
              <a:uLnTx/>
              <a:uFillTx/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/>
          <p:cNvCxnSpPr/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12700">
            <a:solidFill>
              <a:srgbClr val="2D38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3" name="그림 62"/>
          <p:cNvPicPr>
            <a:picLocks noChangeAspect="1"/>
          </p:cNvPicPr>
          <p:nvPr/>
        </p:nvPicPr>
        <p:blipFill rotWithShape="1">
          <a:blip r:embed="rId3"/>
          <a:srcRect t="43700"/>
          <a:stretch>
            <a:fillRect/>
          </a:stretch>
        </p:blipFill>
        <p:spPr>
          <a:xfrm>
            <a:off x="0" y="3020811"/>
            <a:ext cx="12192000" cy="3860799"/>
          </a:xfrm>
          <a:prstGeom prst="rect">
            <a:avLst/>
          </a:prstGeom>
        </p:spPr>
      </p:pic>
      <p:grpSp>
        <p:nvGrpSpPr>
          <p:cNvPr id="40" name="그룹 39"/>
          <p:cNvGrpSpPr/>
          <p:nvPr/>
        </p:nvGrpSpPr>
        <p:grpSpPr>
          <a:xfrm>
            <a:off x="5145252" y="6207016"/>
            <a:ext cx="1901496" cy="400126"/>
            <a:chOff x="5010147" y="5981218"/>
            <a:chExt cx="2307565" cy="485574"/>
          </a:xfrm>
        </p:grpSpPr>
        <p:sp>
          <p:nvSpPr>
            <p:cNvPr id="39" name="자유형 38"/>
            <p:cNvSpPr/>
            <p:nvPr/>
          </p:nvSpPr>
          <p:spPr>
            <a:xfrm>
              <a:off x="5010147" y="5981218"/>
              <a:ext cx="2307565" cy="485574"/>
            </a:xfrm>
            <a:custGeom>
              <a:avLst/>
              <a:gdLst>
                <a:gd name="connsiteX0" fmla="*/ 242787 w 2307565"/>
                <a:gd name="connsiteY0" fmla="*/ 0 h 485574"/>
                <a:gd name="connsiteX1" fmla="*/ 247547 w 2307565"/>
                <a:gd name="connsiteY1" fmla="*/ 480 h 485574"/>
                <a:gd name="connsiteX2" fmla="*/ 247547 w 2307565"/>
                <a:gd name="connsiteY2" fmla="*/ 0 h 485574"/>
                <a:gd name="connsiteX3" fmla="*/ 2307565 w 2307565"/>
                <a:gd name="connsiteY3" fmla="*/ 0 h 485574"/>
                <a:gd name="connsiteX4" fmla="*/ 2307565 w 2307565"/>
                <a:gd name="connsiteY4" fmla="*/ 485573 h 485574"/>
                <a:gd name="connsiteX5" fmla="*/ 247547 w 2307565"/>
                <a:gd name="connsiteY5" fmla="*/ 485573 h 485574"/>
                <a:gd name="connsiteX6" fmla="*/ 247547 w 2307565"/>
                <a:gd name="connsiteY6" fmla="*/ 485094 h 485574"/>
                <a:gd name="connsiteX7" fmla="*/ 242787 w 2307565"/>
                <a:gd name="connsiteY7" fmla="*/ 485574 h 485574"/>
                <a:gd name="connsiteX8" fmla="*/ 0 w 2307565"/>
                <a:gd name="connsiteY8" fmla="*/ 242787 h 485574"/>
                <a:gd name="connsiteX9" fmla="*/ 242787 w 2307565"/>
                <a:gd name="connsiteY9" fmla="*/ 0 h 485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07565" h="485574">
                  <a:moveTo>
                    <a:pt x="242787" y="0"/>
                  </a:moveTo>
                  <a:lnTo>
                    <a:pt x="247547" y="480"/>
                  </a:lnTo>
                  <a:lnTo>
                    <a:pt x="247547" y="0"/>
                  </a:lnTo>
                  <a:lnTo>
                    <a:pt x="2307565" y="0"/>
                  </a:lnTo>
                  <a:lnTo>
                    <a:pt x="2307565" y="485573"/>
                  </a:lnTo>
                  <a:lnTo>
                    <a:pt x="247547" y="485573"/>
                  </a:lnTo>
                  <a:lnTo>
                    <a:pt x="247547" y="485094"/>
                  </a:lnTo>
                  <a:lnTo>
                    <a:pt x="242787" y="485574"/>
                  </a:lnTo>
                  <a:cubicBezTo>
                    <a:pt x="108699" y="485574"/>
                    <a:pt x="0" y="376875"/>
                    <a:pt x="0" y="242787"/>
                  </a:cubicBezTo>
                  <a:cubicBezTo>
                    <a:pt x="0" y="108699"/>
                    <a:pt x="108699" y="0"/>
                    <a:pt x="242787" y="0"/>
                  </a:cubicBezTo>
                  <a:close/>
                </a:path>
              </a:pathLst>
            </a:custGeom>
            <a:solidFill>
              <a:srgbClr val="010812">
                <a:alpha val="50200"/>
              </a:srgbClr>
            </a:solidFill>
            <a:ln w="9525">
              <a:solidFill>
                <a:srgbClr val="6C5427"/>
              </a:solidFill>
            </a:ln>
            <a:effectLst>
              <a:outerShdw blurRad="63500" sx="102000" sy="102000" algn="ctr" rotWithShape="0">
                <a:prstClr val="black">
                  <a:alpha val="8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grpSp>
          <p:nvGrpSpPr>
            <p:cNvPr id="23" name="그룹 22"/>
            <p:cNvGrpSpPr/>
            <p:nvPr/>
          </p:nvGrpSpPr>
          <p:grpSpPr>
            <a:xfrm>
              <a:off x="5072061" y="6038268"/>
              <a:ext cx="2145496" cy="371475"/>
              <a:chOff x="5060166" y="6133518"/>
              <a:chExt cx="2145496" cy="371475"/>
            </a:xfrm>
          </p:grpSpPr>
          <p:sp>
            <p:nvSpPr>
              <p:cNvPr id="19" name="타원 18"/>
              <p:cNvSpPr/>
              <p:nvPr/>
            </p:nvSpPr>
            <p:spPr>
              <a:xfrm>
                <a:off x="5060166" y="6133518"/>
                <a:ext cx="371475" cy="371475"/>
              </a:xfrm>
              <a:prstGeom prst="ellipse">
                <a:avLst/>
              </a:prstGeom>
              <a:solidFill>
                <a:srgbClr val="1E2328"/>
              </a:solidFill>
              <a:ln w="28575">
                <a:gradFill flip="none" rotWithShape="1">
                  <a:gsLst>
                    <a:gs pos="23000">
                      <a:srgbClr val="C4A25C"/>
                    </a:gs>
                    <a:gs pos="0">
                      <a:srgbClr val="E0CFAE"/>
                    </a:gs>
                    <a:gs pos="48000">
                      <a:srgbClr val="BC9033"/>
                    </a:gs>
                    <a:gs pos="100000">
                      <a:srgbClr val="6C5427"/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altLang="ko-KR" sz="1000">
                    <a:solidFill>
                      <a:srgbClr val="E0CFAE"/>
                    </a:solidFill>
                    <a:latin typeface="Arial"/>
                    <a:cs typeface="Arial"/>
                  </a:rPr>
                  <a:t>X</a:t>
                </a:r>
                <a:endParaRPr lang="ko-KR" altLang="en-US" sz="1000">
                  <a:solidFill>
                    <a:srgbClr val="E0CFAE"/>
                  </a:solidFill>
                  <a:latin typeface="Arial"/>
                  <a:cs typeface="Arial"/>
                </a:endParaRPr>
              </a:p>
            </p:txBody>
          </p:sp>
          <p:sp>
            <p:nvSpPr>
              <p:cNvPr id="22" name="자유형 21"/>
              <p:cNvSpPr/>
              <p:nvPr/>
            </p:nvSpPr>
            <p:spPr>
              <a:xfrm>
                <a:off x="5431641" y="6133518"/>
                <a:ext cx="1774021" cy="371475"/>
              </a:xfrm>
              <a:custGeom>
                <a:avLst/>
                <a:gdLst>
                  <a:gd name="connsiteX0" fmla="*/ 2 w 1774021"/>
                  <a:gd name="connsiteY0" fmla="*/ 0 h 371475"/>
                  <a:gd name="connsiteX1" fmla="*/ 1588284 w 1774021"/>
                  <a:gd name="connsiteY1" fmla="*/ 0 h 371475"/>
                  <a:gd name="connsiteX2" fmla="*/ 1774021 w 1774021"/>
                  <a:gd name="connsiteY2" fmla="*/ 185738 h 371475"/>
                  <a:gd name="connsiteX3" fmla="*/ 1588284 w 1774021"/>
                  <a:gd name="connsiteY3" fmla="*/ 371475 h 371475"/>
                  <a:gd name="connsiteX4" fmla="*/ 0 w 1774021"/>
                  <a:gd name="connsiteY4" fmla="*/ 371475 h 371475"/>
                  <a:gd name="connsiteX5" fmla="*/ 16957 w 1774021"/>
                  <a:gd name="connsiteY5" fmla="*/ 357485 h 371475"/>
                  <a:gd name="connsiteX6" fmla="*/ 88097 w 1774021"/>
                  <a:gd name="connsiteY6" fmla="*/ 185737 h 371475"/>
                  <a:gd name="connsiteX7" fmla="*/ 16957 w 1774021"/>
                  <a:gd name="connsiteY7" fmla="*/ 13990 h 371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74021" h="371475">
                    <a:moveTo>
                      <a:pt x="2" y="0"/>
                    </a:moveTo>
                    <a:lnTo>
                      <a:pt x="1588284" y="0"/>
                    </a:lnTo>
                    <a:lnTo>
                      <a:pt x="1774021" y="185738"/>
                    </a:lnTo>
                    <a:lnTo>
                      <a:pt x="1588284" y="371475"/>
                    </a:lnTo>
                    <a:lnTo>
                      <a:pt x="0" y="371475"/>
                    </a:lnTo>
                    <a:lnTo>
                      <a:pt x="16957" y="357485"/>
                    </a:lnTo>
                    <a:cubicBezTo>
                      <a:pt x="60911" y="313531"/>
                      <a:pt x="88097" y="252809"/>
                      <a:pt x="88097" y="185737"/>
                    </a:cubicBezTo>
                    <a:cubicBezTo>
                      <a:pt x="88097" y="118666"/>
                      <a:pt x="60911" y="57944"/>
                      <a:pt x="16957" y="13990"/>
                    </a:cubicBezTo>
                    <a:close/>
                  </a:path>
                </a:pathLst>
              </a:custGeom>
              <a:solidFill>
                <a:srgbClr val="1E2328"/>
              </a:solidFill>
              <a:ln w="28575">
                <a:gradFill flip="none" rotWithShape="1">
                  <a:gsLst>
                    <a:gs pos="0">
                      <a:srgbClr val="0496AB"/>
                    </a:gs>
                    <a:gs pos="100000">
                      <a:srgbClr val="007598"/>
                    </a:gs>
                  </a:gsLst>
                  <a:lin ang="54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89999" anchor="ctr"/>
              <a:lstStyle/>
              <a:p>
                <a:pPr algn="ctr">
                  <a:defRPr/>
                </a:pPr>
                <a:r>
                  <a:rPr lang="ko-KR" altLang="en-US" sz="1300">
                    <a:solidFill>
                      <a:srgbClr val="A3C7C7"/>
                    </a:solidFill>
                    <a:latin typeface="KoPubWorld돋움체 Bold"/>
                    <a:ea typeface="KoPubWorld돋움체 Bold"/>
                    <a:cs typeface="KoPubWorld돋움체 Bold"/>
                  </a:rPr>
                  <a:t>확인</a:t>
                </a:r>
              </a:p>
            </p:txBody>
          </p:sp>
        </p:grpSp>
      </p:grpSp>
      <p:grpSp>
        <p:nvGrpSpPr>
          <p:cNvPr id="84" name="그룹 83"/>
          <p:cNvGrpSpPr/>
          <p:nvPr/>
        </p:nvGrpSpPr>
        <p:grpSpPr>
          <a:xfrm>
            <a:off x="311289" y="199972"/>
            <a:ext cx="2082661" cy="438248"/>
            <a:chOff x="5010147" y="5981226"/>
            <a:chExt cx="2307565" cy="485575"/>
          </a:xfrm>
        </p:grpSpPr>
        <p:sp>
          <p:nvSpPr>
            <p:cNvPr id="85" name="자유형 84"/>
            <p:cNvSpPr/>
            <p:nvPr/>
          </p:nvSpPr>
          <p:spPr>
            <a:xfrm>
              <a:off x="5010147" y="5981226"/>
              <a:ext cx="2307565" cy="485575"/>
            </a:xfrm>
            <a:custGeom>
              <a:avLst/>
              <a:gdLst>
                <a:gd name="connsiteX0" fmla="*/ 242787 w 2307565"/>
                <a:gd name="connsiteY0" fmla="*/ 0 h 485574"/>
                <a:gd name="connsiteX1" fmla="*/ 247547 w 2307565"/>
                <a:gd name="connsiteY1" fmla="*/ 480 h 485574"/>
                <a:gd name="connsiteX2" fmla="*/ 247547 w 2307565"/>
                <a:gd name="connsiteY2" fmla="*/ 0 h 485574"/>
                <a:gd name="connsiteX3" fmla="*/ 2307565 w 2307565"/>
                <a:gd name="connsiteY3" fmla="*/ 0 h 485574"/>
                <a:gd name="connsiteX4" fmla="*/ 2307565 w 2307565"/>
                <a:gd name="connsiteY4" fmla="*/ 485573 h 485574"/>
                <a:gd name="connsiteX5" fmla="*/ 247547 w 2307565"/>
                <a:gd name="connsiteY5" fmla="*/ 485573 h 485574"/>
                <a:gd name="connsiteX6" fmla="*/ 247547 w 2307565"/>
                <a:gd name="connsiteY6" fmla="*/ 485094 h 485574"/>
                <a:gd name="connsiteX7" fmla="*/ 242787 w 2307565"/>
                <a:gd name="connsiteY7" fmla="*/ 485574 h 485574"/>
                <a:gd name="connsiteX8" fmla="*/ 0 w 2307565"/>
                <a:gd name="connsiteY8" fmla="*/ 242787 h 485574"/>
                <a:gd name="connsiteX9" fmla="*/ 242787 w 2307565"/>
                <a:gd name="connsiteY9" fmla="*/ 0 h 485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07565" h="485574">
                  <a:moveTo>
                    <a:pt x="242787" y="0"/>
                  </a:moveTo>
                  <a:lnTo>
                    <a:pt x="247547" y="480"/>
                  </a:lnTo>
                  <a:lnTo>
                    <a:pt x="247547" y="0"/>
                  </a:lnTo>
                  <a:lnTo>
                    <a:pt x="2307565" y="0"/>
                  </a:lnTo>
                  <a:lnTo>
                    <a:pt x="2307565" y="485573"/>
                  </a:lnTo>
                  <a:lnTo>
                    <a:pt x="247547" y="485573"/>
                  </a:lnTo>
                  <a:lnTo>
                    <a:pt x="247547" y="485094"/>
                  </a:lnTo>
                  <a:lnTo>
                    <a:pt x="242787" y="485574"/>
                  </a:lnTo>
                  <a:cubicBezTo>
                    <a:pt x="108699" y="485574"/>
                    <a:pt x="0" y="376875"/>
                    <a:pt x="0" y="242787"/>
                  </a:cubicBezTo>
                  <a:cubicBezTo>
                    <a:pt x="0" y="108699"/>
                    <a:pt x="108699" y="0"/>
                    <a:pt x="242787" y="0"/>
                  </a:cubicBezTo>
                  <a:close/>
                </a:path>
              </a:pathLst>
            </a:custGeom>
            <a:solidFill>
              <a:srgbClr val="010812">
                <a:alpha val="50200"/>
              </a:srgbClr>
            </a:solidFill>
            <a:ln w="9525">
              <a:solidFill>
                <a:srgbClr val="6C5427"/>
              </a:solidFill>
            </a:ln>
            <a:effectLst>
              <a:outerShdw blurRad="63500" sx="102000" sy="102000" algn="ctr" rotWithShape="0">
                <a:prstClr val="black">
                  <a:alpha val="8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grpSp>
          <p:nvGrpSpPr>
            <p:cNvPr id="86" name="그룹 85"/>
            <p:cNvGrpSpPr/>
            <p:nvPr/>
          </p:nvGrpSpPr>
          <p:grpSpPr>
            <a:xfrm>
              <a:off x="5072061" y="6038268"/>
              <a:ext cx="2145496" cy="371476"/>
              <a:chOff x="5060167" y="6133518"/>
              <a:chExt cx="2145495" cy="371475"/>
            </a:xfrm>
          </p:grpSpPr>
          <p:sp>
            <p:nvSpPr>
              <p:cNvPr id="87" name="타원 86"/>
              <p:cNvSpPr/>
              <p:nvPr/>
            </p:nvSpPr>
            <p:spPr>
              <a:xfrm>
                <a:off x="5060167" y="6133518"/>
                <a:ext cx="371475" cy="371475"/>
              </a:xfrm>
              <a:prstGeom prst="ellipse">
                <a:avLst/>
              </a:prstGeom>
              <a:solidFill>
                <a:srgbClr val="1E2328"/>
              </a:solidFill>
              <a:ln w="28575">
                <a:gradFill flip="none" rotWithShape="1">
                  <a:gsLst>
                    <a:gs pos="23000">
                      <a:srgbClr val="C4A25C"/>
                    </a:gs>
                    <a:gs pos="0">
                      <a:srgbClr val="E0CFAE"/>
                    </a:gs>
                    <a:gs pos="48000">
                      <a:srgbClr val="BC9033"/>
                    </a:gs>
                    <a:gs pos="100000">
                      <a:srgbClr val="6C5427"/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altLang="ko-KR" sz="1500">
                    <a:solidFill>
                      <a:srgbClr val="E0CFAE"/>
                    </a:solidFill>
                    <a:latin typeface="Arial"/>
                    <a:cs typeface="Arial"/>
                  </a:rPr>
                  <a:t>!</a:t>
                </a:r>
                <a:endParaRPr lang="ko-KR" altLang="en-US" sz="1500">
                  <a:solidFill>
                    <a:srgbClr val="E0CFAE"/>
                  </a:solidFill>
                  <a:latin typeface="Arial"/>
                  <a:cs typeface="Arial"/>
                </a:endParaRPr>
              </a:p>
            </p:txBody>
          </p:sp>
          <p:sp>
            <p:nvSpPr>
              <p:cNvPr id="88" name="자유형 87"/>
              <p:cNvSpPr/>
              <p:nvPr/>
            </p:nvSpPr>
            <p:spPr>
              <a:xfrm>
                <a:off x="5431641" y="6133518"/>
                <a:ext cx="1774021" cy="371475"/>
              </a:xfrm>
              <a:custGeom>
                <a:avLst/>
                <a:gdLst>
                  <a:gd name="connsiteX0" fmla="*/ 2 w 1774021"/>
                  <a:gd name="connsiteY0" fmla="*/ 0 h 371475"/>
                  <a:gd name="connsiteX1" fmla="*/ 1588284 w 1774021"/>
                  <a:gd name="connsiteY1" fmla="*/ 0 h 371475"/>
                  <a:gd name="connsiteX2" fmla="*/ 1774021 w 1774021"/>
                  <a:gd name="connsiteY2" fmla="*/ 185738 h 371475"/>
                  <a:gd name="connsiteX3" fmla="*/ 1588284 w 1774021"/>
                  <a:gd name="connsiteY3" fmla="*/ 371475 h 371475"/>
                  <a:gd name="connsiteX4" fmla="*/ 0 w 1774021"/>
                  <a:gd name="connsiteY4" fmla="*/ 371475 h 371475"/>
                  <a:gd name="connsiteX5" fmla="*/ 16957 w 1774021"/>
                  <a:gd name="connsiteY5" fmla="*/ 357485 h 371475"/>
                  <a:gd name="connsiteX6" fmla="*/ 88097 w 1774021"/>
                  <a:gd name="connsiteY6" fmla="*/ 185737 h 371475"/>
                  <a:gd name="connsiteX7" fmla="*/ 16957 w 1774021"/>
                  <a:gd name="connsiteY7" fmla="*/ 13990 h 371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74021" h="371475">
                    <a:moveTo>
                      <a:pt x="2" y="0"/>
                    </a:moveTo>
                    <a:lnTo>
                      <a:pt x="1588284" y="0"/>
                    </a:lnTo>
                    <a:lnTo>
                      <a:pt x="1774021" y="185738"/>
                    </a:lnTo>
                    <a:lnTo>
                      <a:pt x="1588284" y="371475"/>
                    </a:lnTo>
                    <a:lnTo>
                      <a:pt x="0" y="371475"/>
                    </a:lnTo>
                    <a:lnTo>
                      <a:pt x="16957" y="357485"/>
                    </a:lnTo>
                    <a:cubicBezTo>
                      <a:pt x="60911" y="313531"/>
                      <a:pt x="88097" y="252809"/>
                      <a:pt x="88097" y="185737"/>
                    </a:cubicBezTo>
                    <a:cubicBezTo>
                      <a:pt x="88097" y="118666"/>
                      <a:pt x="60911" y="57944"/>
                      <a:pt x="16957" y="13990"/>
                    </a:cubicBezTo>
                    <a:close/>
                  </a:path>
                </a:pathLst>
              </a:custGeom>
              <a:solidFill>
                <a:srgbClr val="1E2328"/>
              </a:solidFill>
              <a:ln w="28575">
                <a:gradFill flip="none" rotWithShape="1">
                  <a:gsLst>
                    <a:gs pos="0">
                      <a:srgbClr val="0496AB"/>
                    </a:gs>
                    <a:gs pos="100000">
                      <a:srgbClr val="007598"/>
                    </a:gs>
                  </a:gsLst>
                  <a:lin ang="54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89999" anchor="ctr"/>
              <a:lstStyle/>
              <a:p>
                <a:pPr algn="ctr">
                  <a:defRPr/>
                </a:pPr>
                <a:r>
                  <a:rPr lang="ko-KR" altLang="en-US" sz="1300">
                    <a:solidFill>
                      <a:srgbClr val="A3C7C7"/>
                    </a:solidFill>
                    <a:latin typeface="KoPubWorld돋움체 Bold"/>
                    <a:ea typeface="KoPubWorld돋움체 Bold"/>
                    <a:cs typeface="KoPubWorld돋움체 Bold"/>
                  </a:rPr>
                  <a:t>승리</a:t>
                </a:r>
              </a:p>
            </p:txBody>
          </p:sp>
        </p:grpSp>
      </p:grpSp>
      <p:sp>
        <p:nvSpPr>
          <p:cNvPr id="91" name="TextBox 68"/>
          <p:cNvSpPr txBox="1"/>
          <p:nvPr/>
        </p:nvSpPr>
        <p:spPr>
          <a:xfrm>
            <a:off x="1228679" y="1400093"/>
            <a:ext cx="8961318" cy="6554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57000" indent="-357000" defTabSz="914400">
              <a:lnSpc>
                <a:spcPct val="150000"/>
              </a:lnSpc>
              <a:buFont typeface="Arial"/>
              <a:buChar char="•"/>
              <a:defRPr/>
            </a:pPr>
            <a:endParaRPr kumimoji="0" lang="ko-KR" altLang="en-US" sz="2500" b="0" i="0" u="none" strike="noStrike" kern="1200" cap="none" spc="0" normalizeH="0" baseline="0">
              <a:solidFill>
                <a:srgbClr val="FFFFFF"/>
              </a:solidFill>
              <a:latin typeface="KoPubWorld돋움체 Bold"/>
              <a:ea typeface="KoPubWorld돋움체 Bold"/>
              <a:cs typeface="KoPubWorld돋움체 Bold"/>
            </a:endParaRPr>
          </a:p>
        </p:txBody>
      </p:sp>
      <p:pic>
        <p:nvPicPr>
          <p:cNvPr id="94" name="그림 93"/>
          <p:cNvPicPr>
            <a:picLocks noChangeAspect="1"/>
          </p:cNvPicPr>
          <p:nvPr/>
        </p:nvPicPr>
        <p:blipFill rotWithShape="1">
          <a:blip r:embed="rId4"/>
          <a:srcRect l="24170" t="3950" r="22360" b="25930"/>
          <a:stretch>
            <a:fillRect/>
          </a:stretch>
        </p:blipFill>
        <p:spPr>
          <a:xfrm>
            <a:off x="3578080" y="1349375"/>
            <a:ext cx="5035840" cy="3714749"/>
          </a:xfrm>
          <a:prstGeom prst="rect">
            <a:avLst/>
          </a:prstGeom>
        </p:spPr>
      </p:pic>
      <p:sp>
        <p:nvSpPr>
          <p:cNvPr id="95" name="TextBox 68"/>
          <p:cNvSpPr txBox="1"/>
          <p:nvPr/>
        </p:nvSpPr>
        <p:spPr>
          <a:xfrm>
            <a:off x="3790216" y="5323312"/>
            <a:ext cx="4611568" cy="4659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500" b="0" i="0" u="none" strike="noStrike" kern="1200" cap="none" spc="0" normalizeH="0" baseline="0" dirty="0">
                <a:solidFill>
                  <a:srgbClr val="FFFFFF"/>
                </a:solidFill>
                <a:latin typeface="KoPubWorld돋움체 Bold"/>
                <a:ea typeface="KoPubWorld돋움체 Bold"/>
                <a:cs typeface="KoPubWorld돋움체 Bold"/>
              </a:rPr>
              <a:t>감사합니다</a:t>
            </a:r>
            <a:endParaRPr kumimoji="0" lang="en-US" altLang="ko-KR" sz="2500" b="0" i="0" u="none" strike="noStrike" kern="1200" cap="none" spc="0" normalizeH="0" baseline="0" dirty="0">
              <a:solidFill>
                <a:srgbClr val="FFFFFF"/>
              </a:solidFill>
              <a:latin typeface="KoPubWorld돋움체 Bold"/>
              <a:ea typeface="KoPubWorld돋움체 Bold"/>
              <a:cs typeface="KoPubWorld돋움체 Bol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/>
          <p:cNvCxnSpPr/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12700">
            <a:solidFill>
              <a:srgbClr val="2D38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모서리가 둥근 직사각형 66"/>
          <p:cNvSpPr/>
          <p:nvPr/>
        </p:nvSpPr>
        <p:spPr>
          <a:xfrm>
            <a:off x="4440889" y="2232379"/>
            <a:ext cx="3159126" cy="1739937"/>
          </a:xfrm>
          <a:prstGeom prst="roundRect">
            <a:avLst>
              <a:gd name="adj" fmla="val 50000"/>
            </a:avLst>
          </a:prstGeom>
          <a:solidFill>
            <a:srgbClr val="FFFFFF">
              <a:alpha val="30000"/>
            </a:srgbClr>
          </a:solidFill>
          <a:effectLst>
            <a:softEdge rad="635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3172114" y="2090360"/>
            <a:ext cx="1478656" cy="709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E8E1CF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E8E1CF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번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E8E1CF"/>
              </a:solidFill>
              <a:effectLst/>
              <a:uLnTx/>
              <a:uFillTx/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E8E1CF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선정 동기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srgbClr val="E8E1CF"/>
              </a:solidFill>
              <a:effectLst/>
              <a:uLnTx/>
              <a:uFillTx/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4650770" y="2090360"/>
            <a:ext cx="2744094" cy="709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E8E1CF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E8E1CF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번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E8E1CF"/>
              </a:solidFill>
              <a:effectLst/>
              <a:uLnTx/>
              <a:uFillTx/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E8E1CF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리그 오브 레전드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E8E1CF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?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7472122" y="2090360"/>
            <a:ext cx="1478656" cy="709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E8E1CF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3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E8E1CF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번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E8E1CF"/>
              </a:solidFill>
              <a:effectLst/>
              <a:uLnTx/>
              <a:uFillTx/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E8E1CF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목표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srgbClr val="E8E1CF"/>
              </a:solidFill>
              <a:effectLst/>
              <a:uLnTx/>
              <a:uFillTx/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63" name="그림 6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704"/>
          <a:stretch/>
        </p:blipFill>
        <p:spPr>
          <a:xfrm>
            <a:off x="0" y="3020811"/>
            <a:ext cx="12192000" cy="3860799"/>
          </a:xfrm>
          <a:prstGeom prst="rect">
            <a:avLst/>
          </a:prstGeom>
        </p:spPr>
      </p:pic>
      <p:cxnSp>
        <p:nvCxnSpPr>
          <p:cNvPr id="65" name="직선 연결선 64"/>
          <p:cNvCxnSpPr/>
          <p:nvPr/>
        </p:nvCxnSpPr>
        <p:spPr>
          <a:xfrm>
            <a:off x="1041400" y="3020811"/>
            <a:ext cx="10109200" cy="0"/>
          </a:xfrm>
          <a:prstGeom prst="line">
            <a:avLst/>
          </a:prstGeom>
          <a:ln w="12700">
            <a:solidFill>
              <a:srgbClr val="50676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그룹 39"/>
          <p:cNvGrpSpPr/>
          <p:nvPr/>
        </p:nvGrpSpPr>
        <p:grpSpPr>
          <a:xfrm>
            <a:off x="5145252" y="6207016"/>
            <a:ext cx="1901496" cy="400126"/>
            <a:chOff x="5010147" y="5981218"/>
            <a:chExt cx="2307565" cy="485574"/>
          </a:xfrm>
        </p:grpSpPr>
        <p:sp>
          <p:nvSpPr>
            <p:cNvPr id="39" name="자유형 38"/>
            <p:cNvSpPr/>
            <p:nvPr/>
          </p:nvSpPr>
          <p:spPr>
            <a:xfrm>
              <a:off x="5010147" y="5981218"/>
              <a:ext cx="2307565" cy="485574"/>
            </a:xfrm>
            <a:custGeom>
              <a:avLst/>
              <a:gdLst>
                <a:gd name="connsiteX0" fmla="*/ 242787 w 2307565"/>
                <a:gd name="connsiteY0" fmla="*/ 0 h 485574"/>
                <a:gd name="connsiteX1" fmla="*/ 247547 w 2307565"/>
                <a:gd name="connsiteY1" fmla="*/ 480 h 485574"/>
                <a:gd name="connsiteX2" fmla="*/ 247547 w 2307565"/>
                <a:gd name="connsiteY2" fmla="*/ 0 h 485574"/>
                <a:gd name="connsiteX3" fmla="*/ 2307565 w 2307565"/>
                <a:gd name="connsiteY3" fmla="*/ 0 h 485574"/>
                <a:gd name="connsiteX4" fmla="*/ 2307565 w 2307565"/>
                <a:gd name="connsiteY4" fmla="*/ 485573 h 485574"/>
                <a:gd name="connsiteX5" fmla="*/ 247547 w 2307565"/>
                <a:gd name="connsiteY5" fmla="*/ 485573 h 485574"/>
                <a:gd name="connsiteX6" fmla="*/ 247547 w 2307565"/>
                <a:gd name="connsiteY6" fmla="*/ 485094 h 485574"/>
                <a:gd name="connsiteX7" fmla="*/ 242787 w 2307565"/>
                <a:gd name="connsiteY7" fmla="*/ 485574 h 485574"/>
                <a:gd name="connsiteX8" fmla="*/ 0 w 2307565"/>
                <a:gd name="connsiteY8" fmla="*/ 242787 h 485574"/>
                <a:gd name="connsiteX9" fmla="*/ 242787 w 2307565"/>
                <a:gd name="connsiteY9" fmla="*/ 0 h 485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07565" h="485574">
                  <a:moveTo>
                    <a:pt x="242787" y="0"/>
                  </a:moveTo>
                  <a:lnTo>
                    <a:pt x="247547" y="480"/>
                  </a:lnTo>
                  <a:lnTo>
                    <a:pt x="247547" y="0"/>
                  </a:lnTo>
                  <a:lnTo>
                    <a:pt x="2307565" y="0"/>
                  </a:lnTo>
                  <a:lnTo>
                    <a:pt x="2307565" y="485573"/>
                  </a:lnTo>
                  <a:lnTo>
                    <a:pt x="247547" y="485573"/>
                  </a:lnTo>
                  <a:lnTo>
                    <a:pt x="247547" y="485094"/>
                  </a:lnTo>
                  <a:lnTo>
                    <a:pt x="242787" y="485574"/>
                  </a:lnTo>
                  <a:cubicBezTo>
                    <a:pt x="108699" y="485574"/>
                    <a:pt x="0" y="376875"/>
                    <a:pt x="0" y="242787"/>
                  </a:cubicBezTo>
                  <a:cubicBezTo>
                    <a:pt x="0" y="108699"/>
                    <a:pt x="108699" y="0"/>
                    <a:pt x="242787" y="0"/>
                  </a:cubicBezTo>
                  <a:close/>
                </a:path>
              </a:pathLst>
            </a:custGeom>
            <a:solidFill>
              <a:srgbClr val="010812">
                <a:alpha val="50196"/>
              </a:srgbClr>
            </a:solidFill>
            <a:ln w="9525">
              <a:solidFill>
                <a:srgbClr val="6C5427"/>
              </a:solidFill>
            </a:ln>
            <a:effectLst>
              <a:outerShdw blurRad="63500" sx="102000" sy="102000" algn="ctr" rotWithShape="0">
                <a:prstClr val="black">
                  <a:alpha val="8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23" name="그룹 22"/>
            <p:cNvGrpSpPr/>
            <p:nvPr/>
          </p:nvGrpSpPr>
          <p:grpSpPr>
            <a:xfrm>
              <a:off x="5072061" y="6038268"/>
              <a:ext cx="2145496" cy="371475"/>
              <a:chOff x="5060166" y="6133518"/>
              <a:chExt cx="2145496" cy="371475"/>
            </a:xfrm>
          </p:grpSpPr>
          <p:sp>
            <p:nvSpPr>
              <p:cNvPr id="19" name="타원 18"/>
              <p:cNvSpPr/>
              <p:nvPr/>
            </p:nvSpPr>
            <p:spPr>
              <a:xfrm>
                <a:off x="5060166" y="6133518"/>
                <a:ext cx="371475" cy="371475"/>
              </a:xfrm>
              <a:prstGeom prst="ellipse">
                <a:avLst/>
              </a:prstGeom>
              <a:solidFill>
                <a:srgbClr val="1E2328"/>
              </a:solidFill>
              <a:ln w="28575">
                <a:gradFill flip="none" rotWithShape="1">
                  <a:gsLst>
                    <a:gs pos="23000">
                      <a:srgbClr val="C4A25C"/>
                    </a:gs>
                    <a:gs pos="0">
                      <a:srgbClr val="E0CFAE"/>
                    </a:gs>
                    <a:gs pos="48000">
                      <a:srgbClr val="BC9033"/>
                    </a:gs>
                    <a:gs pos="100000">
                      <a:srgbClr val="6C5427"/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E0CFAE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맑은 고딕" panose="020B0503020000020004" pitchFamily="50" charset="-127"/>
                    <a:cs typeface="Arial" panose="020B0604020202020204" pitchFamily="34" charset="0"/>
                  </a:rPr>
                  <a:t>X</a:t>
                </a:r>
                <a:endParaRPr kumimoji="0" lang="ko-KR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E0CFAE"/>
                  </a:solidFill>
                  <a:effectLst/>
                  <a:uLnTx/>
                  <a:uFillTx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22" name="자유형 21"/>
              <p:cNvSpPr/>
              <p:nvPr/>
            </p:nvSpPr>
            <p:spPr>
              <a:xfrm>
                <a:off x="5431641" y="6133518"/>
                <a:ext cx="1774021" cy="371475"/>
              </a:xfrm>
              <a:custGeom>
                <a:avLst/>
                <a:gdLst>
                  <a:gd name="connsiteX0" fmla="*/ 2 w 1774021"/>
                  <a:gd name="connsiteY0" fmla="*/ 0 h 371475"/>
                  <a:gd name="connsiteX1" fmla="*/ 1588284 w 1774021"/>
                  <a:gd name="connsiteY1" fmla="*/ 0 h 371475"/>
                  <a:gd name="connsiteX2" fmla="*/ 1774021 w 1774021"/>
                  <a:gd name="connsiteY2" fmla="*/ 185738 h 371475"/>
                  <a:gd name="connsiteX3" fmla="*/ 1588284 w 1774021"/>
                  <a:gd name="connsiteY3" fmla="*/ 371475 h 371475"/>
                  <a:gd name="connsiteX4" fmla="*/ 0 w 1774021"/>
                  <a:gd name="connsiteY4" fmla="*/ 371475 h 371475"/>
                  <a:gd name="connsiteX5" fmla="*/ 16957 w 1774021"/>
                  <a:gd name="connsiteY5" fmla="*/ 357485 h 371475"/>
                  <a:gd name="connsiteX6" fmla="*/ 88097 w 1774021"/>
                  <a:gd name="connsiteY6" fmla="*/ 185737 h 371475"/>
                  <a:gd name="connsiteX7" fmla="*/ 16957 w 1774021"/>
                  <a:gd name="connsiteY7" fmla="*/ 13990 h 371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74021" h="371475">
                    <a:moveTo>
                      <a:pt x="2" y="0"/>
                    </a:moveTo>
                    <a:lnTo>
                      <a:pt x="1588284" y="0"/>
                    </a:lnTo>
                    <a:lnTo>
                      <a:pt x="1774021" y="185738"/>
                    </a:lnTo>
                    <a:lnTo>
                      <a:pt x="1588284" y="371475"/>
                    </a:lnTo>
                    <a:lnTo>
                      <a:pt x="0" y="371475"/>
                    </a:lnTo>
                    <a:lnTo>
                      <a:pt x="16957" y="357485"/>
                    </a:lnTo>
                    <a:cubicBezTo>
                      <a:pt x="60911" y="313531"/>
                      <a:pt x="88097" y="252809"/>
                      <a:pt x="88097" y="185737"/>
                    </a:cubicBezTo>
                    <a:cubicBezTo>
                      <a:pt x="88097" y="118666"/>
                      <a:pt x="60911" y="57944"/>
                      <a:pt x="16957" y="13990"/>
                    </a:cubicBezTo>
                    <a:close/>
                  </a:path>
                </a:pathLst>
              </a:custGeom>
              <a:solidFill>
                <a:srgbClr val="1E2328"/>
              </a:solidFill>
              <a:ln w="28575">
                <a:gradFill flip="none" rotWithShape="1">
                  <a:gsLst>
                    <a:gs pos="0">
                      <a:srgbClr val="0496AB"/>
                    </a:gs>
                    <a:gs pos="100000">
                      <a:srgbClr val="007598"/>
                    </a:gs>
                  </a:gsLst>
                  <a:lin ang="54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90000"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3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A3C7C7"/>
                    </a:solidFill>
                    <a:effectLst/>
                    <a:uLnTx/>
                    <a:uFillTx/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확인</a:t>
                </a:r>
              </a:p>
            </p:txBody>
          </p:sp>
        </p:grpSp>
      </p:grpSp>
      <p:grpSp>
        <p:nvGrpSpPr>
          <p:cNvPr id="84" name="그룹 83"/>
          <p:cNvGrpSpPr/>
          <p:nvPr/>
        </p:nvGrpSpPr>
        <p:grpSpPr>
          <a:xfrm>
            <a:off x="311289" y="199972"/>
            <a:ext cx="2082661" cy="438248"/>
            <a:chOff x="5010147" y="5981226"/>
            <a:chExt cx="2307565" cy="485575"/>
          </a:xfrm>
        </p:grpSpPr>
        <p:sp>
          <p:nvSpPr>
            <p:cNvPr id="85" name="자유형 84"/>
            <p:cNvSpPr/>
            <p:nvPr/>
          </p:nvSpPr>
          <p:spPr>
            <a:xfrm>
              <a:off x="5010147" y="5981226"/>
              <a:ext cx="2307565" cy="485575"/>
            </a:xfrm>
            <a:custGeom>
              <a:avLst/>
              <a:gdLst>
                <a:gd name="connsiteX0" fmla="*/ 242787 w 2307565"/>
                <a:gd name="connsiteY0" fmla="*/ 0 h 485574"/>
                <a:gd name="connsiteX1" fmla="*/ 247547 w 2307565"/>
                <a:gd name="connsiteY1" fmla="*/ 480 h 485574"/>
                <a:gd name="connsiteX2" fmla="*/ 247547 w 2307565"/>
                <a:gd name="connsiteY2" fmla="*/ 0 h 485574"/>
                <a:gd name="connsiteX3" fmla="*/ 2307565 w 2307565"/>
                <a:gd name="connsiteY3" fmla="*/ 0 h 485574"/>
                <a:gd name="connsiteX4" fmla="*/ 2307565 w 2307565"/>
                <a:gd name="connsiteY4" fmla="*/ 485573 h 485574"/>
                <a:gd name="connsiteX5" fmla="*/ 247547 w 2307565"/>
                <a:gd name="connsiteY5" fmla="*/ 485573 h 485574"/>
                <a:gd name="connsiteX6" fmla="*/ 247547 w 2307565"/>
                <a:gd name="connsiteY6" fmla="*/ 485094 h 485574"/>
                <a:gd name="connsiteX7" fmla="*/ 242787 w 2307565"/>
                <a:gd name="connsiteY7" fmla="*/ 485574 h 485574"/>
                <a:gd name="connsiteX8" fmla="*/ 0 w 2307565"/>
                <a:gd name="connsiteY8" fmla="*/ 242787 h 485574"/>
                <a:gd name="connsiteX9" fmla="*/ 242787 w 2307565"/>
                <a:gd name="connsiteY9" fmla="*/ 0 h 485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07565" h="485574">
                  <a:moveTo>
                    <a:pt x="242787" y="0"/>
                  </a:moveTo>
                  <a:lnTo>
                    <a:pt x="247547" y="480"/>
                  </a:lnTo>
                  <a:lnTo>
                    <a:pt x="247547" y="0"/>
                  </a:lnTo>
                  <a:lnTo>
                    <a:pt x="2307565" y="0"/>
                  </a:lnTo>
                  <a:lnTo>
                    <a:pt x="2307565" y="485573"/>
                  </a:lnTo>
                  <a:lnTo>
                    <a:pt x="247547" y="485573"/>
                  </a:lnTo>
                  <a:lnTo>
                    <a:pt x="247547" y="485094"/>
                  </a:lnTo>
                  <a:lnTo>
                    <a:pt x="242787" y="485574"/>
                  </a:lnTo>
                  <a:cubicBezTo>
                    <a:pt x="108699" y="485574"/>
                    <a:pt x="0" y="376875"/>
                    <a:pt x="0" y="242787"/>
                  </a:cubicBezTo>
                  <a:cubicBezTo>
                    <a:pt x="0" y="108699"/>
                    <a:pt x="108699" y="0"/>
                    <a:pt x="242787" y="0"/>
                  </a:cubicBezTo>
                  <a:close/>
                </a:path>
              </a:pathLst>
            </a:custGeom>
            <a:solidFill>
              <a:srgbClr val="010812">
                <a:alpha val="50196"/>
              </a:srgbClr>
            </a:solidFill>
            <a:ln w="9525">
              <a:solidFill>
                <a:srgbClr val="6C5427"/>
              </a:solidFill>
            </a:ln>
            <a:effectLst>
              <a:outerShdw blurRad="63500" sx="102000" sy="102000" algn="ctr" rotWithShape="0">
                <a:prstClr val="black">
                  <a:alpha val="8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86" name="그룹 85"/>
            <p:cNvGrpSpPr/>
            <p:nvPr/>
          </p:nvGrpSpPr>
          <p:grpSpPr>
            <a:xfrm>
              <a:off x="5072061" y="6038268"/>
              <a:ext cx="2145496" cy="371476"/>
              <a:chOff x="5060167" y="6133518"/>
              <a:chExt cx="2145495" cy="371475"/>
            </a:xfrm>
          </p:grpSpPr>
          <p:sp>
            <p:nvSpPr>
              <p:cNvPr id="87" name="타원 86"/>
              <p:cNvSpPr/>
              <p:nvPr/>
            </p:nvSpPr>
            <p:spPr>
              <a:xfrm>
                <a:off x="5060167" y="6133518"/>
                <a:ext cx="371475" cy="371475"/>
              </a:xfrm>
              <a:prstGeom prst="ellipse">
                <a:avLst/>
              </a:prstGeom>
              <a:solidFill>
                <a:srgbClr val="1E2328"/>
              </a:solidFill>
              <a:ln w="28575">
                <a:gradFill flip="none" rotWithShape="1">
                  <a:gsLst>
                    <a:gs pos="23000">
                      <a:srgbClr val="C4A25C"/>
                    </a:gs>
                    <a:gs pos="0">
                      <a:srgbClr val="E0CFAE"/>
                    </a:gs>
                    <a:gs pos="48000">
                      <a:srgbClr val="BC9033"/>
                    </a:gs>
                    <a:gs pos="100000">
                      <a:srgbClr val="6C5427"/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E0CFAE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맑은 고딕" panose="020B0503020000020004" pitchFamily="50" charset="-127"/>
                    <a:cs typeface="Arial" panose="020B0604020202020204" pitchFamily="34" charset="0"/>
                  </a:rPr>
                  <a:t>!</a:t>
                </a:r>
                <a:endParaRPr kumimoji="0" lang="ko-KR" altLang="en-US" sz="1500" b="0" i="0" u="none" strike="noStrike" kern="1200" cap="none" spc="0" normalizeH="0" baseline="0" noProof="0" dirty="0">
                  <a:ln>
                    <a:noFill/>
                  </a:ln>
                  <a:solidFill>
                    <a:srgbClr val="E0CFAE"/>
                  </a:solidFill>
                  <a:effectLst/>
                  <a:uLnTx/>
                  <a:uFillTx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88" name="자유형 87"/>
              <p:cNvSpPr/>
              <p:nvPr/>
            </p:nvSpPr>
            <p:spPr>
              <a:xfrm>
                <a:off x="5431641" y="6133518"/>
                <a:ext cx="1774021" cy="371475"/>
              </a:xfrm>
              <a:custGeom>
                <a:avLst/>
                <a:gdLst>
                  <a:gd name="connsiteX0" fmla="*/ 2 w 1774021"/>
                  <a:gd name="connsiteY0" fmla="*/ 0 h 371475"/>
                  <a:gd name="connsiteX1" fmla="*/ 1588284 w 1774021"/>
                  <a:gd name="connsiteY1" fmla="*/ 0 h 371475"/>
                  <a:gd name="connsiteX2" fmla="*/ 1774021 w 1774021"/>
                  <a:gd name="connsiteY2" fmla="*/ 185738 h 371475"/>
                  <a:gd name="connsiteX3" fmla="*/ 1588284 w 1774021"/>
                  <a:gd name="connsiteY3" fmla="*/ 371475 h 371475"/>
                  <a:gd name="connsiteX4" fmla="*/ 0 w 1774021"/>
                  <a:gd name="connsiteY4" fmla="*/ 371475 h 371475"/>
                  <a:gd name="connsiteX5" fmla="*/ 16957 w 1774021"/>
                  <a:gd name="connsiteY5" fmla="*/ 357485 h 371475"/>
                  <a:gd name="connsiteX6" fmla="*/ 88097 w 1774021"/>
                  <a:gd name="connsiteY6" fmla="*/ 185737 h 371475"/>
                  <a:gd name="connsiteX7" fmla="*/ 16957 w 1774021"/>
                  <a:gd name="connsiteY7" fmla="*/ 13990 h 371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74021" h="371475">
                    <a:moveTo>
                      <a:pt x="2" y="0"/>
                    </a:moveTo>
                    <a:lnTo>
                      <a:pt x="1588284" y="0"/>
                    </a:lnTo>
                    <a:lnTo>
                      <a:pt x="1774021" y="185738"/>
                    </a:lnTo>
                    <a:lnTo>
                      <a:pt x="1588284" y="371475"/>
                    </a:lnTo>
                    <a:lnTo>
                      <a:pt x="0" y="371475"/>
                    </a:lnTo>
                    <a:lnTo>
                      <a:pt x="16957" y="357485"/>
                    </a:lnTo>
                    <a:cubicBezTo>
                      <a:pt x="60911" y="313531"/>
                      <a:pt x="88097" y="252809"/>
                      <a:pt x="88097" y="185737"/>
                    </a:cubicBezTo>
                    <a:cubicBezTo>
                      <a:pt x="88097" y="118666"/>
                      <a:pt x="60911" y="57944"/>
                      <a:pt x="16957" y="13990"/>
                    </a:cubicBezTo>
                    <a:close/>
                  </a:path>
                </a:pathLst>
              </a:custGeom>
              <a:solidFill>
                <a:srgbClr val="1E2328"/>
              </a:solidFill>
              <a:ln w="28575">
                <a:gradFill flip="none" rotWithShape="1">
                  <a:gsLst>
                    <a:gs pos="0">
                      <a:srgbClr val="0496AB"/>
                    </a:gs>
                    <a:gs pos="100000">
                      <a:srgbClr val="007598"/>
                    </a:gs>
                  </a:gsLst>
                  <a:lin ang="54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90000"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3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A3C7C7"/>
                    </a:solidFill>
                    <a:effectLst/>
                    <a:uLnTx/>
                    <a:uFillTx/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리그 오브 레전드</a:t>
                </a:r>
                <a:r>
                  <a:rPr kumimoji="0" lang="en-US" altLang="ko-KR" sz="13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A3C7C7"/>
                    </a:solidFill>
                    <a:effectLst/>
                    <a:uLnTx/>
                    <a:uFillTx/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?</a:t>
                </a:r>
                <a:endParaRPr kumimoji="0" lang="ko-KR" altLang="en-US" sz="1300" b="1" i="0" u="none" strike="noStrike" kern="1200" cap="none" spc="0" normalizeH="0" baseline="0" noProof="0" dirty="0">
                  <a:ln>
                    <a:noFill/>
                  </a:ln>
                  <a:solidFill>
                    <a:srgbClr val="A3C7C7"/>
                  </a:solidFill>
                  <a:effectLst/>
                  <a:uLnTx/>
                  <a:uFillTx/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</p:grpSp>
      </p:grpSp>
      <p:pic>
        <p:nvPicPr>
          <p:cNvPr id="90" name="그림 89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375" b="96094" l="9804" r="89542"/>
                    </a14:imgEffect>
                  </a14:imgLayer>
                </a14:imgProps>
              </a:ext>
            </a:extLst>
          </a:blip>
          <a:srcRect l="22972" t="15109" r="13411" b="7026"/>
          <a:stretch/>
        </p:blipFill>
        <p:spPr>
          <a:xfrm>
            <a:off x="7709271" y="1203325"/>
            <a:ext cx="927100" cy="949326"/>
          </a:xfrm>
          <a:prstGeom prst="rect">
            <a:avLst/>
          </a:prstGeom>
          <a:effectLst>
            <a:outerShdw blurRad="25400" sx="105000" sy="105000" algn="ctr" rotWithShape="0">
              <a:prstClr val="black"/>
            </a:outerShdw>
          </a:effectLst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21068A97-BE3E-4AD9-B5B6-F813704D2D5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3077" l="9605" r="89831"/>
                    </a14:imgEffect>
                  </a14:imgLayer>
                </a14:imgProps>
              </a:ext>
            </a:extLst>
          </a:blip>
          <a:srcRect l="26087" r="16820"/>
          <a:stretch/>
        </p:blipFill>
        <p:spPr>
          <a:xfrm>
            <a:off x="5541860" y="993937"/>
            <a:ext cx="962527" cy="1238250"/>
          </a:xfrm>
          <a:prstGeom prst="rect">
            <a:avLst/>
          </a:prstGeom>
          <a:effectLst>
            <a:outerShdw blurRad="25400" sx="105000" sy="105000" algn="ctr" rotWithShape="0">
              <a:prstClr val="black"/>
            </a:outerShdw>
          </a:effectLst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B4142778-50FC-42D4-9AF7-58BF39157BF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9847" t="9506" r="9847" b="9506"/>
          <a:stretch/>
        </p:blipFill>
        <p:spPr>
          <a:xfrm>
            <a:off x="3455833" y="1172578"/>
            <a:ext cx="907382" cy="908108"/>
          </a:xfrm>
          <a:prstGeom prst="rect">
            <a:avLst/>
          </a:prstGeom>
          <a:effectLst>
            <a:outerShdw blurRad="25400" sx="105000" sy="105000" algn="ctr" rotWithShape="0">
              <a:prstClr val="black"/>
            </a:outerShdw>
          </a:effec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A25A2368-8976-42B6-BDB7-2CD780DBB659}"/>
              </a:ext>
            </a:extLst>
          </p:cNvPr>
          <p:cNvSpPr txBox="1"/>
          <p:nvPr/>
        </p:nvSpPr>
        <p:spPr>
          <a:xfrm>
            <a:off x="3070753" y="257175"/>
            <a:ext cx="12858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E8E1CF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주제선정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FCEC44D-B77B-41E5-A363-8F3B3A89EA65}"/>
              </a:ext>
            </a:extLst>
          </p:cNvPr>
          <p:cNvSpPr txBox="1"/>
          <p:nvPr/>
        </p:nvSpPr>
        <p:spPr>
          <a:xfrm>
            <a:off x="6141506" y="254289"/>
            <a:ext cx="12858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dirty="0">
                <a:solidFill>
                  <a:srgbClr val="DCCB9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분석 결과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DCCB9A"/>
              </a:solidFill>
              <a:effectLst/>
              <a:uLnTx/>
              <a:uFillTx/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200BCF58-0472-454B-94D6-F7091D050F96}"/>
              </a:ext>
            </a:extLst>
          </p:cNvPr>
          <p:cNvSpPr/>
          <p:nvPr/>
        </p:nvSpPr>
        <p:spPr>
          <a:xfrm>
            <a:off x="3166003" y="14752"/>
            <a:ext cx="1095376" cy="838200"/>
          </a:xfrm>
          <a:prstGeom prst="rect">
            <a:avLst/>
          </a:prstGeom>
          <a:gradFill flip="none" rotWithShape="1">
            <a:gsLst>
              <a:gs pos="0">
                <a:srgbClr val="E0CFAE">
                  <a:alpha val="30000"/>
                </a:srgbClr>
              </a:gs>
              <a:gs pos="48000">
                <a:srgbClr val="E0CFAE">
                  <a:alpha val="10000"/>
                </a:srgbClr>
              </a:gs>
              <a:gs pos="100000">
                <a:srgbClr val="E0CFAE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7C2756D-8739-4035-BC6A-CF8FB4CA66D9}"/>
              </a:ext>
            </a:extLst>
          </p:cNvPr>
          <p:cNvSpPr txBox="1"/>
          <p:nvPr/>
        </p:nvSpPr>
        <p:spPr>
          <a:xfrm>
            <a:off x="4410840" y="254289"/>
            <a:ext cx="17327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DCCB9A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데이터</a:t>
            </a:r>
            <a:r>
              <a:rPr lang="en-US" altLang="ko-KR" sz="2000" b="1" dirty="0">
                <a:solidFill>
                  <a:srgbClr val="DCCB9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kumimoji="0" lang="ko-KR" alt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DCCB9A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전처리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DCCB9A"/>
              </a:solidFill>
              <a:effectLst/>
              <a:uLnTx/>
              <a:uFillTx/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326699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/>
          <p:cNvCxnSpPr/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12700">
            <a:solidFill>
              <a:srgbClr val="2D38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4686522" y="1483938"/>
            <a:ext cx="228222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기본 게임 규칙</a:t>
            </a:r>
          </a:p>
        </p:txBody>
      </p:sp>
      <p:grpSp>
        <p:nvGrpSpPr>
          <p:cNvPr id="84" name="그룹 83"/>
          <p:cNvGrpSpPr/>
          <p:nvPr/>
        </p:nvGrpSpPr>
        <p:grpSpPr>
          <a:xfrm>
            <a:off x="311289" y="199972"/>
            <a:ext cx="2082661" cy="438248"/>
            <a:chOff x="5010147" y="5981226"/>
            <a:chExt cx="2307565" cy="485575"/>
          </a:xfrm>
        </p:grpSpPr>
        <p:sp>
          <p:nvSpPr>
            <p:cNvPr id="85" name="자유형 84"/>
            <p:cNvSpPr/>
            <p:nvPr/>
          </p:nvSpPr>
          <p:spPr>
            <a:xfrm>
              <a:off x="5010147" y="5981226"/>
              <a:ext cx="2307565" cy="485575"/>
            </a:xfrm>
            <a:custGeom>
              <a:avLst/>
              <a:gdLst>
                <a:gd name="connsiteX0" fmla="*/ 242787 w 2307565"/>
                <a:gd name="connsiteY0" fmla="*/ 0 h 485574"/>
                <a:gd name="connsiteX1" fmla="*/ 247547 w 2307565"/>
                <a:gd name="connsiteY1" fmla="*/ 480 h 485574"/>
                <a:gd name="connsiteX2" fmla="*/ 247547 w 2307565"/>
                <a:gd name="connsiteY2" fmla="*/ 0 h 485574"/>
                <a:gd name="connsiteX3" fmla="*/ 2307565 w 2307565"/>
                <a:gd name="connsiteY3" fmla="*/ 0 h 485574"/>
                <a:gd name="connsiteX4" fmla="*/ 2307565 w 2307565"/>
                <a:gd name="connsiteY4" fmla="*/ 485573 h 485574"/>
                <a:gd name="connsiteX5" fmla="*/ 247547 w 2307565"/>
                <a:gd name="connsiteY5" fmla="*/ 485573 h 485574"/>
                <a:gd name="connsiteX6" fmla="*/ 247547 w 2307565"/>
                <a:gd name="connsiteY6" fmla="*/ 485094 h 485574"/>
                <a:gd name="connsiteX7" fmla="*/ 242787 w 2307565"/>
                <a:gd name="connsiteY7" fmla="*/ 485574 h 485574"/>
                <a:gd name="connsiteX8" fmla="*/ 0 w 2307565"/>
                <a:gd name="connsiteY8" fmla="*/ 242787 h 485574"/>
                <a:gd name="connsiteX9" fmla="*/ 242787 w 2307565"/>
                <a:gd name="connsiteY9" fmla="*/ 0 h 485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07565" h="485574">
                  <a:moveTo>
                    <a:pt x="242787" y="0"/>
                  </a:moveTo>
                  <a:lnTo>
                    <a:pt x="247547" y="480"/>
                  </a:lnTo>
                  <a:lnTo>
                    <a:pt x="247547" y="0"/>
                  </a:lnTo>
                  <a:lnTo>
                    <a:pt x="2307565" y="0"/>
                  </a:lnTo>
                  <a:lnTo>
                    <a:pt x="2307565" y="485573"/>
                  </a:lnTo>
                  <a:lnTo>
                    <a:pt x="247547" y="485573"/>
                  </a:lnTo>
                  <a:lnTo>
                    <a:pt x="247547" y="485094"/>
                  </a:lnTo>
                  <a:lnTo>
                    <a:pt x="242787" y="485574"/>
                  </a:lnTo>
                  <a:cubicBezTo>
                    <a:pt x="108699" y="485574"/>
                    <a:pt x="0" y="376875"/>
                    <a:pt x="0" y="242787"/>
                  </a:cubicBezTo>
                  <a:cubicBezTo>
                    <a:pt x="0" y="108699"/>
                    <a:pt x="108699" y="0"/>
                    <a:pt x="242787" y="0"/>
                  </a:cubicBezTo>
                  <a:close/>
                </a:path>
              </a:pathLst>
            </a:custGeom>
            <a:solidFill>
              <a:srgbClr val="010812">
                <a:alpha val="50196"/>
              </a:srgbClr>
            </a:solidFill>
            <a:ln w="9525">
              <a:solidFill>
                <a:srgbClr val="6C5427"/>
              </a:solidFill>
            </a:ln>
            <a:effectLst>
              <a:outerShdw blurRad="63500" sx="102000" sy="102000" algn="ctr" rotWithShape="0">
                <a:prstClr val="black">
                  <a:alpha val="8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86" name="그룹 85"/>
            <p:cNvGrpSpPr/>
            <p:nvPr/>
          </p:nvGrpSpPr>
          <p:grpSpPr>
            <a:xfrm>
              <a:off x="5072061" y="6038268"/>
              <a:ext cx="2145496" cy="371476"/>
              <a:chOff x="5060167" y="6133518"/>
              <a:chExt cx="2145495" cy="371475"/>
            </a:xfrm>
          </p:grpSpPr>
          <p:sp>
            <p:nvSpPr>
              <p:cNvPr id="87" name="타원 86"/>
              <p:cNvSpPr/>
              <p:nvPr/>
            </p:nvSpPr>
            <p:spPr>
              <a:xfrm>
                <a:off x="5060167" y="6133518"/>
                <a:ext cx="371475" cy="371475"/>
              </a:xfrm>
              <a:prstGeom prst="ellipse">
                <a:avLst/>
              </a:prstGeom>
              <a:solidFill>
                <a:srgbClr val="1E2328"/>
              </a:solidFill>
              <a:ln w="28575">
                <a:gradFill flip="none" rotWithShape="1">
                  <a:gsLst>
                    <a:gs pos="23000">
                      <a:srgbClr val="C4A25C"/>
                    </a:gs>
                    <a:gs pos="0">
                      <a:srgbClr val="E0CFAE"/>
                    </a:gs>
                    <a:gs pos="48000">
                      <a:srgbClr val="BC9033"/>
                    </a:gs>
                    <a:gs pos="100000">
                      <a:srgbClr val="6C5427"/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E0CFAE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맑은 고딕" panose="020B0503020000020004" pitchFamily="50" charset="-127"/>
                    <a:cs typeface="Arial" panose="020B0604020202020204" pitchFamily="34" charset="0"/>
                  </a:rPr>
                  <a:t>!</a:t>
                </a:r>
                <a:endParaRPr kumimoji="0" lang="ko-KR" altLang="en-US" sz="1500" b="0" i="0" u="none" strike="noStrike" kern="1200" cap="none" spc="0" normalizeH="0" baseline="0" noProof="0" dirty="0">
                  <a:ln>
                    <a:noFill/>
                  </a:ln>
                  <a:solidFill>
                    <a:srgbClr val="E0CFAE"/>
                  </a:solidFill>
                  <a:effectLst/>
                  <a:uLnTx/>
                  <a:uFillTx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88" name="자유형 87"/>
              <p:cNvSpPr/>
              <p:nvPr/>
            </p:nvSpPr>
            <p:spPr>
              <a:xfrm>
                <a:off x="5431641" y="6133518"/>
                <a:ext cx="1774021" cy="371475"/>
              </a:xfrm>
              <a:custGeom>
                <a:avLst/>
                <a:gdLst>
                  <a:gd name="connsiteX0" fmla="*/ 2 w 1774021"/>
                  <a:gd name="connsiteY0" fmla="*/ 0 h 371475"/>
                  <a:gd name="connsiteX1" fmla="*/ 1588284 w 1774021"/>
                  <a:gd name="connsiteY1" fmla="*/ 0 h 371475"/>
                  <a:gd name="connsiteX2" fmla="*/ 1774021 w 1774021"/>
                  <a:gd name="connsiteY2" fmla="*/ 185738 h 371475"/>
                  <a:gd name="connsiteX3" fmla="*/ 1588284 w 1774021"/>
                  <a:gd name="connsiteY3" fmla="*/ 371475 h 371475"/>
                  <a:gd name="connsiteX4" fmla="*/ 0 w 1774021"/>
                  <a:gd name="connsiteY4" fmla="*/ 371475 h 371475"/>
                  <a:gd name="connsiteX5" fmla="*/ 16957 w 1774021"/>
                  <a:gd name="connsiteY5" fmla="*/ 357485 h 371475"/>
                  <a:gd name="connsiteX6" fmla="*/ 88097 w 1774021"/>
                  <a:gd name="connsiteY6" fmla="*/ 185737 h 371475"/>
                  <a:gd name="connsiteX7" fmla="*/ 16957 w 1774021"/>
                  <a:gd name="connsiteY7" fmla="*/ 13990 h 371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74021" h="371475">
                    <a:moveTo>
                      <a:pt x="2" y="0"/>
                    </a:moveTo>
                    <a:lnTo>
                      <a:pt x="1588284" y="0"/>
                    </a:lnTo>
                    <a:lnTo>
                      <a:pt x="1774021" y="185738"/>
                    </a:lnTo>
                    <a:lnTo>
                      <a:pt x="1588284" y="371475"/>
                    </a:lnTo>
                    <a:lnTo>
                      <a:pt x="0" y="371475"/>
                    </a:lnTo>
                    <a:lnTo>
                      <a:pt x="16957" y="357485"/>
                    </a:lnTo>
                    <a:cubicBezTo>
                      <a:pt x="60911" y="313531"/>
                      <a:pt x="88097" y="252809"/>
                      <a:pt x="88097" y="185737"/>
                    </a:cubicBezTo>
                    <a:cubicBezTo>
                      <a:pt x="88097" y="118666"/>
                      <a:pt x="60911" y="57944"/>
                      <a:pt x="16957" y="13990"/>
                    </a:cubicBezTo>
                    <a:close/>
                  </a:path>
                </a:pathLst>
              </a:custGeom>
              <a:solidFill>
                <a:srgbClr val="1E2328"/>
              </a:solidFill>
              <a:ln w="28575">
                <a:gradFill flip="none" rotWithShape="1">
                  <a:gsLst>
                    <a:gs pos="0">
                      <a:srgbClr val="0496AB"/>
                    </a:gs>
                    <a:gs pos="100000">
                      <a:srgbClr val="007598"/>
                    </a:gs>
                  </a:gsLst>
                  <a:lin ang="54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90000"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3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A3C7C7"/>
                    </a:solidFill>
                    <a:effectLst/>
                    <a:uLnTx/>
                    <a:uFillTx/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리그 오브 레전드</a:t>
                </a:r>
                <a:r>
                  <a:rPr kumimoji="0" lang="en-US" altLang="ko-KR" sz="13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A3C7C7"/>
                    </a:solidFill>
                    <a:effectLst/>
                    <a:uLnTx/>
                    <a:uFillTx/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?</a:t>
                </a:r>
                <a:endParaRPr kumimoji="0" lang="ko-KR" altLang="en-US" sz="1300" b="1" i="0" u="none" strike="noStrike" kern="1200" cap="none" spc="0" normalizeH="0" baseline="0" noProof="0" dirty="0">
                  <a:ln>
                    <a:noFill/>
                  </a:ln>
                  <a:solidFill>
                    <a:srgbClr val="A3C7C7"/>
                  </a:solidFill>
                  <a:effectLst/>
                  <a:uLnTx/>
                  <a:uFillTx/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</p:grpSp>
      </p:grpSp>
      <p:pic>
        <p:nvPicPr>
          <p:cNvPr id="20" name="그래픽 19" descr="남자 단색으로 채워진">
            <a:extLst>
              <a:ext uri="{FF2B5EF4-FFF2-40B4-BE49-F238E27FC236}">
                <a16:creationId xmlns:a16="http://schemas.microsoft.com/office/drawing/2014/main" id="{60253634-69CB-497C-B87E-7314C31E09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18979" y="2881310"/>
            <a:ext cx="547689" cy="547689"/>
          </a:xfrm>
          <a:prstGeom prst="rect">
            <a:avLst/>
          </a:prstGeom>
        </p:spPr>
      </p:pic>
      <p:pic>
        <p:nvPicPr>
          <p:cNvPr id="22" name="그래픽 21" descr="남자 단색으로 채워진">
            <a:extLst>
              <a:ext uri="{FF2B5EF4-FFF2-40B4-BE49-F238E27FC236}">
                <a16:creationId xmlns:a16="http://schemas.microsoft.com/office/drawing/2014/main" id="{12332EFF-8C4A-498E-87CF-F12811C5B2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18289" y="4577750"/>
            <a:ext cx="547689" cy="547689"/>
          </a:xfrm>
          <a:prstGeom prst="rect">
            <a:avLst/>
          </a:prstGeom>
        </p:spPr>
      </p:pic>
      <p:pic>
        <p:nvPicPr>
          <p:cNvPr id="23" name="그래픽 22" descr="남자 단색으로 채워진">
            <a:extLst>
              <a:ext uri="{FF2B5EF4-FFF2-40B4-BE49-F238E27FC236}">
                <a16:creationId xmlns:a16="http://schemas.microsoft.com/office/drawing/2014/main" id="{2B002CF4-C2FE-4005-89C0-526DDA7649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18290" y="3437830"/>
            <a:ext cx="547689" cy="547689"/>
          </a:xfrm>
          <a:prstGeom prst="rect">
            <a:avLst/>
          </a:prstGeom>
        </p:spPr>
      </p:pic>
      <p:pic>
        <p:nvPicPr>
          <p:cNvPr id="24" name="그래픽 23" descr="남자 단색으로 채워진">
            <a:extLst>
              <a:ext uri="{FF2B5EF4-FFF2-40B4-BE49-F238E27FC236}">
                <a16:creationId xmlns:a16="http://schemas.microsoft.com/office/drawing/2014/main" id="{3E6AB8BE-7BD5-4772-A3C0-E41FBDBCB9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18288" y="5139970"/>
            <a:ext cx="547689" cy="547689"/>
          </a:xfrm>
          <a:prstGeom prst="rect">
            <a:avLst/>
          </a:prstGeom>
        </p:spPr>
      </p:pic>
      <p:pic>
        <p:nvPicPr>
          <p:cNvPr id="25" name="그래픽 24" descr="남자 단색으로 채워진">
            <a:extLst>
              <a:ext uri="{FF2B5EF4-FFF2-40B4-BE49-F238E27FC236}">
                <a16:creationId xmlns:a16="http://schemas.microsoft.com/office/drawing/2014/main" id="{40B1CF9C-59E1-4D94-B421-D2ECC07FE4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18979" y="4012869"/>
            <a:ext cx="547689" cy="547689"/>
          </a:xfrm>
          <a:prstGeom prst="rect">
            <a:avLst/>
          </a:prstGeom>
        </p:spPr>
      </p:pic>
      <p:pic>
        <p:nvPicPr>
          <p:cNvPr id="30" name="그래픽 29" descr="남자 단색으로 채워진">
            <a:extLst>
              <a:ext uri="{FF2B5EF4-FFF2-40B4-BE49-F238E27FC236}">
                <a16:creationId xmlns:a16="http://schemas.microsoft.com/office/drawing/2014/main" id="{C73EFCA3-A5AC-46E3-BDE7-9CA67D8B7A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782277" y="2881310"/>
            <a:ext cx="547689" cy="547689"/>
          </a:xfrm>
          <a:prstGeom prst="rect">
            <a:avLst/>
          </a:prstGeom>
        </p:spPr>
      </p:pic>
      <p:pic>
        <p:nvPicPr>
          <p:cNvPr id="31" name="그래픽 30" descr="남자 단색으로 채워진">
            <a:extLst>
              <a:ext uri="{FF2B5EF4-FFF2-40B4-BE49-F238E27FC236}">
                <a16:creationId xmlns:a16="http://schemas.microsoft.com/office/drawing/2014/main" id="{2514F14E-637C-45F2-9461-C8CE076ABD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781587" y="4577750"/>
            <a:ext cx="547689" cy="547689"/>
          </a:xfrm>
          <a:prstGeom prst="rect">
            <a:avLst/>
          </a:prstGeom>
        </p:spPr>
      </p:pic>
      <p:pic>
        <p:nvPicPr>
          <p:cNvPr id="32" name="그래픽 31" descr="남자 단색으로 채워진">
            <a:extLst>
              <a:ext uri="{FF2B5EF4-FFF2-40B4-BE49-F238E27FC236}">
                <a16:creationId xmlns:a16="http://schemas.microsoft.com/office/drawing/2014/main" id="{6433F33D-7872-4858-BBAE-853B9BF87A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781588" y="3437830"/>
            <a:ext cx="547689" cy="547689"/>
          </a:xfrm>
          <a:prstGeom prst="rect">
            <a:avLst/>
          </a:prstGeom>
        </p:spPr>
      </p:pic>
      <p:pic>
        <p:nvPicPr>
          <p:cNvPr id="33" name="그래픽 32" descr="남자 단색으로 채워진">
            <a:extLst>
              <a:ext uri="{FF2B5EF4-FFF2-40B4-BE49-F238E27FC236}">
                <a16:creationId xmlns:a16="http://schemas.microsoft.com/office/drawing/2014/main" id="{A98CD5F4-A27D-4CCF-A8D9-2DD77D3ECA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781586" y="5139970"/>
            <a:ext cx="547689" cy="547689"/>
          </a:xfrm>
          <a:prstGeom prst="rect">
            <a:avLst/>
          </a:prstGeom>
        </p:spPr>
      </p:pic>
      <p:pic>
        <p:nvPicPr>
          <p:cNvPr id="34" name="그래픽 33" descr="남자 단색으로 채워진">
            <a:extLst>
              <a:ext uri="{FF2B5EF4-FFF2-40B4-BE49-F238E27FC236}">
                <a16:creationId xmlns:a16="http://schemas.microsoft.com/office/drawing/2014/main" id="{781777D7-D3A0-4E76-92E1-34CC74B9C2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782277" y="4012869"/>
            <a:ext cx="547689" cy="547689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1DD1596E-43D6-4FC4-AA2D-928DCC8A8E1C}"/>
              </a:ext>
            </a:extLst>
          </p:cNvPr>
          <p:cNvSpPr txBox="1"/>
          <p:nvPr/>
        </p:nvSpPr>
        <p:spPr>
          <a:xfrm>
            <a:off x="1935255" y="4048186"/>
            <a:ext cx="67705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vs</a:t>
            </a:r>
            <a:endParaRPr kumimoji="0" lang="ko-KR" altLang="en-US" sz="2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244E042-48F3-4FFA-8279-0C8253A820D4}"/>
              </a:ext>
            </a:extLst>
          </p:cNvPr>
          <p:cNvSpPr txBox="1"/>
          <p:nvPr/>
        </p:nvSpPr>
        <p:spPr>
          <a:xfrm>
            <a:off x="4180073" y="2400273"/>
            <a:ext cx="54768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②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BA02C6A-0DFF-415A-A78F-73185F2B2023}"/>
              </a:ext>
            </a:extLst>
          </p:cNvPr>
          <p:cNvSpPr txBox="1"/>
          <p:nvPr/>
        </p:nvSpPr>
        <p:spPr>
          <a:xfrm>
            <a:off x="793746" y="2400273"/>
            <a:ext cx="424542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①</a:t>
            </a:r>
            <a:endParaRPr kumimoji="0" lang="ko-KR" altLang="en-US" sz="2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1D79CD2-9719-47CC-B62F-6A3BE53F69E7}"/>
              </a:ext>
            </a:extLst>
          </p:cNvPr>
          <p:cNvSpPr txBox="1"/>
          <p:nvPr/>
        </p:nvSpPr>
        <p:spPr>
          <a:xfrm>
            <a:off x="7689547" y="2400273"/>
            <a:ext cx="54768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③</a:t>
            </a:r>
          </a:p>
        </p:txBody>
      </p:sp>
      <p:pic>
        <p:nvPicPr>
          <p:cNvPr id="36" name="그래픽 35" descr="괴물 윤곽선">
            <a:extLst>
              <a:ext uri="{FF2B5EF4-FFF2-40B4-BE49-F238E27FC236}">
                <a16:creationId xmlns:a16="http://schemas.microsoft.com/office/drawing/2014/main" id="{4F0EED3B-6A61-453D-AAB2-CFBA1B27E25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840664" y="3254474"/>
            <a:ext cx="914400" cy="914400"/>
          </a:xfrm>
          <a:prstGeom prst="rect">
            <a:avLst/>
          </a:prstGeom>
        </p:spPr>
      </p:pic>
      <p:pic>
        <p:nvPicPr>
          <p:cNvPr id="42" name="그래픽 41" descr="괴물 윤곽선">
            <a:extLst>
              <a:ext uri="{FF2B5EF4-FFF2-40B4-BE49-F238E27FC236}">
                <a16:creationId xmlns:a16="http://schemas.microsoft.com/office/drawing/2014/main" id="{066C3033-BA8A-4C08-B236-BFE995B3FAC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566282" y="3254474"/>
            <a:ext cx="914400" cy="914400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3AFFFC43-3AD9-484A-8423-C4951C0BD8C6}"/>
              </a:ext>
            </a:extLst>
          </p:cNvPr>
          <p:cNvSpPr txBox="1"/>
          <p:nvPr/>
        </p:nvSpPr>
        <p:spPr>
          <a:xfrm>
            <a:off x="5822144" y="3508465"/>
            <a:ext cx="67705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vs</a:t>
            </a:r>
            <a:endParaRPr kumimoji="0" lang="ko-KR" altLang="en-US" sz="2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B9F73CB-B2B4-400E-83C3-0B736D7D30C2}"/>
              </a:ext>
            </a:extLst>
          </p:cNvPr>
          <p:cNvSpPr txBox="1"/>
          <p:nvPr/>
        </p:nvSpPr>
        <p:spPr>
          <a:xfrm>
            <a:off x="4926995" y="4358239"/>
            <a:ext cx="257611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각자가 선정한 캐릭터를 키우면서 실시간 전투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맵 안에 존재하는 다양한 요소를 경쟁을 통해 획득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※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요소 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=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오브젝트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44" name="그래픽 43" descr="중세 타워 단색으로 채워진">
            <a:extLst>
              <a:ext uri="{FF2B5EF4-FFF2-40B4-BE49-F238E27FC236}">
                <a16:creationId xmlns:a16="http://schemas.microsoft.com/office/drawing/2014/main" id="{72D4ED46-D051-4C7C-8147-56A8D427AAD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238341" y="3116588"/>
            <a:ext cx="914400" cy="914400"/>
          </a:xfrm>
          <a:prstGeom prst="rect">
            <a:avLst/>
          </a:prstGeom>
        </p:spPr>
      </p:pic>
      <p:pic>
        <p:nvPicPr>
          <p:cNvPr id="46" name="그래픽 45" descr="망치 윤곽선">
            <a:extLst>
              <a:ext uri="{FF2B5EF4-FFF2-40B4-BE49-F238E27FC236}">
                <a16:creationId xmlns:a16="http://schemas.microsoft.com/office/drawing/2014/main" id="{76D74EB3-09D2-4787-9655-F876B81285E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675447" y="2913379"/>
            <a:ext cx="914400" cy="914400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C64ADFBF-85CA-404E-B6CE-2659B52E580F}"/>
              </a:ext>
            </a:extLst>
          </p:cNvPr>
          <p:cNvSpPr txBox="1"/>
          <p:nvPr/>
        </p:nvSpPr>
        <p:spPr>
          <a:xfrm>
            <a:off x="8320400" y="4401306"/>
            <a:ext cx="28555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게임 내 핵심 오브젝트인 넥서스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(Nexus)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를 파괴하면 게임 승리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97660E1-73A4-44CC-ABC4-C75632F0CC37}"/>
              </a:ext>
            </a:extLst>
          </p:cNvPr>
          <p:cNvSpPr txBox="1"/>
          <p:nvPr/>
        </p:nvSpPr>
        <p:spPr>
          <a:xfrm>
            <a:off x="3070753" y="257175"/>
            <a:ext cx="12858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E8E1CF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주제선정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397C257-04D9-4032-8323-E5018D2ACF25}"/>
              </a:ext>
            </a:extLst>
          </p:cNvPr>
          <p:cNvSpPr txBox="1"/>
          <p:nvPr/>
        </p:nvSpPr>
        <p:spPr>
          <a:xfrm>
            <a:off x="6141506" y="254289"/>
            <a:ext cx="12858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dirty="0">
                <a:solidFill>
                  <a:srgbClr val="DCCB9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분석 결과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DCCB9A"/>
              </a:solidFill>
              <a:effectLst/>
              <a:uLnTx/>
              <a:uFillTx/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FD8BF6E3-CABF-4EBF-9F5B-52CEAC03B384}"/>
              </a:ext>
            </a:extLst>
          </p:cNvPr>
          <p:cNvSpPr/>
          <p:nvPr/>
        </p:nvSpPr>
        <p:spPr>
          <a:xfrm>
            <a:off x="3166003" y="14752"/>
            <a:ext cx="1095376" cy="838200"/>
          </a:xfrm>
          <a:prstGeom prst="rect">
            <a:avLst/>
          </a:prstGeom>
          <a:gradFill flip="none" rotWithShape="1">
            <a:gsLst>
              <a:gs pos="0">
                <a:srgbClr val="E0CFAE">
                  <a:alpha val="30000"/>
                </a:srgbClr>
              </a:gs>
              <a:gs pos="48000">
                <a:srgbClr val="E0CFAE">
                  <a:alpha val="10000"/>
                </a:srgbClr>
              </a:gs>
              <a:gs pos="100000">
                <a:srgbClr val="E0CFAE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B864124-06D4-463E-BBA9-7B272F01CC3B}"/>
              </a:ext>
            </a:extLst>
          </p:cNvPr>
          <p:cNvSpPr txBox="1"/>
          <p:nvPr/>
        </p:nvSpPr>
        <p:spPr>
          <a:xfrm>
            <a:off x="4410840" y="254289"/>
            <a:ext cx="17327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DCCB9A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데이터</a:t>
            </a:r>
            <a:r>
              <a:rPr lang="en-US" altLang="ko-KR" sz="2000" b="1" dirty="0">
                <a:solidFill>
                  <a:srgbClr val="DCCB9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kumimoji="0" lang="ko-KR" alt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DCCB9A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전처리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DCCB9A"/>
              </a:solidFill>
              <a:effectLst/>
              <a:uLnTx/>
              <a:uFillTx/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169577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id="{B7CF3E30-4A65-4EF9-9EEB-D72E1A4E30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28136" t="16107" r="17197" b="8564"/>
          <a:stretch/>
        </p:blipFill>
        <p:spPr>
          <a:xfrm>
            <a:off x="7704190" y="1203324"/>
            <a:ext cx="937261" cy="982980"/>
          </a:xfrm>
          <a:prstGeom prst="rect">
            <a:avLst/>
          </a:prstGeom>
          <a:effectLst>
            <a:outerShdw blurRad="25400" sx="105000" sy="105000" algn="ctr" rotWithShape="0">
              <a:prstClr val="black"/>
            </a:outerShdw>
          </a:effectLst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4F4BC100-9939-4C92-B442-F05444BE7C6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9847" t="9506" r="9847" b="9506"/>
          <a:stretch/>
        </p:blipFill>
        <p:spPr>
          <a:xfrm>
            <a:off x="3455833" y="1172578"/>
            <a:ext cx="907382" cy="908108"/>
          </a:xfrm>
          <a:prstGeom prst="rect">
            <a:avLst/>
          </a:prstGeom>
          <a:effectLst>
            <a:outerShdw blurRad="25400" sx="105000" sy="105000" algn="ctr" rotWithShape="0">
              <a:prstClr val="black"/>
            </a:outerShdw>
          </a:effectLst>
        </p:spPr>
      </p:pic>
      <p:cxnSp>
        <p:nvCxnSpPr>
          <p:cNvPr id="10" name="직선 연결선 9"/>
          <p:cNvCxnSpPr/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12700">
            <a:solidFill>
              <a:srgbClr val="2D38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그림 56"/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5000" l="19620" r="89241"/>
                    </a14:imgEffect>
                  </a14:imgLayer>
                </a14:imgProps>
              </a:ext>
            </a:extLst>
          </a:blip>
          <a:srcRect l="24392" r="16537"/>
          <a:stretch/>
        </p:blipFill>
        <p:spPr>
          <a:xfrm>
            <a:off x="5616946" y="1031816"/>
            <a:ext cx="889000" cy="1143000"/>
          </a:xfrm>
          <a:prstGeom prst="rect">
            <a:avLst/>
          </a:prstGeom>
          <a:effectLst>
            <a:outerShdw blurRad="25400" sx="105000" sy="105000" algn="ctr" rotWithShape="0">
              <a:prstClr val="black"/>
            </a:outerShdw>
          </a:effectLst>
        </p:spPr>
      </p:pic>
      <p:sp>
        <p:nvSpPr>
          <p:cNvPr id="67" name="모서리가 둥근 직사각형 66"/>
          <p:cNvSpPr/>
          <p:nvPr/>
        </p:nvSpPr>
        <p:spPr>
          <a:xfrm>
            <a:off x="6668841" y="2232379"/>
            <a:ext cx="3159126" cy="1739937"/>
          </a:xfrm>
          <a:prstGeom prst="roundRect">
            <a:avLst>
              <a:gd name="adj" fmla="val 50000"/>
            </a:avLst>
          </a:prstGeom>
          <a:solidFill>
            <a:srgbClr val="FFFFFF">
              <a:alpha val="30000"/>
            </a:srgbClr>
          </a:solidFill>
          <a:effectLst>
            <a:softEdge rad="635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3172114" y="2090360"/>
            <a:ext cx="1478656" cy="709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E8E1CF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E8E1CF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번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E8E1CF"/>
              </a:solidFill>
              <a:effectLst/>
              <a:uLnTx/>
              <a:uFillTx/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E8E1CF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선정 동기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srgbClr val="E8E1CF"/>
              </a:solidFill>
              <a:effectLst/>
              <a:uLnTx/>
              <a:uFillTx/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4650770" y="2090360"/>
            <a:ext cx="2744094" cy="709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E8E1CF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E8E1CF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번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E8E1CF"/>
              </a:solidFill>
              <a:effectLst/>
              <a:uLnTx/>
              <a:uFillTx/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E8E1CF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리그 오브 레전드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E8E1CF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?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7472122" y="2090360"/>
            <a:ext cx="1478656" cy="709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E8E1CF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3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E8E1CF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번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E8E1CF"/>
              </a:solidFill>
              <a:effectLst/>
              <a:uLnTx/>
              <a:uFillTx/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E8E1CF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목표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srgbClr val="E8E1CF"/>
              </a:solidFill>
              <a:effectLst/>
              <a:uLnTx/>
              <a:uFillTx/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63" name="그림 62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704"/>
          <a:stretch/>
        </p:blipFill>
        <p:spPr>
          <a:xfrm>
            <a:off x="0" y="3020811"/>
            <a:ext cx="12192000" cy="3860799"/>
          </a:xfrm>
          <a:prstGeom prst="rect">
            <a:avLst/>
          </a:prstGeom>
        </p:spPr>
      </p:pic>
      <p:cxnSp>
        <p:nvCxnSpPr>
          <p:cNvPr id="65" name="직선 연결선 64"/>
          <p:cNvCxnSpPr/>
          <p:nvPr/>
        </p:nvCxnSpPr>
        <p:spPr>
          <a:xfrm>
            <a:off x="1041400" y="3020811"/>
            <a:ext cx="10109200" cy="0"/>
          </a:xfrm>
          <a:prstGeom prst="line">
            <a:avLst/>
          </a:prstGeom>
          <a:ln w="12700">
            <a:solidFill>
              <a:srgbClr val="50676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그룹 39"/>
          <p:cNvGrpSpPr/>
          <p:nvPr/>
        </p:nvGrpSpPr>
        <p:grpSpPr>
          <a:xfrm>
            <a:off x="5145252" y="6207016"/>
            <a:ext cx="1901496" cy="400126"/>
            <a:chOff x="5010147" y="5981218"/>
            <a:chExt cx="2307565" cy="485574"/>
          </a:xfrm>
        </p:grpSpPr>
        <p:sp>
          <p:nvSpPr>
            <p:cNvPr id="39" name="자유형 38"/>
            <p:cNvSpPr/>
            <p:nvPr/>
          </p:nvSpPr>
          <p:spPr>
            <a:xfrm>
              <a:off x="5010147" y="5981218"/>
              <a:ext cx="2307565" cy="485574"/>
            </a:xfrm>
            <a:custGeom>
              <a:avLst/>
              <a:gdLst>
                <a:gd name="connsiteX0" fmla="*/ 242787 w 2307565"/>
                <a:gd name="connsiteY0" fmla="*/ 0 h 485574"/>
                <a:gd name="connsiteX1" fmla="*/ 247547 w 2307565"/>
                <a:gd name="connsiteY1" fmla="*/ 480 h 485574"/>
                <a:gd name="connsiteX2" fmla="*/ 247547 w 2307565"/>
                <a:gd name="connsiteY2" fmla="*/ 0 h 485574"/>
                <a:gd name="connsiteX3" fmla="*/ 2307565 w 2307565"/>
                <a:gd name="connsiteY3" fmla="*/ 0 h 485574"/>
                <a:gd name="connsiteX4" fmla="*/ 2307565 w 2307565"/>
                <a:gd name="connsiteY4" fmla="*/ 485573 h 485574"/>
                <a:gd name="connsiteX5" fmla="*/ 247547 w 2307565"/>
                <a:gd name="connsiteY5" fmla="*/ 485573 h 485574"/>
                <a:gd name="connsiteX6" fmla="*/ 247547 w 2307565"/>
                <a:gd name="connsiteY6" fmla="*/ 485094 h 485574"/>
                <a:gd name="connsiteX7" fmla="*/ 242787 w 2307565"/>
                <a:gd name="connsiteY7" fmla="*/ 485574 h 485574"/>
                <a:gd name="connsiteX8" fmla="*/ 0 w 2307565"/>
                <a:gd name="connsiteY8" fmla="*/ 242787 h 485574"/>
                <a:gd name="connsiteX9" fmla="*/ 242787 w 2307565"/>
                <a:gd name="connsiteY9" fmla="*/ 0 h 485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07565" h="485574">
                  <a:moveTo>
                    <a:pt x="242787" y="0"/>
                  </a:moveTo>
                  <a:lnTo>
                    <a:pt x="247547" y="480"/>
                  </a:lnTo>
                  <a:lnTo>
                    <a:pt x="247547" y="0"/>
                  </a:lnTo>
                  <a:lnTo>
                    <a:pt x="2307565" y="0"/>
                  </a:lnTo>
                  <a:lnTo>
                    <a:pt x="2307565" y="485573"/>
                  </a:lnTo>
                  <a:lnTo>
                    <a:pt x="247547" y="485573"/>
                  </a:lnTo>
                  <a:lnTo>
                    <a:pt x="247547" y="485094"/>
                  </a:lnTo>
                  <a:lnTo>
                    <a:pt x="242787" y="485574"/>
                  </a:lnTo>
                  <a:cubicBezTo>
                    <a:pt x="108699" y="485574"/>
                    <a:pt x="0" y="376875"/>
                    <a:pt x="0" y="242787"/>
                  </a:cubicBezTo>
                  <a:cubicBezTo>
                    <a:pt x="0" y="108699"/>
                    <a:pt x="108699" y="0"/>
                    <a:pt x="242787" y="0"/>
                  </a:cubicBezTo>
                  <a:close/>
                </a:path>
              </a:pathLst>
            </a:custGeom>
            <a:solidFill>
              <a:srgbClr val="010812">
                <a:alpha val="50196"/>
              </a:srgbClr>
            </a:solidFill>
            <a:ln w="9525">
              <a:solidFill>
                <a:srgbClr val="6C5427"/>
              </a:solidFill>
            </a:ln>
            <a:effectLst>
              <a:outerShdw blurRad="63500" sx="102000" sy="102000" algn="ctr" rotWithShape="0">
                <a:prstClr val="black">
                  <a:alpha val="8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23" name="그룹 22"/>
            <p:cNvGrpSpPr/>
            <p:nvPr/>
          </p:nvGrpSpPr>
          <p:grpSpPr>
            <a:xfrm>
              <a:off x="5072061" y="6038268"/>
              <a:ext cx="2145496" cy="371475"/>
              <a:chOff x="5060166" y="6133518"/>
              <a:chExt cx="2145496" cy="371475"/>
            </a:xfrm>
          </p:grpSpPr>
          <p:sp>
            <p:nvSpPr>
              <p:cNvPr id="19" name="타원 18"/>
              <p:cNvSpPr/>
              <p:nvPr/>
            </p:nvSpPr>
            <p:spPr>
              <a:xfrm>
                <a:off x="5060166" y="6133518"/>
                <a:ext cx="371475" cy="371475"/>
              </a:xfrm>
              <a:prstGeom prst="ellipse">
                <a:avLst/>
              </a:prstGeom>
              <a:solidFill>
                <a:srgbClr val="1E2328"/>
              </a:solidFill>
              <a:ln w="28575">
                <a:gradFill flip="none" rotWithShape="1">
                  <a:gsLst>
                    <a:gs pos="23000">
                      <a:srgbClr val="C4A25C"/>
                    </a:gs>
                    <a:gs pos="0">
                      <a:srgbClr val="E0CFAE"/>
                    </a:gs>
                    <a:gs pos="48000">
                      <a:srgbClr val="BC9033"/>
                    </a:gs>
                    <a:gs pos="100000">
                      <a:srgbClr val="6C5427"/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E0CFAE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맑은 고딕" panose="020B0503020000020004" pitchFamily="50" charset="-127"/>
                    <a:cs typeface="Arial" panose="020B0604020202020204" pitchFamily="34" charset="0"/>
                  </a:rPr>
                  <a:t>X</a:t>
                </a:r>
                <a:endParaRPr kumimoji="0" lang="ko-KR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E0CFAE"/>
                  </a:solidFill>
                  <a:effectLst/>
                  <a:uLnTx/>
                  <a:uFillTx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22" name="자유형 21"/>
              <p:cNvSpPr/>
              <p:nvPr/>
            </p:nvSpPr>
            <p:spPr>
              <a:xfrm>
                <a:off x="5431641" y="6133518"/>
                <a:ext cx="1774021" cy="371475"/>
              </a:xfrm>
              <a:custGeom>
                <a:avLst/>
                <a:gdLst>
                  <a:gd name="connsiteX0" fmla="*/ 2 w 1774021"/>
                  <a:gd name="connsiteY0" fmla="*/ 0 h 371475"/>
                  <a:gd name="connsiteX1" fmla="*/ 1588284 w 1774021"/>
                  <a:gd name="connsiteY1" fmla="*/ 0 h 371475"/>
                  <a:gd name="connsiteX2" fmla="*/ 1774021 w 1774021"/>
                  <a:gd name="connsiteY2" fmla="*/ 185738 h 371475"/>
                  <a:gd name="connsiteX3" fmla="*/ 1588284 w 1774021"/>
                  <a:gd name="connsiteY3" fmla="*/ 371475 h 371475"/>
                  <a:gd name="connsiteX4" fmla="*/ 0 w 1774021"/>
                  <a:gd name="connsiteY4" fmla="*/ 371475 h 371475"/>
                  <a:gd name="connsiteX5" fmla="*/ 16957 w 1774021"/>
                  <a:gd name="connsiteY5" fmla="*/ 357485 h 371475"/>
                  <a:gd name="connsiteX6" fmla="*/ 88097 w 1774021"/>
                  <a:gd name="connsiteY6" fmla="*/ 185737 h 371475"/>
                  <a:gd name="connsiteX7" fmla="*/ 16957 w 1774021"/>
                  <a:gd name="connsiteY7" fmla="*/ 13990 h 371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74021" h="371475">
                    <a:moveTo>
                      <a:pt x="2" y="0"/>
                    </a:moveTo>
                    <a:lnTo>
                      <a:pt x="1588284" y="0"/>
                    </a:lnTo>
                    <a:lnTo>
                      <a:pt x="1774021" y="185738"/>
                    </a:lnTo>
                    <a:lnTo>
                      <a:pt x="1588284" y="371475"/>
                    </a:lnTo>
                    <a:lnTo>
                      <a:pt x="0" y="371475"/>
                    </a:lnTo>
                    <a:lnTo>
                      <a:pt x="16957" y="357485"/>
                    </a:lnTo>
                    <a:cubicBezTo>
                      <a:pt x="60911" y="313531"/>
                      <a:pt x="88097" y="252809"/>
                      <a:pt x="88097" y="185737"/>
                    </a:cubicBezTo>
                    <a:cubicBezTo>
                      <a:pt x="88097" y="118666"/>
                      <a:pt x="60911" y="57944"/>
                      <a:pt x="16957" y="13990"/>
                    </a:cubicBezTo>
                    <a:close/>
                  </a:path>
                </a:pathLst>
              </a:custGeom>
              <a:solidFill>
                <a:srgbClr val="1E2328"/>
              </a:solidFill>
              <a:ln w="28575">
                <a:gradFill flip="none" rotWithShape="1">
                  <a:gsLst>
                    <a:gs pos="0">
                      <a:srgbClr val="0496AB"/>
                    </a:gs>
                    <a:gs pos="100000">
                      <a:srgbClr val="007598"/>
                    </a:gs>
                  </a:gsLst>
                  <a:lin ang="54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90000"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3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A3C7C7"/>
                    </a:solidFill>
                    <a:effectLst/>
                    <a:uLnTx/>
                    <a:uFillTx/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확인</a:t>
                </a:r>
              </a:p>
            </p:txBody>
          </p:sp>
        </p:grpSp>
      </p:grpSp>
      <p:grpSp>
        <p:nvGrpSpPr>
          <p:cNvPr id="84" name="그룹 83"/>
          <p:cNvGrpSpPr/>
          <p:nvPr/>
        </p:nvGrpSpPr>
        <p:grpSpPr>
          <a:xfrm>
            <a:off x="311289" y="199972"/>
            <a:ext cx="2082661" cy="438248"/>
            <a:chOff x="5010147" y="5981226"/>
            <a:chExt cx="2307565" cy="485575"/>
          </a:xfrm>
        </p:grpSpPr>
        <p:sp>
          <p:nvSpPr>
            <p:cNvPr id="85" name="자유형 84"/>
            <p:cNvSpPr/>
            <p:nvPr/>
          </p:nvSpPr>
          <p:spPr>
            <a:xfrm>
              <a:off x="5010147" y="5981226"/>
              <a:ext cx="2307565" cy="485575"/>
            </a:xfrm>
            <a:custGeom>
              <a:avLst/>
              <a:gdLst>
                <a:gd name="connsiteX0" fmla="*/ 242787 w 2307565"/>
                <a:gd name="connsiteY0" fmla="*/ 0 h 485574"/>
                <a:gd name="connsiteX1" fmla="*/ 247547 w 2307565"/>
                <a:gd name="connsiteY1" fmla="*/ 480 h 485574"/>
                <a:gd name="connsiteX2" fmla="*/ 247547 w 2307565"/>
                <a:gd name="connsiteY2" fmla="*/ 0 h 485574"/>
                <a:gd name="connsiteX3" fmla="*/ 2307565 w 2307565"/>
                <a:gd name="connsiteY3" fmla="*/ 0 h 485574"/>
                <a:gd name="connsiteX4" fmla="*/ 2307565 w 2307565"/>
                <a:gd name="connsiteY4" fmla="*/ 485573 h 485574"/>
                <a:gd name="connsiteX5" fmla="*/ 247547 w 2307565"/>
                <a:gd name="connsiteY5" fmla="*/ 485573 h 485574"/>
                <a:gd name="connsiteX6" fmla="*/ 247547 w 2307565"/>
                <a:gd name="connsiteY6" fmla="*/ 485094 h 485574"/>
                <a:gd name="connsiteX7" fmla="*/ 242787 w 2307565"/>
                <a:gd name="connsiteY7" fmla="*/ 485574 h 485574"/>
                <a:gd name="connsiteX8" fmla="*/ 0 w 2307565"/>
                <a:gd name="connsiteY8" fmla="*/ 242787 h 485574"/>
                <a:gd name="connsiteX9" fmla="*/ 242787 w 2307565"/>
                <a:gd name="connsiteY9" fmla="*/ 0 h 485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07565" h="485574">
                  <a:moveTo>
                    <a:pt x="242787" y="0"/>
                  </a:moveTo>
                  <a:lnTo>
                    <a:pt x="247547" y="480"/>
                  </a:lnTo>
                  <a:lnTo>
                    <a:pt x="247547" y="0"/>
                  </a:lnTo>
                  <a:lnTo>
                    <a:pt x="2307565" y="0"/>
                  </a:lnTo>
                  <a:lnTo>
                    <a:pt x="2307565" y="485573"/>
                  </a:lnTo>
                  <a:lnTo>
                    <a:pt x="247547" y="485573"/>
                  </a:lnTo>
                  <a:lnTo>
                    <a:pt x="247547" y="485094"/>
                  </a:lnTo>
                  <a:lnTo>
                    <a:pt x="242787" y="485574"/>
                  </a:lnTo>
                  <a:cubicBezTo>
                    <a:pt x="108699" y="485574"/>
                    <a:pt x="0" y="376875"/>
                    <a:pt x="0" y="242787"/>
                  </a:cubicBezTo>
                  <a:cubicBezTo>
                    <a:pt x="0" y="108699"/>
                    <a:pt x="108699" y="0"/>
                    <a:pt x="242787" y="0"/>
                  </a:cubicBezTo>
                  <a:close/>
                </a:path>
              </a:pathLst>
            </a:custGeom>
            <a:solidFill>
              <a:srgbClr val="010812">
                <a:alpha val="50196"/>
              </a:srgbClr>
            </a:solidFill>
            <a:ln w="9525">
              <a:solidFill>
                <a:srgbClr val="6C5427"/>
              </a:solidFill>
            </a:ln>
            <a:effectLst>
              <a:outerShdw blurRad="63500" sx="102000" sy="102000" algn="ctr" rotWithShape="0">
                <a:prstClr val="black">
                  <a:alpha val="8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86" name="그룹 85"/>
            <p:cNvGrpSpPr/>
            <p:nvPr/>
          </p:nvGrpSpPr>
          <p:grpSpPr>
            <a:xfrm>
              <a:off x="5072061" y="6038268"/>
              <a:ext cx="2145496" cy="371476"/>
              <a:chOff x="5060167" y="6133518"/>
              <a:chExt cx="2145495" cy="371475"/>
            </a:xfrm>
          </p:grpSpPr>
          <p:sp>
            <p:nvSpPr>
              <p:cNvPr id="87" name="타원 86"/>
              <p:cNvSpPr/>
              <p:nvPr/>
            </p:nvSpPr>
            <p:spPr>
              <a:xfrm>
                <a:off x="5060167" y="6133518"/>
                <a:ext cx="371475" cy="371475"/>
              </a:xfrm>
              <a:prstGeom prst="ellipse">
                <a:avLst/>
              </a:prstGeom>
              <a:solidFill>
                <a:srgbClr val="1E2328"/>
              </a:solidFill>
              <a:ln w="28575">
                <a:gradFill flip="none" rotWithShape="1">
                  <a:gsLst>
                    <a:gs pos="23000">
                      <a:srgbClr val="C4A25C"/>
                    </a:gs>
                    <a:gs pos="0">
                      <a:srgbClr val="E0CFAE"/>
                    </a:gs>
                    <a:gs pos="48000">
                      <a:srgbClr val="BC9033"/>
                    </a:gs>
                    <a:gs pos="100000">
                      <a:srgbClr val="6C5427"/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E0CFAE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맑은 고딕" panose="020B0503020000020004" pitchFamily="50" charset="-127"/>
                    <a:cs typeface="Arial" panose="020B0604020202020204" pitchFamily="34" charset="0"/>
                  </a:rPr>
                  <a:t>!</a:t>
                </a:r>
                <a:endParaRPr kumimoji="0" lang="ko-KR" altLang="en-US" sz="1500" b="0" i="0" u="none" strike="noStrike" kern="1200" cap="none" spc="0" normalizeH="0" baseline="0" noProof="0" dirty="0">
                  <a:ln>
                    <a:noFill/>
                  </a:ln>
                  <a:solidFill>
                    <a:srgbClr val="E0CFAE"/>
                  </a:solidFill>
                  <a:effectLst/>
                  <a:uLnTx/>
                  <a:uFillTx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88" name="자유형 87"/>
              <p:cNvSpPr/>
              <p:nvPr/>
            </p:nvSpPr>
            <p:spPr>
              <a:xfrm>
                <a:off x="5431641" y="6133518"/>
                <a:ext cx="1774021" cy="371475"/>
              </a:xfrm>
              <a:custGeom>
                <a:avLst/>
                <a:gdLst>
                  <a:gd name="connsiteX0" fmla="*/ 2 w 1774021"/>
                  <a:gd name="connsiteY0" fmla="*/ 0 h 371475"/>
                  <a:gd name="connsiteX1" fmla="*/ 1588284 w 1774021"/>
                  <a:gd name="connsiteY1" fmla="*/ 0 h 371475"/>
                  <a:gd name="connsiteX2" fmla="*/ 1774021 w 1774021"/>
                  <a:gd name="connsiteY2" fmla="*/ 185738 h 371475"/>
                  <a:gd name="connsiteX3" fmla="*/ 1588284 w 1774021"/>
                  <a:gd name="connsiteY3" fmla="*/ 371475 h 371475"/>
                  <a:gd name="connsiteX4" fmla="*/ 0 w 1774021"/>
                  <a:gd name="connsiteY4" fmla="*/ 371475 h 371475"/>
                  <a:gd name="connsiteX5" fmla="*/ 16957 w 1774021"/>
                  <a:gd name="connsiteY5" fmla="*/ 357485 h 371475"/>
                  <a:gd name="connsiteX6" fmla="*/ 88097 w 1774021"/>
                  <a:gd name="connsiteY6" fmla="*/ 185737 h 371475"/>
                  <a:gd name="connsiteX7" fmla="*/ 16957 w 1774021"/>
                  <a:gd name="connsiteY7" fmla="*/ 13990 h 371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74021" h="371475">
                    <a:moveTo>
                      <a:pt x="2" y="0"/>
                    </a:moveTo>
                    <a:lnTo>
                      <a:pt x="1588284" y="0"/>
                    </a:lnTo>
                    <a:lnTo>
                      <a:pt x="1774021" y="185738"/>
                    </a:lnTo>
                    <a:lnTo>
                      <a:pt x="1588284" y="371475"/>
                    </a:lnTo>
                    <a:lnTo>
                      <a:pt x="0" y="371475"/>
                    </a:lnTo>
                    <a:lnTo>
                      <a:pt x="16957" y="357485"/>
                    </a:lnTo>
                    <a:cubicBezTo>
                      <a:pt x="60911" y="313531"/>
                      <a:pt x="88097" y="252809"/>
                      <a:pt x="88097" y="185737"/>
                    </a:cubicBezTo>
                    <a:cubicBezTo>
                      <a:pt x="88097" y="118666"/>
                      <a:pt x="60911" y="57944"/>
                      <a:pt x="16957" y="13990"/>
                    </a:cubicBezTo>
                    <a:close/>
                  </a:path>
                </a:pathLst>
              </a:custGeom>
              <a:solidFill>
                <a:srgbClr val="1E2328"/>
              </a:solidFill>
              <a:ln w="28575">
                <a:gradFill flip="none" rotWithShape="1">
                  <a:gsLst>
                    <a:gs pos="0">
                      <a:srgbClr val="0496AB"/>
                    </a:gs>
                    <a:gs pos="100000">
                      <a:srgbClr val="007598"/>
                    </a:gs>
                  </a:gsLst>
                  <a:lin ang="54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90000"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3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A3C7C7"/>
                    </a:solidFill>
                    <a:effectLst/>
                    <a:uLnTx/>
                    <a:uFillTx/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목표</a:t>
                </a:r>
              </a:p>
            </p:txBody>
          </p:sp>
        </p:grp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4D548855-997A-46A1-A7A9-BC170CE0B1FF}"/>
              </a:ext>
            </a:extLst>
          </p:cNvPr>
          <p:cNvSpPr txBox="1"/>
          <p:nvPr/>
        </p:nvSpPr>
        <p:spPr>
          <a:xfrm>
            <a:off x="3070753" y="257175"/>
            <a:ext cx="12858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E8E1CF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주제선정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C5E9014-9327-47B3-B5A4-874523E89416}"/>
              </a:ext>
            </a:extLst>
          </p:cNvPr>
          <p:cNvSpPr txBox="1"/>
          <p:nvPr/>
        </p:nvSpPr>
        <p:spPr>
          <a:xfrm>
            <a:off x="6141506" y="254289"/>
            <a:ext cx="12858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dirty="0">
                <a:solidFill>
                  <a:srgbClr val="DCCB9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분석 결과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DCCB9A"/>
              </a:solidFill>
              <a:effectLst/>
              <a:uLnTx/>
              <a:uFillTx/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C96FA014-AA47-438B-82A7-87EDC83220D3}"/>
              </a:ext>
            </a:extLst>
          </p:cNvPr>
          <p:cNvSpPr/>
          <p:nvPr/>
        </p:nvSpPr>
        <p:spPr>
          <a:xfrm>
            <a:off x="3166003" y="14752"/>
            <a:ext cx="1095376" cy="838200"/>
          </a:xfrm>
          <a:prstGeom prst="rect">
            <a:avLst/>
          </a:prstGeom>
          <a:gradFill flip="none" rotWithShape="1">
            <a:gsLst>
              <a:gs pos="0">
                <a:srgbClr val="E0CFAE">
                  <a:alpha val="30000"/>
                </a:srgbClr>
              </a:gs>
              <a:gs pos="48000">
                <a:srgbClr val="E0CFAE">
                  <a:alpha val="10000"/>
                </a:srgbClr>
              </a:gs>
              <a:gs pos="100000">
                <a:srgbClr val="E0CFAE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6A682CE-FDF6-49C1-AB07-C4E5CFE07A7B}"/>
              </a:ext>
            </a:extLst>
          </p:cNvPr>
          <p:cNvSpPr txBox="1"/>
          <p:nvPr/>
        </p:nvSpPr>
        <p:spPr>
          <a:xfrm>
            <a:off x="4410840" y="254289"/>
            <a:ext cx="17327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DCCB9A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데이터</a:t>
            </a:r>
            <a:r>
              <a:rPr lang="en-US" altLang="ko-KR" sz="2000" b="1" dirty="0">
                <a:solidFill>
                  <a:srgbClr val="DCCB9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kumimoji="0" lang="ko-KR" alt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DCCB9A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전처리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DCCB9A"/>
              </a:solidFill>
              <a:effectLst/>
              <a:uLnTx/>
              <a:uFillTx/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47249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/>
          <p:cNvCxnSpPr/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12700">
            <a:solidFill>
              <a:srgbClr val="2D38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4" name="그룹 83"/>
          <p:cNvGrpSpPr/>
          <p:nvPr/>
        </p:nvGrpSpPr>
        <p:grpSpPr>
          <a:xfrm>
            <a:off x="311289" y="199972"/>
            <a:ext cx="2082661" cy="438248"/>
            <a:chOff x="5010147" y="5981226"/>
            <a:chExt cx="2307565" cy="485575"/>
          </a:xfrm>
        </p:grpSpPr>
        <p:sp>
          <p:nvSpPr>
            <p:cNvPr id="85" name="자유형 84"/>
            <p:cNvSpPr/>
            <p:nvPr/>
          </p:nvSpPr>
          <p:spPr>
            <a:xfrm>
              <a:off x="5010147" y="5981226"/>
              <a:ext cx="2307565" cy="485575"/>
            </a:xfrm>
            <a:custGeom>
              <a:avLst/>
              <a:gdLst>
                <a:gd name="connsiteX0" fmla="*/ 242787 w 2307565"/>
                <a:gd name="connsiteY0" fmla="*/ 0 h 485574"/>
                <a:gd name="connsiteX1" fmla="*/ 247547 w 2307565"/>
                <a:gd name="connsiteY1" fmla="*/ 480 h 485574"/>
                <a:gd name="connsiteX2" fmla="*/ 247547 w 2307565"/>
                <a:gd name="connsiteY2" fmla="*/ 0 h 485574"/>
                <a:gd name="connsiteX3" fmla="*/ 2307565 w 2307565"/>
                <a:gd name="connsiteY3" fmla="*/ 0 h 485574"/>
                <a:gd name="connsiteX4" fmla="*/ 2307565 w 2307565"/>
                <a:gd name="connsiteY4" fmla="*/ 485573 h 485574"/>
                <a:gd name="connsiteX5" fmla="*/ 247547 w 2307565"/>
                <a:gd name="connsiteY5" fmla="*/ 485573 h 485574"/>
                <a:gd name="connsiteX6" fmla="*/ 247547 w 2307565"/>
                <a:gd name="connsiteY6" fmla="*/ 485094 h 485574"/>
                <a:gd name="connsiteX7" fmla="*/ 242787 w 2307565"/>
                <a:gd name="connsiteY7" fmla="*/ 485574 h 485574"/>
                <a:gd name="connsiteX8" fmla="*/ 0 w 2307565"/>
                <a:gd name="connsiteY8" fmla="*/ 242787 h 485574"/>
                <a:gd name="connsiteX9" fmla="*/ 242787 w 2307565"/>
                <a:gd name="connsiteY9" fmla="*/ 0 h 485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07565" h="485574">
                  <a:moveTo>
                    <a:pt x="242787" y="0"/>
                  </a:moveTo>
                  <a:lnTo>
                    <a:pt x="247547" y="480"/>
                  </a:lnTo>
                  <a:lnTo>
                    <a:pt x="247547" y="0"/>
                  </a:lnTo>
                  <a:lnTo>
                    <a:pt x="2307565" y="0"/>
                  </a:lnTo>
                  <a:lnTo>
                    <a:pt x="2307565" y="485573"/>
                  </a:lnTo>
                  <a:lnTo>
                    <a:pt x="247547" y="485573"/>
                  </a:lnTo>
                  <a:lnTo>
                    <a:pt x="247547" y="485094"/>
                  </a:lnTo>
                  <a:lnTo>
                    <a:pt x="242787" y="485574"/>
                  </a:lnTo>
                  <a:cubicBezTo>
                    <a:pt x="108699" y="485574"/>
                    <a:pt x="0" y="376875"/>
                    <a:pt x="0" y="242787"/>
                  </a:cubicBezTo>
                  <a:cubicBezTo>
                    <a:pt x="0" y="108699"/>
                    <a:pt x="108699" y="0"/>
                    <a:pt x="242787" y="0"/>
                  </a:cubicBezTo>
                  <a:close/>
                </a:path>
              </a:pathLst>
            </a:custGeom>
            <a:solidFill>
              <a:srgbClr val="010812">
                <a:alpha val="50196"/>
              </a:srgbClr>
            </a:solidFill>
            <a:ln w="9525">
              <a:solidFill>
                <a:srgbClr val="6C5427"/>
              </a:solidFill>
            </a:ln>
            <a:effectLst>
              <a:outerShdw blurRad="63500" sx="102000" sy="102000" algn="ctr" rotWithShape="0">
                <a:prstClr val="black">
                  <a:alpha val="8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86" name="그룹 85"/>
            <p:cNvGrpSpPr/>
            <p:nvPr/>
          </p:nvGrpSpPr>
          <p:grpSpPr>
            <a:xfrm>
              <a:off x="5072061" y="6038268"/>
              <a:ext cx="2145496" cy="371476"/>
              <a:chOff x="5060167" y="6133518"/>
              <a:chExt cx="2145495" cy="371475"/>
            </a:xfrm>
          </p:grpSpPr>
          <p:sp>
            <p:nvSpPr>
              <p:cNvPr id="87" name="타원 86"/>
              <p:cNvSpPr/>
              <p:nvPr/>
            </p:nvSpPr>
            <p:spPr>
              <a:xfrm>
                <a:off x="5060167" y="6133518"/>
                <a:ext cx="371475" cy="371475"/>
              </a:xfrm>
              <a:prstGeom prst="ellipse">
                <a:avLst/>
              </a:prstGeom>
              <a:solidFill>
                <a:srgbClr val="1E2328"/>
              </a:solidFill>
              <a:ln w="28575">
                <a:gradFill flip="none" rotWithShape="1">
                  <a:gsLst>
                    <a:gs pos="23000">
                      <a:srgbClr val="C4A25C"/>
                    </a:gs>
                    <a:gs pos="0">
                      <a:srgbClr val="E0CFAE"/>
                    </a:gs>
                    <a:gs pos="48000">
                      <a:srgbClr val="BC9033"/>
                    </a:gs>
                    <a:gs pos="100000">
                      <a:srgbClr val="6C5427"/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E0CFAE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맑은 고딕" panose="020B0503020000020004" pitchFamily="50" charset="-127"/>
                    <a:cs typeface="Arial" panose="020B0604020202020204" pitchFamily="34" charset="0"/>
                  </a:rPr>
                  <a:t>!</a:t>
                </a:r>
                <a:endParaRPr kumimoji="0" lang="ko-KR" altLang="en-US" sz="1500" b="0" i="0" u="none" strike="noStrike" kern="1200" cap="none" spc="0" normalizeH="0" baseline="0" noProof="0" dirty="0">
                  <a:ln>
                    <a:noFill/>
                  </a:ln>
                  <a:solidFill>
                    <a:srgbClr val="E0CFAE"/>
                  </a:solidFill>
                  <a:effectLst/>
                  <a:uLnTx/>
                  <a:uFillTx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88" name="자유형 87"/>
              <p:cNvSpPr/>
              <p:nvPr/>
            </p:nvSpPr>
            <p:spPr>
              <a:xfrm>
                <a:off x="5431641" y="6133518"/>
                <a:ext cx="1774021" cy="371475"/>
              </a:xfrm>
              <a:custGeom>
                <a:avLst/>
                <a:gdLst>
                  <a:gd name="connsiteX0" fmla="*/ 2 w 1774021"/>
                  <a:gd name="connsiteY0" fmla="*/ 0 h 371475"/>
                  <a:gd name="connsiteX1" fmla="*/ 1588284 w 1774021"/>
                  <a:gd name="connsiteY1" fmla="*/ 0 h 371475"/>
                  <a:gd name="connsiteX2" fmla="*/ 1774021 w 1774021"/>
                  <a:gd name="connsiteY2" fmla="*/ 185738 h 371475"/>
                  <a:gd name="connsiteX3" fmla="*/ 1588284 w 1774021"/>
                  <a:gd name="connsiteY3" fmla="*/ 371475 h 371475"/>
                  <a:gd name="connsiteX4" fmla="*/ 0 w 1774021"/>
                  <a:gd name="connsiteY4" fmla="*/ 371475 h 371475"/>
                  <a:gd name="connsiteX5" fmla="*/ 16957 w 1774021"/>
                  <a:gd name="connsiteY5" fmla="*/ 357485 h 371475"/>
                  <a:gd name="connsiteX6" fmla="*/ 88097 w 1774021"/>
                  <a:gd name="connsiteY6" fmla="*/ 185737 h 371475"/>
                  <a:gd name="connsiteX7" fmla="*/ 16957 w 1774021"/>
                  <a:gd name="connsiteY7" fmla="*/ 13990 h 371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74021" h="371475">
                    <a:moveTo>
                      <a:pt x="2" y="0"/>
                    </a:moveTo>
                    <a:lnTo>
                      <a:pt x="1588284" y="0"/>
                    </a:lnTo>
                    <a:lnTo>
                      <a:pt x="1774021" y="185738"/>
                    </a:lnTo>
                    <a:lnTo>
                      <a:pt x="1588284" y="371475"/>
                    </a:lnTo>
                    <a:lnTo>
                      <a:pt x="0" y="371475"/>
                    </a:lnTo>
                    <a:lnTo>
                      <a:pt x="16957" y="357485"/>
                    </a:lnTo>
                    <a:cubicBezTo>
                      <a:pt x="60911" y="313531"/>
                      <a:pt x="88097" y="252809"/>
                      <a:pt x="88097" y="185737"/>
                    </a:cubicBezTo>
                    <a:cubicBezTo>
                      <a:pt x="88097" y="118666"/>
                      <a:pt x="60911" y="57944"/>
                      <a:pt x="16957" y="13990"/>
                    </a:cubicBezTo>
                    <a:close/>
                  </a:path>
                </a:pathLst>
              </a:custGeom>
              <a:solidFill>
                <a:srgbClr val="1E2328"/>
              </a:solidFill>
              <a:ln w="28575">
                <a:gradFill flip="none" rotWithShape="1">
                  <a:gsLst>
                    <a:gs pos="0">
                      <a:srgbClr val="0496AB"/>
                    </a:gs>
                    <a:gs pos="100000">
                      <a:srgbClr val="007598"/>
                    </a:gs>
                  </a:gsLst>
                  <a:lin ang="54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90000"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3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A3C7C7"/>
                    </a:solidFill>
                    <a:effectLst/>
                    <a:uLnTx/>
                    <a:uFillTx/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목표</a:t>
                </a:r>
              </a:p>
            </p:txBody>
          </p:sp>
        </p:grpSp>
      </p:grpSp>
      <p:pic>
        <p:nvPicPr>
          <p:cNvPr id="4" name="그래픽 3" descr="스톱워치 75% 단색으로 채워진">
            <a:extLst>
              <a:ext uri="{FF2B5EF4-FFF2-40B4-BE49-F238E27FC236}">
                <a16:creationId xmlns:a16="http://schemas.microsoft.com/office/drawing/2014/main" id="{5585B4A8-459E-449A-9CFA-664462A735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52934" y="3107022"/>
            <a:ext cx="914400" cy="914400"/>
          </a:xfrm>
          <a:prstGeom prst="rect">
            <a:avLst/>
          </a:prstGeom>
        </p:spPr>
      </p:pic>
      <p:pic>
        <p:nvPicPr>
          <p:cNvPr id="9" name="그래픽 8" descr="막대 그래프 하향 추세 단색으로 채워진">
            <a:extLst>
              <a:ext uri="{FF2B5EF4-FFF2-40B4-BE49-F238E27FC236}">
                <a16:creationId xmlns:a16="http://schemas.microsoft.com/office/drawing/2014/main" id="{19D01996-37E3-4461-9D39-4C1BF7A52B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68033" y="3760592"/>
            <a:ext cx="914400" cy="914400"/>
          </a:xfrm>
          <a:prstGeom prst="rect">
            <a:avLst/>
          </a:prstGeom>
        </p:spPr>
      </p:pic>
      <p:pic>
        <p:nvPicPr>
          <p:cNvPr id="16" name="그래픽 15" descr="막대 그래프 상향 추세 단색으로 채워진">
            <a:extLst>
              <a:ext uri="{FF2B5EF4-FFF2-40B4-BE49-F238E27FC236}">
                <a16:creationId xmlns:a16="http://schemas.microsoft.com/office/drawing/2014/main" id="{B48FBD24-9403-4559-9E95-E2FC71C24D4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999565" y="2460543"/>
            <a:ext cx="914400" cy="914400"/>
          </a:xfrm>
          <a:prstGeom prst="rect">
            <a:avLst/>
          </a:prstGeom>
        </p:spPr>
      </p:pic>
      <p:pic>
        <p:nvPicPr>
          <p:cNvPr id="18" name="그래픽 17" descr="이진수 단색으로 채워진">
            <a:extLst>
              <a:ext uri="{FF2B5EF4-FFF2-40B4-BE49-F238E27FC236}">
                <a16:creationId xmlns:a16="http://schemas.microsoft.com/office/drawing/2014/main" id="{4A2E9EF5-AEC8-4BB7-9D1F-F14008F7426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166003" y="2332585"/>
            <a:ext cx="477054" cy="477054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A21028FC-BD9B-4602-A29E-A189A2D657C3}"/>
              </a:ext>
            </a:extLst>
          </p:cNvPr>
          <p:cNvSpPr txBox="1"/>
          <p:nvPr/>
        </p:nvSpPr>
        <p:spPr>
          <a:xfrm>
            <a:off x="950169" y="3390044"/>
            <a:ext cx="228222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Win!</a:t>
            </a:r>
            <a:endParaRPr kumimoji="0" lang="ko-KR" altLang="en-US" sz="2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99EB9323-0330-42C8-BD3F-519A2CEE78E0}"/>
              </a:ext>
            </a:extLst>
          </p:cNvPr>
          <p:cNvCxnSpPr/>
          <p:nvPr/>
        </p:nvCxnSpPr>
        <p:spPr>
          <a:xfrm flipH="1">
            <a:off x="2714171" y="2178957"/>
            <a:ext cx="551465" cy="0"/>
          </a:xfrm>
          <a:prstGeom prst="line">
            <a:avLst/>
          </a:prstGeom>
          <a:ln>
            <a:solidFill>
              <a:srgbClr val="BE9B3C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3FBDE1A8-111A-4DC1-A33B-AF406B8D01EA}"/>
              </a:ext>
            </a:extLst>
          </p:cNvPr>
          <p:cNvCxnSpPr>
            <a:cxnSpLocks/>
          </p:cNvCxnSpPr>
          <p:nvPr/>
        </p:nvCxnSpPr>
        <p:spPr>
          <a:xfrm flipV="1">
            <a:off x="2714171" y="2178957"/>
            <a:ext cx="0" cy="2899228"/>
          </a:xfrm>
          <a:prstGeom prst="line">
            <a:avLst/>
          </a:prstGeom>
          <a:ln>
            <a:solidFill>
              <a:srgbClr val="BE9B3C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5A73ACE5-8F18-422E-9D54-7CF64C3B146A}"/>
              </a:ext>
            </a:extLst>
          </p:cNvPr>
          <p:cNvCxnSpPr>
            <a:cxnSpLocks/>
          </p:cNvCxnSpPr>
          <p:nvPr/>
        </p:nvCxnSpPr>
        <p:spPr>
          <a:xfrm flipH="1">
            <a:off x="2714171" y="5078185"/>
            <a:ext cx="573198" cy="0"/>
          </a:xfrm>
          <a:prstGeom prst="line">
            <a:avLst/>
          </a:prstGeom>
          <a:ln>
            <a:solidFill>
              <a:srgbClr val="BE9B3C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44" name="그래픽 43" descr="이진수 단색으로 채워진">
            <a:extLst>
              <a:ext uri="{FF2B5EF4-FFF2-40B4-BE49-F238E27FC236}">
                <a16:creationId xmlns:a16="http://schemas.microsoft.com/office/drawing/2014/main" id="{39268D72-C99A-4869-8C6E-3C7CE76C2C5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846572" y="2943999"/>
            <a:ext cx="477054" cy="477054"/>
          </a:xfrm>
          <a:prstGeom prst="rect">
            <a:avLst/>
          </a:prstGeom>
        </p:spPr>
      </p:pic>
      <p:pic>
        <p:nvPicPr>
          <p:cNvPr id="45" name="그래픽 44" descr="이진수 단색으로 채워진">
            <a:extLst>
              <a:ext uri="{FF2B5EF4-FFF2-40B4-BE49-F238E27FC236}">
                <a16:creationId xmlns:a16="http://schemas.microsoft.com/office/drawing/2014/main" id="{29DFEFF3-A644-4475-8134-6F9BC26BA72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323626" y="3574680"/>
            <a:ext cx="477054" cy="477054"/>
          </a:xfrm>
          <a:prstGeom prst="rect">
            <a:avLst/>
          </a:prstGeom>
        </p:spPr>
      </p:pic>
      <p:pic>
        <p:nvPicPr>
          <p:cNvPr id="46" name="그래픽 45" descr="이진수 단색으로 채워진">
            <a:extLst>
              <a:ext uri="{FF2B5EF4-FFF2-40B4-BE49-F238E27FC236}">
                <a16:creationId xmlns:a16="http://schemas.microsoft.com/office/drawing/2014/main" id="{74D5F724-BBB4-4D79-A4D9-60F8D2715AC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027109" y="4278808"/>
            <a:ext cx="477054" cy="477054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A7051755-F962-4D33-A2B5-21E553300D4F}"/>
              </a:ext>
            </a:extLst>
          </p:cNvPr>
          <p:cNvSpPr txBox="1"/>
          <p:nvPr/>
        </p:nvSpPr>
        <p:spPr>
          <a:xfrm>
            <a:off x="2357759" y="1732912"/>
            <a:ext cx="2282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Variances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36" name="그래픽 35" descr="오른쪽 화살표 단색으로 채워진">
            <a:extLst>
              <a:ext uri="{FF2B5EF4-FFF2-40B4-BE49-F238E27FC236}">
                <a16:creationId xmlns:a16="http://schemas.microsoft.com/office/drawing/2014/main" id="{F990C48C-5052-4791-9B7A-C604806A757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940402" y="2453451"/>
            <a:ext cx="914400" cy="914400"/>
          </a:xfrm>
          <a:prstGeom prst="rect">
            <a:avLst/>
          </a:prstGeom>
        </p:spPr>
      </p:pic>
      <p:pic>
        <p:nvPicPr>
          <p:cNvPr id="50" name="그래픽 49" descr="오른쪽 화살표 단색으로 채워진">
            <a:extLst>
              <a:ext uri="{FF2B5EF4-FFF2-40B4-BE49-F238E27FC236}">
                <a16:creationId xmlns:a16="http://schemas.microsoft.com/office/drawing/2014/main" id="{FE1D7F2A-89E5-492D-8A77-4C46D5F61C8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940402" y="3760592"/>
            <a:ext cx="914400" cy="914400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958F3A12-2827-4CA8-A529-F6DEC282C1B4}"/>
              </a:ext>
            </a:extLst>
          </p:cNvPr>
          <p:cNvSpPr txBox="1"/>
          <p:nvPr/>
        </p:nvSpPr>
        <p:spPr>
          <a:xfrm>
            <a:off x="6558730" y="3026114"/>
            <a:ext cx="40584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다양한 모델로 게임 승리 예측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어떤 변수들이 승리에 크게 적용하는지 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게임 시간에 따라 분석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3E8B5B2-C2C0-43A8-98CE-9E8A64A6EC96}"/>
              </a:ext>
            </a:extLst>
          </p:cNvPr>
          <p:cNvSpPr txBox="1"/>
          <p:nvPr/>
        </p:nvSpPr>
        <p:spPr>
          <a:xfrm>
            <a:off x="3070753" y="257175"/>
            <a:ext cx="12858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E8E1CF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주제선정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19F8D97-5A0A-48F3-B70D-BED4AD14A6E7}"/>
              </a:ext>
            </a:extLst>
          </p:cNvPr>
          <p:cNvSpPr txBox="1"/>
          <p:nvPr/>
        </p:nvSpPr>
        <p:spPr>
          <a:xfrm>
            <a:off x="6141506" y="254289"/>
            <a:ext cx="12858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dirty="0">
                <a:solidFill>
                  <a:srgbClr val="DCCB9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분석 결과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DCCB9A"/>
              </a:solidFill>
              <a:effectLst/>
              <a:uLnTx/>
              <a:uFillTx/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BF4A2480-4FAF-4444-8EAC-EABF632B6FC6}"/>
              </a:ext>
            </a:extLst>
          </p:cNvPr>
          <p:cNvSpPr/>
          <p:nvPr/>
        </p:nvSpPr>
        <p:spPr>
          <a:xfrm>
            <a:off x="3166003" y="14752"/>
            <a:ext cx="1095376" cy="838200"/>
          </a:xfrm>
          <a:prstGeom prst="rect">
            <a:avLst/>
          </a:prstGeom>
          <a:gradFill flip="none" rotWithShape="1">
            <a:gsLst>
              <a:gs pos="0">
                <a:srgbClr val="E0CFAE">
                  <a:alpha val="30000"/>
                </a:srgbClr>
              </a:gs>
              <a:gs pos="48000">
                <a:srgbClr val="E0CFAE">
                  <a:alpha val="10000"/>
                </a:srgbClr>
              </a:gs>
              <a:gs pos="100000">
                <a:srgbClr val="E0CFAE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D723687-6134-44EB-A10D-696981AED295}"/>
              </a:ext>
            </a:extLst>
          </p:cNvPr>
          <p:cNvSpPr txBox="1"/>
          <p:nvPr/>
        </p:nvSpPr>
        <p:spPr>
          <a:xfrm>
            <a:off x="4410840" y="254289"/>
            <a:ext cx="17327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DCCB9A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데이터</a:t>
            </a:r>
            <a:r>
              <a:rPr lang="en-US" altLang="ko-KR" sz="2000" b="1" dirty="0">
                <a:solidFill>
                  <a:srgbClr val="DCCB9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kumimoji="0" lang="ko-KR" alt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DCCB9A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전처리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DCCB9A"/>
              </a:solidFill>
              <a:effectLst/>
              <a:uLnTx/>
              <a:uFillTx/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29656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0000FF"/>
      </a:hlink>
      <a:folHlink>
        <a:srgbClr val="800080"/>
      </a:folHlink>
    </a:clrScheme>
    <a:fontScheme name="한컴오피스">
      <a:majorFont>
        <a:latin typeface="Calibri"/>
        <a:ea typeface=""/>
        <a:cs typeface="Times New Roman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Times New Roman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565</TotalTime>
  <Words>2709</Words>
  <Application>Microsoft Office PowerPoint</Application>
  <PresentationFormat>와이드스크린</PresentationFormat>
  <Paragraphs>730</Paragraphs>
  <Slides>54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54</vt:i4>
      </vt:variant>
    </vt:vector>
  </HeadingPairs>
  <TitlesOfParts>
    <vt:vector size="64" baseType="lpstr">
      <vt:lpstr>Wingdings</vt:lpstr>
      <vt:lpstr>맑은 고딕</vt:lpstr>
      <vt:lpstr>Calibri</vt:lpstr>
      <vt:lpstr>Cambria Math</vt:lpstr>
      <vt:lpstr>Arial Rounded MT Bold</vt:lpstr>
      <vt:lpstr>KoPubWorld돋움체 Bold</vt:lpstr>
      <vt:lpstr>Arial</vt:lpstr>
      <vt:lpstr>Office 테마</vt:lpstr>
      <vt:lpstr>1_Office 테마</vt:lpstr>
      <vt:lpstr>한컴오피스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YYL</dc:creator>
  <cp:lastModifiedBy>윤태현</cp:lastModifiedBy>
  <cp:revision>173</cp:revision>
  <dcterms:created xsi:type="dcterms:W3CDTF">2020-05-24T04:46:49Z</dcterms:created>
  <dcterms:modified xsi:type="dcterms:W3CDTF">2021-12-10T07:28:51Z</dcterms:modified>
  <cp:version/>
</cp:coreProperties>
</file>